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5" r:id="rId5"/>
  </p:sldMasterIdLst>
  <p:notesMasterIdLst>
    <p:notesMasterId r:id="rId87"/>
  </p:notesMasterIdLst>
  <p:sldIdLst>
    <p:sldId id="257" r:id="rId6"/>
    <p:sldId id="292" r:id="rId7"/>
    <p:sldId id="2142532812" r:id="rId8"/>
    <p:sldId id="2142532813" r:id="rId9"/>
    <p:sldId id="2142532814" r:id="rId10"/>
    <p:sldId id="2142532815" r:id="rId11"/>
    <p:sldId id="2142532816" r:id="rId12"/>
    <p:sldId id="2142532817" r:id="rId13"/>
    <p:sldId id="2142532818" r:id="rId14"/>
    <p:sldId id="2142532819" r:id="rId15"/>
    <p:sldId id="2142532820" r:id="rId16"/>
    <p:sldId id="2142532821" r:id="rId17"/>
    <p:sldId id="2142532822" r:id="rId18"/>
    <p:sldId id="2142532823" r:id="rId19"/>
    <p:sldId id="2142532959" r:id="rId20"/>
    <p:sldId id="2142532824" r:id="rId21"/>
    <p:sldId id="2142532825" r:id="rId22"/>
    <p:sldId id="2142532826" r:id="rId23"/>
    <p:sldId id="2142532978" r:id="rId24"/>
    <p:sldId id="2142532964" r:id="rId25"/>
    <p:sldId id="265" r:id="rId26"/>
    <p:sldId id="267" r:id="rId27"/>
    <p:sldId id="268" r:id="rId28"/>
    <p:sldId id="281" r:id="rId29"/>
    <p:sldId id="282" r:id="rId30"/>
    <p:sldId id="2142532969" r:id="rId31"/>
    <p:sldId id="2142532970" r:id="rId32"/>
    <p:sldId id="2142532976" r:id="rId33"/>
    <p:sldId id="271" r:id="rId34"/>
    <p:sldId id="272" r:id="rId35"/>
    <p:sldId id="2142532977" r:id="rId36"/>
    <p:sldId id="273" r:id="rId37"/>
    <p:sldId id="274" r:id="rId38"/>
    <p:sldId id="256" r:id="rId39"/>
    <p:sldId id="275" r:id="rId40"/>
    <p:sldId id="2142532965" r:id="rId41"/>
    <p:sldId id="5943" r:id="rId42"/>
    <p:sldId id="5976" r:id="rId43"/>
    <p:sldId id="6036" r:id="rId44"/>
    <p:sldId id="270" r:id="rId45"/>
    <p:sldId id="2142532980" r:id="rId46"/>
    <p:sldId id="2142532979" r:id="rId47"/>
    <p:sldId id="276" r:id="rId48"/>
    <p:sldId id="2142532972" r:id="rId49"/>
    <p:sldId id="278" r:id="rId50"/>
    <p:sldId id="2142532971" r:id="rId51"/>
    <p:sldId id="2142532960" r:id="rId52"/>
    <p:sldId id="279" r:id="rId53"/>
    <p:sldId id="2142532981" r:id="rId54"/>
    <p:sldId id="2142532966" r:id="rId55"/>
    <p:sldId id="285" r:id="rId56"/>
    <p:sldId id="288" r:id="rId57"/>
    <p:sldId id="289" r:id="rId58"/>
    <p:sldId id="2142532974" r:id="rId59"/>
    <p:sldId id="2142532982" r:id="rId60"/>
    <p:sldId id="2142532973" r:id="rId61"/>
    <p:sldId id="2142532963" r:id="rId62"/>
    <p:sldId id="295" r:id="rId63"/>
    <p:sldId id="2142532961" r:id="rId64"/>
    <p:sldId id="2142532962" r:id="rId65"/>
    <p:sldId id="2142532967" r:id="rId66"/>
    <p:sldId id="2142532983" r:id="rId67"/>
    <p:sldId id="6019" r:id="rId68"/>
    <p:sldId id="261" r:id="rId69"/>
    <p:sldId id="262" r:id="rId70"/>
    <p:sldId id="418" r:id="rId71"/>
    <p:sldId id="6055" r:id="rId72"/>
    <p:sldId id="2142532951" r:id="rId73"/>
    <p:sldId id="2142532953" r:id="rId74"/>
    <p:sldId id="2142532957" r:id="rId75"/>
    <p:sldId id="2142532954" r:id="rId76"/>
    <p:sldId id="2142532956" r:id="rId77"/>
    <p:sldId id="2142532958" r:id="rId78"/>
    <p:sldId id="269" r:id="rId79"/>
    <p:sldId id="299" r:id="rId80"/>
    <p:sldId id="300" r:id="rId81"/>
    <p:sldId id="301" r:id="rId82"/>
    <p:sldId id="302" r:id="rId83"/>
    <p:sldId id="303" r:id="rId84"/>
    <p:sldId id="2142532975" r:id="rId85"/>
    <p:sldId id="283" r:id="rId86"/>
  </p:sldIdLst>
  <p:sldSz cx="12192000" cy="6858000"/>
  <p:notesSz cx="6858000" cy="9144000"/>
  <p:defaultTextStyle>
    <a:defPPr>
      <a:defRPr lang="da-DK"/>
    </a:defPPr>
    <a:lvl1pPr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5pPr>
    <a:lvl6pPr marL="2286000" algn="l" defTabSz="914400" rtl="0" eaLnBrk="1" latinLnBrk="0" hangingPunct="1">
      <a:defRPr sz="2300" kern="1200">
        <a:solidFill>
          <a:schemeClr val="tx1"/>
        </a:solidFill>
        <a:latin typeface="Times New Roman" panose="02020603050405020304" pitchFamily="18" charset="0"/>
        <a:ea typeface="+mn-ea"/>
        <a:cs typeface="+mn-cs"/>
      </a:defRPr>
    </a:lvl6pPr>
    <a:lvl7pPr marL="2743200" algn="l" defTabSz="914400" rtl="0" eaLnBrk="1" latinLnBrk="0" hangingPunct="1">
      <a:defRPr sz="2300" kern="1200">
        <a:solidFill>
          <a:schemeClr val="tx1"/>
        </a:solidFill>
        <a:latin typeface="Times New Roman" panose="02020603050405020304" pitchFamily="18" charset="0"/>
        <a:ea typeface="+mn-ea"/>
        <a:cs typeface="+mn-cs"/>
      </a:defRPr>
    </a:lvl7pPr>
    <a:lvl8pPr marL="3200400" algn="l" defTabSz="914400" rtl="0" eaLnBrk="1" latinLnBrk="0" hangingPunct="1">
      <a:defRPr sz="2300" kern="1200">
        <a:solidFill>
          <a:schemeClr val="tx1"/>
        </a:solidFill>
        <a:latin typeface="Times New Roman" panose="02020603050405020304" pitchFamily="18" charset="0"/>
        <a:ea typeface="+mn-ea"/>
        <a:cs typeface="+mn-cs"/>
      </a:defRPr>
    </a:lvl8pPr>
    <a:lvl9pPr marL="3657600" algn="l" defTabSz="914400" rtl="0" eaLnBrk="1" latinLnBrk="0" hangingPunct="1">
      <a:defRPr sz="23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35"/>
    <p:restoredTop sz="85306"/>
  </p:normalViewPr>
  <p:slideViewPr>
    <p:cSldViewPr snapToGrid="0">
      <p:cViewPr>
        <p:scale>
          <a:sx n="70" d="100"/>
          <a:sy n="70" d="100"/>
        </p:scale>
        <p:origin x="1216" y="10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5B7445-83DF-2949-895A-E01811C44B48}" type="datetimeFigureOut">
              <a:rPr lang="en-DK" smtClean="0"/>
              <a:t>11/09/2024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3657A-0E1D-4149-847A-996247FDA9E8}" type="slidenum">
              <a:rPr lang="en-DK" smtClean="0"/>
              <a:t>‹#›</a:t>
            </a:fld>
            <a:endParaRPr lang="en-DK"/>
          </a:p>
        </p:txBody>
      </p:sp>
    </p:spTree>
    <p:extLst>
      <p:ext uri="{BB962C8B-B14F-4D97-AF65-F5344CB8AC3E}">
        <p14:creationId xmlns:p14="http://schemas.microsoft.com/office/powerpoint/2010/main" val="3042058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211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8778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417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283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3710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3517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921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304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17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118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089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p>
            <a:r>
              <a:t>Markdown is a plain text language with formatting syntax designed so that it can be converted to HTML and many other formats.</a:t>
            </a:r>
          </a:p>
          <a:p>
            <a:endParaRPr/>
          </a:p>
          <a:p>
            <a:r>
              <a:t>They are written using an extension of markdown syntax that enables R code to be embedded in them in a way which can later be executed.  </a:t>
            </a:r>
          </a:p>
          <a:p>
            <a:endParaRPr/>
          </a:p>
          <a:p>
            <a:r>
              <a:t>Knitr takes a plain text document with embedded code, executes the code and 'knits' the results back into the document.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xfrm>
            <a:off x="382588" y="685800"/>
            <a:ext cx="6092825" cy="3429000"/>
          </a:xfrm>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lvl1pPr>
              <a:defRPr sz="2000"/>
            </a:lvl1pPr>
          </a:lstStyle>
          <a:p>
            <a:r>
              <a:rPr dirty="0"/>
              <a:t>A double is a double-precision, 64-bit floating-point data type. It accommodates 15 to 16 digits, with a range of approximately 5.0 × 10−345 to 1.7 × 10308</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42</a:t>
            </a:fld>
            <a:endParaRPr lang="en-DK"/>
          </a:p>
        </p:txBody>
      </p:sp>
    </p:spTree>
    <p:extLst>
      <p:ext uri="{BB962C8B-B14F-4D97-AF65-F5344CB8AC3E}">
        <p14:creationId xmlns:p14="http://schemas.microsoft.com/office/powerpoint/2010/main" val="3315908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Shape 1104"/>
          <p:cNvSpPr>
            <a:spLocks noGrp="1" noRot="1" noChangeAspect="1"/>
          </p:cNvSpPr>
          <p:nvPr>
            <p:ph type="sldImg"/>
          </p:nvPr>
        </p:nvSpPr>
        <p:spPr>
          <a:prstGeom prst="rect">
            <a:avLst/>
          </a:prstGeom>
        </p:spPr>
        <p:txBody>
          <a:bodyPr/>
          <a:lstStyle/>
          <a:p>
            <a:endParaRPr/>
          </a:p>
        </p:txBody>
      </p:sp>
      <p:sp>
        <p:nvSpPr>
          <p:cNvPr id="1105" name="Shape 1105"/>
          <p:cNvSpPr>
            <a:spLocks noGrp="1"/>
          </p:cNvSpPr>
          <p:nvPr>
            <p:ph type="body" sz="quarter" idx="1"/>
          </p:nvPr>
        </p:nvSpPr>
        <p:spPr>
          <a:prstGeom prst="rect">
            <a:avLst/>
          </a:prstGeom>
        </p:spPr>
        <p:txBody>
          <a:bodyPr/>
          <a:lstStyle/>
          <a:p>
            <a:r>
              <a:t>dpyr functions are like lego. You can add them however you want (in theory).</a:t>
            </a:r>
          </a:p>
        </p:txBody>
      </p:sp>
    </p:spTree>
    <p:extLst>
      <p:ext uri="{BB962C8B-B14F-4D97-AF65-F5344CB8AC3E}">
        <p14:creationId xmlns:p14="http://schemas.microsoft.com/office/powerpoint/2010/main" val="4125037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 name="Shape 1619"/>
          <p:cNvSpPr>
            <a:spLocks noGrp="1" noRot="1" noChangeAspect="1"/>
          </p:cNvSpPr>
          <p:nvPr>
            <p:ph type="sldImg"/>
          </p:nvPr>
        </p:nvSpPr>
        <p:spPr>
          <a:xfrm>
            <a:off x="382588" y="685800"/>
            <a:ext cx="6092825" cy="3429000"/>
          </a:xfrm>
          <a:prstGeom prst="rect">
            <a:avLst/>
          </a:prstGeom>
        </p:spPr>
        <p:txBody>
          <a:bodyPr/>
          <a:lstStyle/>
          <a:p>
            <a:endParaRPr/>
          </a:p>
        </p:txBody>
      </p:sp>
      <p:sp>
        <p:nvSpPr>
          <p:cNvPr id="1620" name="Shape 1620"/>
          <p:cNvSpPr>
            <a:spLocks noGrp="1"/>
          </p:cNvSpPr>
          <p:nvPr>
            <p:ph type="body" sz="quarter" idx="1"/>
          </p:nvPr>
        </p:nvSpPr>
        <p:spPr>
          <a:prstGeom prst="rect">
            <a:avLst/>
          </a:prstGeom>
        </p:spPr>
        <p:txBody>
          <a:bodyPr/>
          <a:lstStyle/>
          <a:p>
            <a:r>
              <a:t>Aesthetic mappings describe how variables in the data are mapped to visual properties (aesthetics) of geoms.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54</a:t>
            </a:fld>
            <a:endParaRPr lang="en-DK"/>
          </a:p>
        </p:txBody>
      </p:sp>
    </p:spTree>
    <p:extLst>
      <p:ext uri="{BB962C8B-B14F-4D97-AF65-F5344CB8AC3E}">
        <p14:creationId xmlns:p14="http://schemas.microsoft.com/office/powerpoint/2010/main" val="516670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55</a:t>
            </a:fld>
            <a:endParaRPr lang="en-DK"/>
          </a:p>
        </p:txBody>
      </p:sp>
    </p:spTree>
    <p:extLst>
      <p:ext uri="{BB962C8B-B14F-4D97-AF65-F5344CB8AC3E}">
        <p14:creationId xmlns:p14="http://schemas.microsoft.com/office/powerpoint/2010/main" val="2138204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60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62</a:t>
            </a:fld>
            <a:endParaRPr lang="en-DK"/>
          </a:p>
        </p:txBody>
      </p:sp>
    </p:spTree>
    <p:extLst>
      <p:ext uri="{BB962C8B-B14F-4D97-AF65-F5344CB8AC3E}">
        <p14:creationId xmlns:p14="http://schemas.microsoft.com/office/powerpoint/2010/main" val="3686051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2300964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687522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There is of course background noise in our data, this can sometimes modelled and sometimes it is so little and random we do not expect it to affect our analysis, in that case we simply ignore it.</a:t>
            </a:r>
          </a:p>
        </p:txBody>
      </p:sp>
      <p:sp>
        <p:nvSpPr>
          <p:cNvPr id="4" name="Slide Number Placeholder 3"/>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4278065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770628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90591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1227718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www.ibm.com</a:t>
            </a:r>
            <a:r>
              <a:rPr lang="en-GB" dirty="0"/>
              <a:t>/think/topics/ai-vs-machine-learning-vs-deep-learning-vs-neural-networks</a:t>
            </a:r>
            <a:endParaRPr lang="en-DK" dirty="0"/>
          </a:p>
        </p:txBody>
      </p:sp>
    </p:spTree>
    <p:extLst>
      <p:ext uri="{BB962C8B-B14F-4D97-AF65-F5344CB8AC3E}">
        <p14:creationId xmlns:p14="http://schemas.microsoft.com/office/powerpoint/2010/main" val="130836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620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09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472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211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5848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125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Google Shape;174;p1">
            <a:extLst>
              <a:ext uri="{FF2B5EF4-FFF2-40B4-BE49-F238E27FC236}">
                <a16:creationId xmlns:a16="http://schemas.microsoft.com/office/drawing/2014/main" id="{998EE4DB-452A-F4FE-5AF5-5DC0939315C6}"/>
              </a:ext>
            </a:extLst>
          </p:cNvPr>
          <p:cNvPicPr preferRelativeResize="0"/>
          <p:nvPr userDrawn="1"/>
        </p:nvPicPr>
        <p:blipFill rotWithShape="1">
          <a:blip r:embed="rId2">
            <a:alphaModFix/>
          </a:blip>
          <a:srcRect/>
          <a:stretch/>
        </p:blipFill>
        <p:spPr>
          <a:xfrm>
            <a:off x="8613534" y="5457846"/>
            <a:ext cx="3307927" cy="1231484"/>
          </a:xfrm>
          <a:prstGeom prst="rect">
            <a:avLst/>
          </a:prstGeom>
          <a:noFill/>
          <a:ln>
            <a:noFill/>
          </a:ln>
        </p:spPr>
      </p:pic>
      <p:sp>
        <p:nvSpPr>
          <p:cNvPr id="3" name="Google Shape;175;p1">
            <a:extLst>
              <a:ext uri="{FF2B5EF4-FFF2-40B4-BE49-F238E27FC236}">
                <a16:creationId xmlns:a16="http://schemas.microsoft.com/office/drawing/2014/main" id="{4CDF649F-75D8-95D7-10B1-EC57369A52BD}"/>
              </a:ext>
            </a:extLst>
          </p:cNvPr>
          <p:cNvSpPr/>
          <p:nvPr userDrawn="1"/>
        </p:nvSpPr>
        <p:spPr>
          <a:xfrm>
            <a:off x="375740" y="707627"/>
            <a:ext cx="11419184" cy="3466547"/>
          </a:xfrm>
          <a:prstGeom prst="rect">
            <a:avLst/>
          </a:prstGeom>
          <a:solidFill>
            <a:srgbClr val="880C0A">
              <a:alpha val="6549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dirty="0">
              <a:solidFill>
                <a:srgbClr val="000000"/>
              </a:solidFill>
              <a:latin typeface="Trebuchet MS" panose="020B0703020202090204" pitchFamily="34" charset="0"/>
              <a:sym typeface="Arial"/>
            </a:endParaRPr>
          </a:p>
        </p:txBody>
      </p:sp>
      <p:sp>
        <p:nvSpPr>
          <p:cNvPr id="4" name="Google Shape;213;p1">
            <a:extLst>
              <a:ext uri="{FF2B5EF4-FFF2-40B4-BE49-F238E27FC236}">
                <a16:creationId xmlns:a16="http://schemas.microsoft.com/office/drawing/2014/main" id="{6DCBBD0A-39C0-92D3-E219-2D25483F23F1}"/>
              </a:ext>
            </a:extLst>
          </p:cNvPr>
          <p:cNvSpPr txBox="1"/>
          <p:nvPr userDrawn="1"/>
        </p:nvSpPr>
        <p:spPr>
          <a:xfrm>
            <a:off x="7141283" y="4367300"/>
            <a:ext cx="5109079" cy="1221276"/>
          </a:xfrm>
          <a:prstGeom prst="rect">
            <a:avLst/>
          </a:prstGeom>
          <a:noFill/>
          <a:ln>
            <a:noFill/>
          </a:ln>
        </p:spPr>
        <p:txBody>
          <a:bodyPr spcFirstLastPara="1" wrap="square" lIns="22850" tIns="22850" rIns="22850" bIns="22850" anchor="t" anchorCtr="0">
            <a:spAutoFit/>
          </a:bodyPr>
          <a:lstStyle/>
          <a:p>
            <a:pPr marL="0" marR="0" lvl="0" indent="0" algn="l" rtl="0">
              <a:lnSpc>
                <a:spcPct val="71428"/>
              </a:lnSpc>
              <a:spcBef>
                <a:spcPts val="600"/>
              </a:spcBef>
              <a:spcAft>
                <a:spcPts val="0"/>
              </a:spcAft>
              <a:buClr>
                <a:srgbClr val="737572"/>
              </a:buClr>
              <a:buSzPts val="2800"/>
              <a:buFont typeface="Helvetica Neue"/>
              <a:buNone/>
            </a:pPr>
            <a:r>
              <a:rPr lang="en-US" sz="2800" b="0"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1200" b="0" i="0"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1800"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1800"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1800"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1800"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1800" b="0" i="0" u="none" strike="noStrike" cap="none" dirty="0">
                <a:solidFill>
                  <a:srgbClr val="737572"/>
                </a:solidFill>
                <a:latin typeface="Trebuchet MS" panose="020B0703020202090204" pitchFamily="34" charset="0"/>
                <a:ea typeface="Helvetica Neue"/>
                <a:cs typeface="Helvetica Neue"/>
                <a:sym typeface="Helvetica Neue"/>
              </a:rPr>
              <a:t>)</a:t>
            </a:r>
            <a:endParaRPr sz="1800" b="0" i="0" dirty="0">
              <a:latin typeface="Trebuchet MS" panose="020B0703020202090204" pitchFamily="34" charset="0"/>
            </a:endParaRPr>
          </a:p>
        </p:txBody>
      </p:sp>
      <p:pic>
        <p:nvPicPr>
          <p:cNvPr id="5" name="Picture 4">
            <a:extLst>
              <a:ext uri="{FF2B5EF4-FFF2-40B4-BE49-F238E27FC236}">
                <a16:creationId xmlns:a16="http://schemas.microsoft.com/office/drawing/2014/main" id="{D0DFD67C-F897-5D0C-05E9-A7FFE7D3452D}"/>
              </a:ext>
            </a:extLst>
          </p:cNvPr>
          <p:cNvPicPr>
            <a:picLocks noChangeAspect="1"/>
          </p:cNvPicPr>
          <p:nvPr userDrawn="1"/>
        </p:nvPicPr>
        <p:blipFill>
          <a:blip r:embed="rId3"/>
          <a:stretch>
            <a:fillRect/>
          </a:stretch>
        </p:blipFill>
        <p:spPr>
          <a:xfrm>
            <a:off x="813158" y="1356010"/>
            <a:ext cx="5212687" cy="5212687"/>
          </a:xfrm>
          <a:prstGeom prst="rect">
            <a:avLst/>
          </a:prstGeom>
        </p:spPr>
      </p:pic>
      <p:sp>
        <p:nvSpPr>
          <p:cNvPr id="6" name="Google Shape;176;p1">
            <a:extLst>
              <a:ext uri="{FF2B5EF4-FFF2-40B4-BE49-F238E27FC236}">
                <a16:creationId xmlns:a16="http://schemas.microsoft.com/office/drawing/2014/main" id="{0F924392-157B-0E48-63B8-1B720E454D51}"/>
              </a:ext>
            </a:extLst>
          </p:cNvPr>
          <p:cNvSpPr/>
          <p:nvPr userDrawn="1"/>
        </p:nvSpPr>
        <p:spPr>
          <a:xfrm>
            <a:off x="1293594" y="1911394"/>
            <a:ext cx="2982806" cy="1275753"/>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3600" b="0" i="0"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3600" b="0" i="0"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3600" b="0" i="0" dirty="0">
                <a:solidFill>
                  <a:srgbClr val="4266A2"/>
                </a:solidFill>
                <a:latin typeface="Trebuchet MS" panose="020B0703020202090204" pitchFamily="34" charset="0"/>
                <a:ea typeface="Helvetica Neue"/>
                <a:cs typeface="Helvetica Neue"/>
                <a:sym typeface="Helvetica Neue"/>
              </a:rPr>
              <a:t>Sandbox</a:t>
            </a:r>
            <a:endParaRPr sz="3600" b="0" i="0" dirty="0">
              <a:solidFill>
                <a:srgbClr val="4266A2"/>
              </a:solidFill>
              <a:latin typeface="Trebuchet MS" panose="020B0703020202090204" pitchFamily="34" charset="0"/>
            </a:endParaRPr>
          </a:p>
        </p:txBody>
      </p:sp>
      <p:pic>
        <p:nvPicPr>
          <p:cNvPr id="7" name="Google Shape;177;p1" descr="Picture 8">
            <a:extLst>
              <a:ext uri="{FF2B5EF4-FFF2-40B4-BE49-F238E27FC236}">
                <a16:creationId xmlns:a16="http://schemas.microsoft.com/office/drawing/2014/main" id="{8165C228-A6A5-06C2-B2C1-13ED7D18F0BD}"/>
              </a:ext>
            </a:extLst>
          </p:cNvPr>
          <p:cNvPicPr preferRelativeResize="0"/>
          <p:nvPr userDrawn="1"/>
        </p:nvPicPr>
        <p:blipFill rotWithShape="1">
          <a:blip r:embed="rId4">
            <a:alphaModFix/>
          </a:blip>
          <a:srcRect r="10626" b="7654"/>
          <a:stretch/>
        </p:blipFill>
        <p:spPr>
          <a:xfrm>
            <a:off x="6307270" y="697408"/>
            <a:ext cx="5409808" cy="3486981"/>
          </a:xfrm>
          <a:prstGeom prst="rect">
            <a:avLst/>
          </a:prstGeom>
          <a:noFill/>
          <a:ln>
            <a:noFill/>
          </a:ln>
        </p:spPr>
      </p:pic>
    </p:spTree>
    <p:extLst>
      <p:ext uri="{BB962C8B-B14F-4D97-AF65-F5344CB8AC3E}">
        <p14:creationId xmlns:p14="http://schemas.microsoft.com/office/powerpoint/2010/main" val="16906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Trebuchet MS" panose="020B0703020202090204" pitchFamily="34" charset="0"/>
              </a:defRPr>
            </a:lvl1pPr>
          </a:lstStyle>
          <a:p>
            <a:r>
              <a:rPr lang="en-GB" dirty="0"/>
              <a:t>Click to edit Master title style</a:t>
            </a:r>
            <a:endParaRPr lang="en-US" dirty="0"/>
          </a:p>
        </p:txBody>
      </p:sp>
      <p:sp>
        <p:nvSpPr>
          <p:cNvPr id="3" name="Vertical Text Placeholder 2"/>
          <p:cNvSpPr>
            <a:spLocks noGrp="1"/>
          </p:cNvSpPr>
          <p:nvPr>
            <p:ph type="body" orient="vert" idx="1"/>
          </p:nvPr>
        </p:nvSpPr>
        <p:spPr>
          <a:xfrm>
            <a:off x="837985" y="1825511"/>
            <a:ext cx="10516031" cy="4351420"/>
          </a:xfrm>
          <a:prstGeom prst="rect">
            <a:avLst/>
          </a:prstGeom>
        </p:spPr>
        <p:txBody>
          <a:bodyPr vert="eaVert"/>
          <a:lstStyle>
            <a:lvl1pPr>
              <a:defRPr sz="2400" b="0" i="0">
                <a:latin typeface="Trebuchet MS" panose="020B0703020202090204" pitchFamily="34" charset="0"/>
              </a:defRPr>
            </a:lvl1pPr>
            <a:lvl2pPr>
              <a:defRPr sz="2000" b="0" i="0">
                <a:latin typeface="Trebuchet MS" panose="020B0703020202090204" pitchFamily="34" charset="0"/>
              </a:defRPr>
            </a:lvl2pPr>
            <a:lvl3pPr>
              <a:defRPr sz="1600" b="0" i="0">
                <a:latin typeface="Trebuchet MS" panose="020B0703020202090204" pitchFamily="34" charset="0"/>
              </a:defRPr>
            </a:lvl3pPr>
            <a:lvl4pPr>
              <a:defRPr sz="1200" b="0" i="0">
                <a:latin typeface="Trebuchet MS" panose="020B0703020202090204" pitchFamily="34" charset="0"/>
              </a:defRPr>
            </a:lvl4pPr>
            <a:lvl5pPr>
              <a:defRPr sz="800" b="0" i="0">
                <a:latin typeface="Trebuchet MS" panose="020B070302020209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71798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5008" y="365204"/>
            <a:ext cx="2629008" cy="5811726"/>
          </a:xfrm>
          <a:prstGeom prst="rect">
            <a:avLst/>
          </a:prstGeom>
        </p:spPr>
        <p:txBody>
          <a:bodyPr vert="eaVert"/>
          <a:lstStyle>
            <a:lvl1pPr>
              <a:defRPr sz="2800" b="0" i="0">
                <a:solidFill>
                  <a:schemeClr val="accent1"/>
                </a:solidFill>
                <a:latin typeface="Trebuchet MS" panose="020B0703020202090204" pitchFamily="34" charset="0"/>
              </a:defRPr>
            </a:lvl1pPr>
          </a:lstStyle>
          <a:p>
            <a:r>
              <a:rPr lang="en-GB" dirty="0"/>
              <a:t>Click to edit Master title style</a:t>
            </a:r>
            <a:endParaRPr lang="en-US" dirty="0"/>
          </a:p>
        </p:txBody>
      </p:sp>
      <p:sp>
        <p:nvSpPr>
          <p:cNvPr id="3" name="Vertical Text Placeholder 2"/>
          <p:cNvSpPr>
            <a:spLocks noGrp="1"/>
          </p:cNvSpPr>
          <p:nvPr>
            <p:ph type="body" orient="vert" idx="1"/>
          </p:nvPr>
        </p:nvSpPr>
        <p:spPr>
          <a:xfrm>
            <a:off x="837984" y="365204"/>
            <a:ext cx="7825661" cy="5811726"/>
          </a:xfrm>
          <a:prstGeom prst="rect">
            <a:avLst/>
          </a:prstGeom>
        </p:spPr>
        <p:txBody>
          <a:bodyPr vert="eaVert"/>
          <a:lstStyle>
            <a:lvl1pPr>
              <a:defRPr sz="2400" b="0" i="0">
                <a:latin typeface="Trebuchet MS" panose="020B0703020202090204" pitchFamily="34" charset="0"/>
              </a:defRPr>
            </a:lvl1pPr>
            <a:lvl2pPr>
              <a:defRPr sz="2000" b="0" i="0">
                <a:latin typeface="Trebuchet MS" panose="020B0703020202090204" pitchFamily="34" charset="0"/>
              </a:defRPr>
            </a:lvl2pPr>
            <a:lvl3pPr>
              <a:defRPr sz="1600" b="0" i="0">
                <a:latin typeface="Trebuchet MS" panose="020B0703020202090204" pitchFamily="34" charset="0"/>
              </a:defRPr>
            </a:lvl3pPr>
            <a:lvl4pPr>
              <a:defRPr sz="1200" b="0" i="0">
                <a:latin typeface="Trebuchet MS" panose="020B0703020202090204" pitchFamily="34" charset="0"/>
              </a:defRPr>
            </a:lvl4pPr>
            <a:lvl5pPr>
              <a:defRPr sz="800" b="0" i="0">
                <a:latin typeface="Trebuchet MS" panose="020B070302020209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824494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9776-09A0-B610-8712-A660DCB4AAA8}"/>
              </a:ext>
            </a:extLst>
          </p:cNvPr>
          <p:cNvSpPr>
            <a:spLocks noGrp="1"/>
          </p:cNvSpPr>
          <p:nvPr>
            <p:ph type="ctrTitle"/>
          </p:nvPr>
        </p:nvSpPr>
        <p:spPr>
          <a:xfrm>
            <a:off x="1524000" y="1122363"/>
            <a:ext cx="9144000" cy="2387600"/>
          </a:xfrm>
        </p:spPr>
        <p:txBody>
          <a:bodyPr anchor="b"/>
          <a:lstStyle>
            <a:lvl1pPr algn="ctr">
              <a:defRPr sz="6000" b="0" i="0">
                <a:solidFill>
                  <a:schemeClr val="accent1"/>
                </a:solidFill>
                <a:latin typeface="Trebuchet MS" panose="020B0703020202090204" pitchFamily="34" charset="0"/>
              </a:defRPr>
            </a:lvl1pPr>
          </a:lstStyle>
          <a:p>
            <a:r>
              <a:rPr lang="en-GB" dirty="0"/>
              <a:t>Click to edit Master title style</a:t>
            </a:r>
            <a:endParaRPr lang="en-DK" dirty="0"/>
          </a:p>
        </p:txBody>
      </p:sp>
      <p:sp>
        <p:nvSpPr>
          <p:cNvPr id="3" name="Subtitle 2">
            <a:extLst>
              <a:ext uri="{FF2B5EF4-FFF2-40B4-BE49-F238E27FC236}">
                <a16:creationId xmlns:a16="http://schemas.microsoft.com/office/drawing/2014/main" id="{F38024DE-3849-6537-359A-8E0934605201}"/>
              </a:ext>
            </a:extLst>
          </p:cNvPr>
          <p:cNvSpPr>
            <a:spLocks noGrp="1"/>
          </p:cNvSpPr>
          <p:nvPr>
            <p:ph type="subTitle" idx="1"/>
          </p:nvPr>
        </p:nvSpPr>
        <p:spPr>
          <a:xfrm>
            <a:off x="1524000" y="3602038"/>
            <a:ext cx="9144000" cy="1655762"/>
          </a:xfrm>
        </p:spPr>
        <p:txBody>
          <a:bodyPr/>
          <a:lstStyle>
            <a:lvl1pPr marL="0" indent="0" algn="ctr">
              <a:buNone/>
              <a:defRPr sz="2400" b="0" i="0">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DK" dirty="0"/>
          </a:p>
        </p:txBody>
      </p:sp>
      <p:sp>
        <p:nvSpPr>
          <p:cNvPr id="4" name="Date Placeholder 3">
            <a:extLst>
              <a:ext uri="{FF2B5EF4-FFF2-40B4-BE49-F238E27FC236}">
                <a16:creationId xmlns:a16="http://schemas.microsoft.com/office/drawing/2014/main" id="{7E04C7A8-C180-7091-3F4F-88176B783B8D}"/>
              </a:ext>
            </a:extLst>
          </p:cNvPr>
          <p:cNvSpPr>
            <a:spLocks noGrp="1"/>
          </p:cNvSpPr>
          <p:nvPr>
            <p:ph type="dt" sz="half" idx="10"/>
          </p:nvPr>
        </p:nvSpPr>
        <p:spPr/>
        <p:txBody>
          <a:bodyPr/>
          <a:lstStyle>
            <a:lvl1pPr>
              <a:defRPr b="0" i="0">
                <a:latin typeface="Trebuchet MS" panose="020B0703020202090204" pitchFamily="34" charset="0"/>
              </a:defRPr>
            </a:lvl1pPr>
          </a:lstStyle>
          <a:p>
            <a:fld id="{EF17C5A4-1A50-C64C-ACC4-3A6BBAE1FE5C}" type="datetimeFigureOut">
              <a:rPr lang="en-DK" smtClean="0"/>
              <a:pPr/>
              <a:t>11/09/2024</a:t>
            </a:fld>
            <a:endParaRPr lang="en-DK" dirty="0"/>
          </a:p>
        </p:txBody>
      </p:sp>
      <p:sp>
        <p:nvSpPr>
          <p:cNvPr id="5" name="Footer Placeholder 4">
            <a:extLst>
              <a:ext uri="{FF2B5EF4-FFF2-40B4-BE49-F238E27FC236}">
                <a16:creationId xmlns:a16="http://schemas.microsoft.com/office/drawing/2014/main" id="{CACB2A76-D600-A0C5-C567-ACEBC359D205}"/>
              </a:ext>
            </a:extLst>
          </p:cNvPr>
          <p:cNvSpPr>
            <a:spLocks noGrp="1"/>
          </p:cNvSpPr>
          <p:nvPr>
            <p:ph type="ftr" sz="quarter" idx="11"/>
          </p:nvPr>
        </p:nvSpPr>
        <p:spPr/>
        <p:txBody>
          <a:bodyPr/>
          <a:lstStyle>
            <a:lvl1pPr>
              <a:defRPr b="0" i="0">
                <a:latin typeface="Trebuchet MS" panose="020B0703020202090204" pitchFamily="34" charset="0"/>
              </a:defRPr>
            </a:lvl1pPr>
          </a:lstStyle>
          <a:p>
            <a:endParaRPr lang="en-DK" dirty="0"/>
          </a:p>
        </p:txBody>
      </p:sp>
      <p:sp>
        <p:nvSpPr>
          <p:cNvPr id="6" name="Slide Number Placeholder 5">
            <a:extLst>
              <a:ext uri="{FF2B5EF4-FFF2-40B4-BE49-F238E27FC236}">
                <a16:creationId xmlns:a16="http://schemas.microsoft.com/office/drawing/2014/main" id="{438038FD-A75F-B831-FC20-A116A42373A3}"/>
              </a:ext>
            </a:extLst>
          </p:cNvPr>
          <p:cNvSpPr>
            <a:spLocks noGrp="1"/>
          </p:cNvSpPr>
          <p:nvPr>
            <p:ph type="sldNum" sz="quarter" idx="12"/>
          </p:nvPr>
        </p:nvSpPr>
        <p:spPr/>
        <p:txBody>
          <a:bodyPr/>
          <a:lstStyle>
            <a:lvl1pPr>
              <a:defRPr b="0" i="0">
                <a:latin typeface="Trebuchet MS" panose="020B0703020202090204" pitchFamily="34" charset="0"/>
              </a:defRPr>
            </a:lvl1pPr>
          </a:lstStyle>
          <a:p>
            <a:fld id="{7B7F1E6A-5EFB-0147-AAE0-7A69525A1B53}" type="slidenum">
              <a:rPr lang="en-DK" smtClean="0"/>
              <a:pPr/>
              <a:t>‹#›</a:t>
            </a:fld>
            <a:endParaRPr lang="en-DK" dirty="0"/>
          </a:p>
        </p:txBody>
      </p:sp>
    </p:spTree>
    <p:extLst>
      <p:ext uri="{BB962C8B-B14F-4D97-AF65-F5344CB8AC3E}">
        <p14:creationId xmlns:p14="http://schemas.microsoft.com/office/powerpoint/2010/main" val="1929300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wo content objects" type="tx">
  <p:cSld name="Title and two content objects">
    <p:spTree>
      <p:nvGrpSpPr>
        <p:cNvPr id="1" name="Shape 12"/>
        <p:cNvGrpSpPr/>
        <p:nvPr/>
      </p:nvGrpSpPr>
      <p:grpSpPr>
        <a:xfrm>
          <a:off x="0" y="0"/>
          <a:ext cx="0" cy="0"/>
          <a:chOff x="0" y="0"/>
          <a:chExt cx="0" cy="0"/>
        </a:xfrm>
      </p:grpSpPr>
      <p:sp>
        <p:nvSpPr>
          <p:cNvPr id="16" name="Google Shape;16;p15"/>
          <p:cNvSpPr txBox="1">
            <a:spLocks noGrp="1"/>
          </p:cNvSpPr>
          <p:nvPr>
            <p:ph type="title"/>
          </p:nvPr>
        </p:nvSpPr>
        <p:spPr>
          <a:xfrm>
            <a:off x="588964" y="620714"/>
            <a:ext cx="11012486" cy="86518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1"/>
              </a:buClr>
              <a:buSzPts val="1800"/>
              <a:buNone/>
              <a:defRPr sz="2800" b="0" i="0">
                <a:solidFill>
                  <a:schemeClr val="accent1"/>
                </a:solidFill>
                <a:latin typeface="Trebuchet MS" panose="020B0703020202090204" pitchFamily="34" charset="0"/>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r>
              <a:rPr lang="en-GB" dirty="0"/>
              <a:t>Click to edit Master title style</a:t>
            </a:r>
            <a:endParaRPr dirty="0"/>
          </a:p>
        </p:txBody>
      </p:sp>
      <p:sp>
        <p:nvSpPr>
          <p:cNvPr id="17" name="Google Shape;17;p15"/>
          <p:cNvSpPr txBox="1">
            <a:spLocks noGrp="1"/>
          </p:cNvSpPr>
          <p:nvPr>
            <p:ph type="body" idx="1"/>
          </p:nvPr>
        </p:nvSpPr>
        <p:spPr>
          <a:xfrm>
            <a:off x="588964" y="1635125"/>
            <a:ext cx="5358535" cy="4675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rgbClr val="000000"/>
              </a:buClr>
              <a:buSzPts val="1800"/>
              <a:buChar char="•"/>
              <a:defRPr sz="2400" b="0" i="0">
                <a:latin typeface="Trebuchet MS" panose="020B0703020202090204" pitchFamily="34" charset="0"/>
              </a:defRPr>
            </a:lvl1pPr>
            <a:lvl2pPr marL="914400" lvl="1" indent="-342900" algn="l">
              <a:lnSpc>
                <a:spcPct val="100000"/>
              </a:lnSpc>
              <a:spcBef>
                <a:spcPts val="1000"/>
              </a:spcBef>
              <a:spcAft>
                <a:spcPts val="0"/>
              </a:spcAft>
              <a:buClr>
                <a:srgbClr val="000000"/>
              </a:buClr>
              <a:buSzPts val="1800"/>
              <a:buChar char="•"/>
              <a:defRPr/>
            </a:lvl2pPr>
            <a:lvl3pPr marL="1371600" lvl="2" indent="-342900" algn="l">
              <a:lnSpc>
                <a:spcPct val="100000"/>
              </a:lnSpc>
              <a:spcBef>
                <a:spcPts val="1000"/>
              </a:spcBef>
              <a:spcAft>
                <a:spcPts val="0"/>
              </a:spcAft>
              <a:buClr>
                <a:srgbClr val="000000"/>
              </a:buClr>
              <a:buSzPts val="1800"/>
              <a:buChar char="•"/>
              <a:defRPr/>
            </a:lvl3pPr>
            <a:lvl4pPr marL="1828800" lvl="3" indent="-342900" algn="l">
              <a:lnSpc>
                <a:spcPct val="100000"/>
              </a:lnSpc>
              <a:spcBef>
                <a:spcPts val="1000"/>
              </a:spcBef>
              <a:spcAft>
                <a:spcPts val="0"/>
              </a:spcAft>
              <a:buClr>
                <a:srgbClr val="000000"/>
              </a:buClr>
              <a:buSzPts val="1800"/>
              <a:buChar char="•"/>
              <a:defRPr/>
            </a:lvl4pPr>
            <a:lvl5pPr marL="2286000" lvl="4" indent="-342900" algn="l">
              <a:lnSpc>
                <a:spcPct val="100000"/>
              </a:lnSpc>
              <a:spcBef>
                <a:spcPts val="1000"/>
              </a:spcBef>
              <a:spcAft>
                <a:spcPts val="0"/>
              </a:spcAft>
              <a:buClr>
                <a:srgbClr val="000000"/>
              </a:buClr>
              <a:buSzPts val="1800"/>
              <a:buChar char="•"/>
              <a:defRPr/>
            </a:lvl5pPr>
            <a:lvl6pPr marL="2743200" lvl="5" indent="-342900" algn="l">
              <a:lnSpc>
                <a:spcPct val="100000"/>
              </a:lnSpc>
              <a:spcBef>
                <a:spcPts val="1000"/>
              </a:spcBef>
              <a:spcAft>
                <a:spcPts val="0"/>
              </a:spcAft>
              <a:buClr>
                <a:srgbClr val="000000"/>
              </a:buClr>
              <a:buSzPts val="1800"/>
              <a:buChar char="•"/>
              <a:defRPr/>
            </a:lvl6pPr>
            <a:lvl7pPr marL="3200400" lvl="6" indent="-342900" algn="l">
              <a:lnSpc>
                <a:spcPct val="100000"/>
              </a:lnSpc>
              <a:spcBef>
                <a:spcPts val="1000"/>
              </a:spcBef>
              <a:spcAft>
                <a:spcPts val="0"/>
              </a:spcAft>
              <a:buClr>
                <a:srgbClr val="000000"/>
              </a:buClr>
              <a:buSzPts val="1800"/>
              <a:buChar char="•"/>
              <a:defRPr/>
            </a:lvl7pPr>
            <a:lvl8pPr marL="3657600" lvl="7" indent="-342900" algn="l">
              <a:lnSpc>
                <a:spcPct val="100000"/>
              </a:lnSpc>
              <a:spcBef>
                <a:spcPts val="1000"/>
              </a:spcBef>
              <a:spcAft>
                <a:spcPts val="0"/>
              </a:spcAft>
              <a:buClr>
                <a:srgbClr val="000000"/>
              </a:buClr>
              <a:buSzPts val="1800"/>
              <a:buChar char="•"/>
              <a:defRPr/>
            </a:lvl8pPr>
            <a:lvl9pPr marL="4114800" lvl="8" indent="-342900" algn="l">
              <a:lnSpc>
                <a:spcPct val="100000"/>
              </a:lnSpc>
              <a:spcBef>
                <a:spcPts val="1000"/>
              </a:spcBef>
              <a:spcAft>
                <a:spcPts val="0"/>
              </a:spcAft>
              <a:buClr>
                <a:srgbClr val="000000"/>
              </a:buClr>
              <a:buSzPts val="1800"/>
              <a:buChar char="•"/>
              <a:defRPr/>
            </a:lvl9pPr>
          </a:lstStyle>
          <a:p>
            <a:pPr lvl="0"/>
            <a:r>
              <a:rPr lang="en-GB" dirty="0"/>
              <a:t>Click to edit Master text styles</a:t>
            </a:r>
          </a:p>
        </p:txBody>
      </p:sp>
      <p:sp>
        <p:nvSpPr>
          <p:cNvPr id="18" name="Google Shape;18;p15"/>
          <p:cNvSpPr txBox="1">
            <a:spLocks noGrp="1"/>
          </p:cNvSpPr>
          <p:nvPr>
            <p:ph type="sldNum" idx="12"/>
          </p:nvPr>
        </p:nvSpPr>
        <p:spPr>
          <a:xfrm>
            <a:off x="11289323" y="108654"/>
            <a:ext cx="312128" cy="153888"/>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000" b="0" i="0">
                <a:solidFill>
                  <a:srgbClr val="333333"/>
                </a:solidFill>
                <a:latin typeface="Trebuchet MS" panose="020B0703020202090204" pitchFamily="34" charset="0"/>
              </a:defRPr>
            </a:lvl1pPr>
            <a:lvl2pPr marL="0" lvl="1" indent="0" algn="r">
              <a:lnSpc>
                <a:spcPct val="100000"/>
              </a:lnSpc>
              <a:spcBef>
                <a:spcPts val="0"/>
              </a:spcBef>
              <a:spcAft>
                <a:spcPts val="0"/>
              </a:spcAft>
              <a:buClr>
                <a:srgbClr val="333333"/>
              </a:buClr>
              <a:buSzPts val="1000"/>
              <a:buFont typeface="Arial"/>
              <a:buNone/>
              <a:defRPr sz="1000">
                <a:solidFill>
                  <a:srgbClr val="333333"/>
                </a:solidFill>
              </a:defRPr>
            </a:lvl2pPr>
            <a:lvl3pPr marL="0" lvl="2" indent="0" algn="r">
              <a:lnSpc>
                <a:spcPct val="100000"/>
              </a:lnSpc>
              <a:spcBef>
                <a:spcPts val="0"/>
              </a:spcBef>
              <a:spcAft>
                <a:spcPts val="0"/>
              </a:spcAft>
              <a:buClr>
                <a:srgbClr val="333333"/>
              </a:buClr>
              <a:buSzPts val="1000"/>
              <a:buFont typeface="Arial"/>
              <a:buNone/>
              <a:defRPr sz="1000">
                <a:solidFill>
                  <a:srgbClr val="333333"/>
                </a:solidFill>
              </a:defRPr>
            </a:lvl3pPr>
            <a:lvl4pPr marL="0" lvl="3" indent="0" algn="r">
              <a:lnSpc>
                <a:spcPct val="100000"/>
              </a:lnSpc>
              <a:spcBef>
                <a:spcPts val="0"/>
              </a:spcBef>
              <a:spcAft>
                <a:spcPts val="0"/>
              </a:spcAft>
              <a:buClr>
                <a:srgbClr val="333333"/>
              </a:buClr>
              <a:buSzPts val="1000"/>
              <a:buFont typeface="Arial"/>
              <a:buNone/>
              <a:defRPr sz="1000">
                <a:solidFill>
                  <a:srgbClr val="333333"/>
                </a:solidFill>
              </a:defRPr>
            </a:lvl4pPr>
            <a:lvl5pPr marL="0" lvl="4" indent="0" algn="r">
              <a:lnSpc>
                <a:spcPct val="100000"/>
              </a:lnSpc>
              <a:spcBef>
                <a:spcPts val="0"/>
              </a:spcBef>
              <a:spcAft>
                <a:spcPts val="0"/>
              </a:spcAft>
              <a:buClr>
                <a:srgbClr val="333333"/>
              </a:buClr>
              <a:buSzPts val="1000"/>
              <a:buFont typeface="Arial"/>
              <a:buNone/>
              <a:defRPr sz="1000">
                <a:solidFill>
                  <a:srgbClr val="333333"/>
                </a:solidFill>
              </a:defRPr>
            </a:lvl5pPr>
            <a:lvl6pPr marL="0" lvl="5" indent="0" algn="r">
              <a:lnSpc>
                <a:spcPct val="100000"/>
              </a:lnSpc>
              <a:spcBef>
                <a:spcPts val="0"/>
              </a:spcBef>
              <a:spcAft>
                <a:spcPts val="0"/>
              </a:spcAft>
              <a:buClr>
                <a:srgbClr val="333333"/>
              </a:buClr>
              <a:buSzPts val="1000"/>
              <a:buFont typeface="Arial"/>
              <a:buNone/>
              <a:defRPr sz="1000">
                <a:solidFill>
                  <a:srgbClr val="333333"/>
                </a:solidFill>
              </a:defRPr>
            </a:lvl6pPr>
            <a:lvl7pPr marL="0" lvl="6" indent="0" algn="r">
              <a:lnSpc>
                <a:spcPct val="100000"/>
              </a:lnSpc>
              <a:spcBef>
                <a:spcPts val="0"/>
              </a:spcBef>
              <a:spcAft>
                <a:spcPts val="0"/>
              </a:spcAft>
              <a:buClr>
                <a:srgbClr val="333333"/>
              </a:buClr>
              <a:buSzPts val="1000"/>
              <a:buFont typeface="Arial"/>
              <a:buNone/>
              <a:defRPr sz="1000">
                <a:solidFill>
                  <a:srgbClr val="333333"/>
                </a:solidFill>
              </a:defRPr>
            </a:lvl7pPr>
            <a:lvl8pPr marL="0" lvl="7" indent="0" algn="r">
              <a:lnSpc>
                <a:spcPct val="100000"/>
              </a:lnSpc>
              <a:spcBef>
                <a:spcPts val="0"/>
              </a:spcBef>
              <a:spcAft>
                <a:spcPts val="0"/>
              </a:spcAft>
              <a:buClr>
                <a:srgbClr val="333333"/>
              </a:buClr>
              <a:buSzPts val="1000"/>
              <a:buFont typeface="Arial"/>
              <a:buNone/>
              <a:defRPr sz="1000">
                <a:solidFill>
                  <a:srgbClr val="333333"/>
                </a:solidFill>
              </a:defRPr>
            </a:lvl8pPr>
            <a:lvl9pPr marL="0" lvl="8" indent="0" algn="r">
              <a:lnSpc>
                <a:spcPct val="100000"/>
              </a:lnSpc>
              <a:spcBef>
                <a:spcPts val="0"/>
              </a:spcBef>
              <a:spcAft>
                <a:spcPts val="0"/>
              </a:spcAft>
              <a:buClr>
                <a:srgbClr val="333333"/>
              </a:buClr>
              <a:buSzPts val="1000"/>
              <a:buFont typeface="Arial"/>
              <a:buNone/>
              <a:defRPr sz="1000">
                <a:solidFill>
                  <a:srgbClr val="333333"/>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4087379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3"/>
        <p:cNvGrpSpPr/>
        <p:nvPr/>
      </p:nvGrpSpPr>
      <p:grpSpPr>
        <a:xfrm>
          <a:off x="0" y="0"/>
          <a:ext cx="0" cy="0"/>
          <a:chOff x="0" y="0"/>
          <a:chExt cx="0" cy="0"/>
        </a:xfrm>
      </p:grpSpPr>
      <p:sp>
        <p:nvSpPr>
          <p:cNvPr id="27" name="Google Shape;27;p17"/>
          <p:cNvSpPr txBox="1">
            <a:spLocks noGrp="1"/>
          </p:cNvSpPr>
          <p:nvPr>
            <p:ph type="sldNum" idx="12"/>
          </p:nvPr>
        </p:nvSpPr>
        <p:spPr>
          <a:xfrm>
            <a:off x="11447487" y="110141"/>
            <a:ext cx="153964" cy="152401"/>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000">
                <a:solidFill>
                  <a:srgbClr val="333333"/>
                </a:solidFill>
              </a:defRPr>
            </a:lvl1pPr>
            <a:lvl2pPr marL="0" lvl="1" indent="0" algn="r">
              <a:lnSpc>
                <a:spcPct val="100000"/>
              </a:lnSpc>
              <a:spcBef>
                <a:spcPts val="0"/>
              </a:spcBef>
              <a:spcAft>
                <a:spcPts val="0"/>
              </a:spcAft>
              <a:buClr>
                <a:srgbClr val="333333"/>
              </a:buClr>
              <a:buSzPts val="1000"/>
              <a:buFont typeface="Arial"/>
              <a:buNone/>
              <a:defRPr sz="1000">
                <a:solidFill>
                  <a:srgbClr val="333333"/>
                </a:solidFill>
              </a:defRPr>
            </a:lvl2pPr>
            <a:lvl3pPr marL="0" lvl="2" indent="0" algn="r">
              <a:lnSpc>
                <a:spcPct val="100000"/>
              </a:lnSpc>
              <a:spcBef>
                <a:spcPts val="0"/>
              </a:spcBef>
              <a:spcAft>
                <a:spcPts val="0"/>
              </a:spcAft>
              <a:buClr>
                <a:srgbClr val="333333"/>
              </a:buClr>
              <a:buSzPts val="1000"/>
              <a:buFont typeface="Arial"/>
              <a:buNone/>
              <a:defRPr sz="1000">
                <a:solidFill>
                  <a:srgbClr val="333333"/>
                </a:solidFill>
              </a:defRPr>
            </a:lvl3pPr>
            <a:lvl4pPr marL="0" lvl="3" indent="0" algn="r">
              <a:lnSpc>
                <a:spcPct val="100000"/>
              </a:lnSpc>
              <a:spcBef>
                <a:spcPts val="0"/>
              </a:spcBef>
              <a:spcAft>
                <a:spcPts val="0"/>
              </a:spcAft>
              <a:buClr>
                <a:srgbClr val="333333"/>
              </a:buClr>
              <a:buSzPts val="1000"/>
              <a:buFont typeface="Arial"/>
              <a:buNone/>
              <a:defRPr sz="1000">
                <a:solidFill>
                  <a:srgbClr val="333333"/>
                </a:solidFill>
              </a:defRPr>
            </a:lvl4pPr>
            <a:lvl5pPr marL="0" lvl="4" indent="0" algn="r">
              <a:lnSpc>
                <a:spcPct val="100000"/>
              </a:lnSpc>
              <a:spcBef>
                <a:spcPts val="0"/>
              </a:spcBef>
              <a:spcAft>
                <a:spcPts val="0"/>
              </a:spcAft>
              <a:buClr>
                <a:srgbClr val="333333"/>
              </a:buClr>
              <a:buSzPts val="1000"/>
              <a:buFont typeface="Arial"/>
              <a:buNone/>
              <a:defRPr sz="1000">
                <a:solidFill>
                  <a:srgbClr val="333333"/>
                </a:solidFill>
              </a:defRPr>
            </a:lvl5pPr>
            <a:lvl6pPr marL="0" lvl="5" indent="0" algn="r">
              <a:lnSpc>
                <a:spcPct val="100000"/>
              </a:lnSpc>
              <a:spcBef>
                <a:spcPts val="0"/>
              </a:spcBef>
              <a:spcAft>
                <a:spcPts val="0"/>
              </a:spcAft>
              <a:buClr>
                <a:srgbClr val="333333"/>
              </a:buClr>
              <a:buSzPts val="1000"/>
              <a:buFont typeface="Arial"/>
              <a:buNone/>
              <a:defRPr sz="1000">
                <a:solidFill>
                  <a:srgbClr val="333333"/>
                </a:solidFill>
              </a:defRPr>
            </a:lvl6pPr>
            <a:lvl7pPr marL="0" lvl="6" indent="0" algn="r">
              <a:lnSpc>
                <a:spcPct val="100000"/>
              </a:lnSpc>
              <a:spcBef>
                <a:spcPts val="0"/>
              </a:spcBef>
              <a:spcAft>
                <a:spcPts val="0"/>
              </a:spcAft>
              <a:buClr>
                <a:srgbClr val="333333"/>
              </a:buClr>
              <a:buSzPts val="1000"/>
              <a:buFont typeface="Arial"/>
              <a:buNone/>
              <a:defRPr sz="1000">
                <a:solidFill>
                  <a:srgbClr val="333333"/>
                </a:solidFill>
              </a:defRPr>
            </a:lvl7pPr>
            <a:lvl8pPr marL="0" lvl="7" indent="0" algn="r">
              <a:lnSpc>
                <a:spcPct val="100000"/>
              </a:lnSpc>
              <a:spcBef>
                <a:spcPts val="0"/>
              </a:spcBef>
              <a:spcAft>
                <a:spcPts val="0"/>
              </a:spcAft>
              <a:buClr>
                <a:srgbClr val="333333"/>
              </a:buClr>
              <a:buSzPts val="1000"/>
              <a:buFont typeface="Arial"/>
              <a:buNone/>
              <a:defRPr sz="1000">
                <a:solidFill>
                  <a:srgbClr val="333333"/>
                </a:solidFill>
              </a:defRPr>
            </a:lvl8pPr>
            <a:lvl9pPr marL="0" lvl="8" indent="0" algn="r">
              <a:lnSpc>
                <a:spcPct val="100000"/>
              </a:lnSpc>
              <a:spcBef>
                <a:spcPts val="0"/>
              </a:spcBef>
              <a:spcAft>
                <a:spcPts val="0"/>
              </a:spcAft>
              <a:buClr>
                <a:srgbClr val="333333"/>
              </a:buClr>
              <a:buSzPts val="1000"/>
              <a:buFont typeface="Arial"/>
              <a:buNone/>
              <a:defRPr sz="1000">
                <a:solidFill>
                  <a:srgbClr val="333333"/>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33117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6_Fill Image">
    <p:spTree>
      <p:nvGrpSpPr>
        <p:cNvPr id="1" name=""/>
        <p:cNvGrpSpPr/>
        <p:nvPr/>
      </p:nvGrpSpPr>
      <p:grpSpPr>
        <a:xfrm>
          <a:off x="0" y="0"/>
          <a:ext cx="0" cy="0"/>
          <a:chOff x="0" y="0"/>
          <a:chExt cx="0" cy="0"/>
        </a:xfrm>
      </p:grpSpPr>
      <p:sp>
        <p:nvSpPr>
          <p:cNvPr id="59" name="Image"/>
          <p:cNvSpPr>
            <a:spLocks noGrp="1"/>
          </p:cNvSpPr>
          <p:nvPr>
            <p:ph type="pic" idx="21"/>
          </p:nvPr>
        </p:nvSpPr>
        <p:spPr>
          <a:xfrm>
            <a:off x="-155655" y="-143691"/>
            <a:ext cx="7389002" cy="7145382"/>
          </a:xfrm>
          <a:prstGeom prst="rect">
            <a:avLst/>
          </a:prstGeom>
        </p:spPr>
        <p:txBody>
          <a:bodyPr lIns="91439" rIns="91439">
            <a:noAutofit/>
          </a:bodyPr>
          <a:lstStyle/>
          <a:p>
            <a:endParaRPr/>
          </a:p>
        </p:txBody>
      </p:sp>
      <p:sp>
        <p:nvSpPr>
          <p:cNvPr id="60" name="Image"/>
          <p:cNvSpPr>
            <a:spLocks noGrp="1"/>
          </p:cNvSpPr>
          <p:nvPr>
            <p:ph type="pic" sz="quarter" idx="22"/>
          </p:nvPr>
        </p:nvSpPr>
        <p:spPr>
          <a:xfrm>
            <a:off x="4987658" y="1219690"/>
            <a:ext cx="3349698" cy="4442041"/>
          </a:xfrm>
          <a:prstGeom prst="rect">
            <a:avLst/>
          </a:prstGeom>
        </p:spPr>
        <p:txBody>
          <a:bodyPr lIns="91439" rIns="91439">
            <a:noAutofit/>
          </a:bodyPr>
          <a:lstStyle/>
          <a:p>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607058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Fill Image">
    <p:spTree>
      <p:nvGrpSpPr>
        <p:cNvPr id="1" name=""/>
        <p:cNvGrpSpPr/>
        <p:nvPr/>
      </p:nvGrpSpPr>
      <p:grpSpPr>
        <a:xfrm>
          <a:off x="0" y="0"/>
          <a:ext cx="0" cy="0"/>
          <a:chOff x="0" y="0"/>
          <a:chExt cx="0" cy="0"/>
        </a:xfrm>
      </p:grpSpPr>
      <p:sp>
        <p:nvSpPr>
          <p:cNvPr id="18" name="Image"/>
          <p:cNvSpPr>
            <a:spLocks noGrp="1"/>
          </p:cNvSpPr>
          <p:nvPr>
            <p:ph type="pic" idx="21"/>
          </p:nvPr>
        </p:nvSpPr>
        <p:spPr>
          <a:xfrm>
            <a:off x="-155655" y="-143691"/>
            <a:ext cx="12506488" cy="7145382"/>
          </a:xfrm>
          <a:prstGeom prst="rect">
            <a:avLst/>
          </a:prstGeom>
        </p:spPr>
        <p:txBody>
          <a:bodyPr lIns="91439" rIns="91439">
            <a:noAutofit/>
          </a:bodyPr>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822983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9345-25BD-3494-8532-70AF7106B44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BFAF272C-CF41-13E8-55F7-D2E2C0A5E6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0C9C7664-8B9B-065E-2DE8-49A3DA08D582}"/>
              </a:ext>
            </a:extLst>
          </p:cNvPr>
          <p:cNvSpPr>
            <a:spLocks noGrp="1"/>
          </p:cNvSpPr>
          <p:nvPr>
            <p:ph type="dt" sz="half" idx="10"/>
          </p:nvPr>
        </p:nvSpPr>
        <p:spPr/>
        <p:txBody>
          <a:bodyPr/>
          <a:lstStyle/>
          <a:p>
            <a:fld id="{DEB7C420-992B-E64E-9E12-1B12486DB7A5}" type="datetimeFigureOut">
              <a:rPr lang="en-DK" smtClean="0"/>
              <a:t>11/09/2024</a:t>
            </a:fld>
            <a:endParaRPr lang="en-DK"/>
          </a:p>
        </p:txBody>
      </p:sp>
      <p:sp>
        <p:nvSpPr>
          <p:cNvPr id="5" name="Footer Placeholder 4">
            <a:extLst>
              <a:ext uri="{FF2B5EF4-FFF2-40B4-BE49-F238E27FC236}">
                <a16:creationId xmlns:a16="http://schemas.microsoft.com/office/drawing/2014/main" id="{FA4B4B5E-B12F-7CD2-10AC-41BF53B14FE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6F614D6-616F-6A07-359B-86A5AFD5DA2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168859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E30-058B-100E-3871-C3B3FBD129BD}"/>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35889AA1-1139-58E7-F478-A5A67FF5E3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71A042-B847-6459-5DA6-BE2030E75B21}"/>
              </a:ext>
            </a:extLst>
          </p:cNvPr>
          <p:cNvSpPr>
            <a:spLocks noGrp="1"/>
          </p:cNvSpPr>
          <p:nvPr>
            <p:ph type="dt" sz="half" idx="10"/>
          </p:nvPr>
        </p:nvSpPr>
        <p:spPr/>
        <p:txBody>
          <a:bodyPr/>
          <a:lstStyle/>
          <a:p>
            <a:fld id="{DEB7C420-992B-E64E-9E12-1B12486DB7A5}" type="datetimeFigureOut">
              <a:rPr lang="en-DK" smtClean="0"/>
              <a:t>11/09/2024</a:t>
            </a:fld>
            <a:endParaRPr lang="en-DK"/>
          </a:p>
        </p:txBody>
      </p:sp>
      <p:sp>
        <p:nvSpPr>
          <p:cNvPr id="5" name="Footer Placeholder 4">
            <a:extLst>
              <a:ext uri="{FF2B5EF4-FFF2-40B4-BE49-F238E27FC236}">
                <a16:creationId xmlns:a16="http://schemas.microsoft.com/office/drawing/2014/main" id="{D97382FF-2AAD-EE62-39A8-04AE04E8BE4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9BE3E6-EBED-9BD2-378A-3F6BAC27A78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8947305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4E7E-2238-DF7E-9538-57BF190C9E4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43F05311-4EE5-D06F-42C7-A6F2739B4B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BCFE11-397F-D721-470E-9CADA197DE9F}"/>
              </a:ext>
            </a:extLst>
          </p:cNvPr>
          <p:cNvSpPr>
            <a:spLocks noGrp="1"/>
          </p:cNvSpPr>
          <p:nvPr>
            <p:ph type="dt" sz="half" idx="10"/>
          </p:nvPr>
        </p:nvSpPr>
        <p:spPr/>
        <p:txBody>
          <a:bodyPr/>
          <a:lstStyle/>
          <a:p>
            <a:fld id="{DEB7C420-992B-E64E-9E12-1B12486DB7A5}" type="datetimeFigureOut">
              <a:rPr lang="en-DK" smtClean="0"/>
              <a:t>11/09/2024</a:t>
            </a:fld>
            <a:endParaRPr lang="en-DK"/>
          </a:p>
        </p:txBody>
      </p:sp>
      <p:sp>
        <p:nvSpPr>
          <p:cNvPr id="5" name="Footer Placeholder 4">
            <a:extLst>
              <a:ext uri="{FF2B5EF4-FFF2-40B4-BE49-F238E27FC236}">
                <a16:creationId xmlns:a16="http://schemas.microsoft.com/office/drawing/2014/main" id="{90363F4A-067D-3B11-F92F-8AFD2D32B27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054A-42E9-5084-C698-C9CF65A088A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3709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Trebuchet MS" panose="020B0703020202090204" pitchFamily="34" charset="0"/>
              </a:defRPr>
            </a:lvl1pPr>
          </a:lstStyle>
          <a:p>
            <a:r>
              <a:rPr lang="en-GB" dirty="0"/>
              <a:t>Click to edit Master title style</a:t>
            </a:r>
            <a:endParaRPr lang="en-US" dirty="0"/>
          </a:p>
        </p:txBody>
      </p:sp>
      <p:sp>
        <p:nvSpPr>
          <p:cNvPr id="3" name="Content Placeholder 2"/>
          <p:cNvSpPr>
            <a:spLocks noGrp="1"/>
          </p:cNvSpPr>
          <p:nvPr>
            <p:ph idx="1"/>
          </p:nvPr>
        </p:nvSpPr>
        <p:spPr>
          <a:xfrm>
            <a:off x="837985" y="1825511"/>
            <a:ext cx="10516031" cy="4351420"/>
          </a:xfrm>
          <a:prstGeom prst="rect">
            <a:avLst/>
          </a:prstGeom>
        </p:spPr>
        <p:txBody>
          <a:bodyPr/>
          <a:lstStyle>
            <a:lvl1pPr>
              <a:defRPr sz="2400" b="0" i="0">
                <a:latin typeface="Trebuchet MS" panose="020B0703020202090204" pitchFamily="34" charset="0"/>
              </a:defRPr>
            </a:lvl1pPr>
            <a:lvl2pPr>
              <a:defRPr sz="2000" b="0" i="0">
                <a:latin typeface="Trebuchet MS" panose="020B0703020202090204" pitchFamily="34" charset="0"/>
              </a:defRPr>
            </a:lvl2pPr>
            <a:lvl3pPr>
              <a:defRPr sz="1600" b="0" i="0">
                <a:latin typeface="Trebuchet MS" panose="020B0703020202090204" pitchFamily="34" charset="0"/>
              </a:defRPr>
            </a:lvl3pPr>
            <a:lvl4pPr>
              <a:defRPr sz="1200" b="0" i="0">
                <a:latin typeface="Trebuchet MS" panose="020B0703020202090204" pitchFamily="34" charset="0"/>
              </a:defRPr>
            </a:lvl4pPr>
            <a:lvl5pPr>
              <a:defRPr sz="800" b="0" i="0">
                <a:latin typeface="Trebuchet MS" panose="020B070302020209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220696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6543-FD82-C6F2-CF0F-F6238258AB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4AD26DB-5E40-442C-4F29-8212EF67178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5F2DD8B8-D890-A93A-E636-D770E9FE10B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58E0CE2E-1D1A-93E5-EB14-E8D23ED47914}"/>
              </a:ext>
            </a:extLst>
          </p:cNvPr>
          <p:cNvSpPr>
            <a:spLocks noGrp="1"/>
          </p:cNvSpPr>
          <p:nvPr>
            <p:ph type="dt" sz="half" idx="10"/>
          </p:nvPr>
        </p:nvSpPr>
        <p:spPr/>
        <p:txBody>
          <a:bodyPr/>
          <a:lstStyle/>
          <a:p>
            <a:fld id="{DEB7C420-992B-E64E-9E12-1B12486DB7A5}" type="datetimeFigureOut">
              <a:rPr lang="en-DK" smtClean="0"/>
              <a:t>11/09/2024</a:t>
            </a:fld>
            <a:endParaRPr lang="en-DK"/>
          </a:p>
        </p:txBody>
      </p:sp>
      <p:sp>
        <p:nvSpPr>
          <p:cNvPr id="6" name="Footer Placeholder 5">
            <a:extLst>
              <a:ext uri="{FF2B5EF4-FFF2-40B4-BE49-F238E27FC236}">
                <a16:creationId xmlns:a16="http://schemas.microsoft.com/office/drawing/2014/main" id="{8CF915F1-7C15-A37C-867B-5FE6B6EF006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6C789A-D767-7178-0D41-ABD23507E661}"/>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36101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50C7-6811-827A-5A57-78F85F372231}"/>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E52EFCC1-5532-A031-AB16-47463FC765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496738C-D58D-CC50-5335-4F0CA0516D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7ADF9797-8317-0D89-AF38-6D19C4115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D94DA2C-65A7-7744-0DA5-4E95C7E47DB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5EB59CEC-2257-FEDF-4B20-380AD768AD35}"/>
              </a:ext>
            </a:extLst>
          </p:cNvPr>
          <p:cNvSpPr>
            <a:spLocks noGrp="1"/>
          </p:cNvSpPr>
          <p:nvPr>
            <p:ph type="dt" sz="half" idx="10"/>
          </p:nvPr>
        </p:nvSpPr>
        <p:spPr/>
        <p:txBody>
          <a:bodyPr/>
          <a:lstStyle/>
          <a:p>
            <a:fld id="{DEB7C420-992B-E64E-9E12-1B12486DB7A5}" type="datetimeFigureOut">
              <a:rPr lang="en-DK" smtClean="0"/>
              <a:t>11/09/2024</a:t>
            </a:fld>
            <a:endParaRPr lang="en-DK"/>
          </a:p>
        </p:txBody>
      </p:sp>
      <p:sp>
        <p:nvSpPr>
          <p:cNvPr id="8" name="Footer Placeholder 7">
            <a:extLst>
              <a:ext uri="{FF2B5EF4-FFF2-40B4-BE49-F238E27FC236}">
                <a16:creationId xmlns:a16="http://schemas.microsoft.com/office/drawing/2014/main" id="{C3BFD304-E9EE-778F-2098-1E9F6A62EAA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B3584FD-F71C-BEFC-D1A3-CB163283C9A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92601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2C47-4B28-CF38-C2F2-304BC1DEF6CF}"/>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CC04859-C458-B304-7D0C-A93C537709AA}"/>
              </a:ext>
            </a:extLst>
          </p:cNvPr>
          <p:cNvSpPr>
            <a:spLocks noGrp="1"/>
          </p:cNvSpPr>
          <p:nvPr>
            <p:ph type="dt" sz="half" idx="10"/>
          </p:nvPr>
        </p:nvSpPr>
        <p:spPr/>
        <p:txBody>
          <a:bodyPr/>
          <a:lstStyle/>
          <a:p>
            <a:fld id="{DEB7C420-992B-E64E-9E12-1B12486DB7A5}" type="datetimeFigureOut">
              <a:rPr lang="en-DK" smtClean="0"/>
              <a:t>11/09/2024</a:t>
            </a:fld>
            <a:endParaRPr lang="en-DK"/>
          </a:p>
        </p:txBody>
      </p:sp>
      <p:sp>
        <p:nvSpPr>
          <p:cNvPr id="4" name="Footer Placeholder 3">
            <a:extLst>
              <a:ext uri="{FF2B5EF4-FFF2-40B4-BE49-F238E27FC236}">
                <a16:creationId xmlns:a16="http://schemas.microsoft.com/office/drawing/2014/main" id="{56D3A9E0-293C-A72E-CC15-06E4746848DF}"/>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2293EA7-BB8E-DADD-817E-6F995CD9426F}"/>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72673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26134-BEB3-4309-254B-F846F8209D4C}"/>
              </a:ext>
            </a:extLst>
          </p:cNvPr>
          <p:cNvSpPr>
            <a:spLocks noGrp="1"/>
          </p:cNvSpPr>
          <p:nvPr>
            <p:ph type="dt" sz="half" idx="10"/>
          </p:nvPr>
        </p:nvSpPr>
        <p:spPr/>
        <p:txBody>
          <a:bodyPr/>
          <a:lstStyle/>
          <a:p>
            <a:fld id="{DEB7C420-992B-E64E-9E12-1B12486DB7A5}" type="datetimeFigureOut">
              <a:rPr lang="en-DK" smtClean="0"/>
              <a:t>11/09/2024</a:t>
            </a:fld>
            <a:endParaRPr lang="en-DK"/>
          </a:p>
        </p:txBody>
      </p:sp>
      <p:sp>
        <p:nvSpPr>
          <p:cNvPr id="3" name="Footer Placeholder 2">
            <a:extLst>
              <a:ext uri="{FF2B5EF4-FFF2-40B4-BE49-F238E27FC236}">
                <a16:creationId xmlns:a16="http://schemas.microsoft.com/office/drawing/2014/main" id="{ED6F8C03-002F-EABB-6E16-2DB8BA5A89A3}"/>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C37BA7C-62E7-1605-E5D6-A99EDA7ED44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050907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6C0-02F5-AC95-877C-8B183AF668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3880A5EF-577C-867E-7444-89F93F6D0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5833F19B-0411-B597-3ED9-E5EF0B5F3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ACC3AB-2E9E-A465-56D3-67BAC995484D}"/>
              </a:ext>
            </a:extLst>
          </p:cNvPr>
          <p:cNvSpPr>
            <a:spLocks noGrp="1"/>
          </p:cNvSpPr>
          <p:nvPr>
            <p:ph type="dt" sz="half" idx="10"/>
          </p:nvPr>
        </p:nvSpPr>
        <p:spPr/>
        <p:txBody>
          <a:bodyPr/>
          <a:lstStyle/>
          <a:p>
            <a:fld id="{DEB7C420-992B-E64E-9E12-1B12486DB7A5}" type="datetimeFigureOut">
              <a:rPr lang="en-DK" smtClean="0"/>
              <a:t>11/09/2024</a:t>
            </a:fld>
            <a:endParaRPr lang="en-DK"/>
          </a:p>
        </p:txBody>
      </p:sp>
      <p:sp>
        <p:nvSpPr>
          <p:cNvPr id="6" name="Footer Placeholder 5">
            <a:extLst>
              <a:ext uri="{FF2B5EF4-FFF2-40B4-BE49-F238E27FC236}">
                <a16:creationId xmlns:a16="http://schemas.microsoft.com/office/drawing/2014/main" id="{DADA14B8-7A22-8B78-B801-7634225BF85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E3C457-D182-E271-3E5F-6648FBD8FB7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353189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26B-FF52-47CE-02E7-57F7D0C11D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54DFD3-131F-B8D2-7871-3807375566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4602A60B-4AE1-C205-BEDD-33F984284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100A14-A434-4F8E-026E-011D9A6FF9A0}"/>
              </a:ext>
            </a:extLst>
          </p:cNvPr>
          <p:cNvSpPr>
            <a:spLocks noGrp="1"/>
          </p:cNvSpPr>
          <p:nvPr>
            <p:ph type="dt" sz="half" idx="10"/>
          </p:nvPr>
        </p:nvSpPr>
        <p:spPr/>
        <p:txBody>
          <a:bodyPr/>
          <a:lstStyle/>
          <a:p>
            <a:fld id="{DEB7C420-992B-E64E-9E12-1B12486DB7A5}" type="datetimeFigureOut">
              <a:rPr lang="en-DK" smtClean="0"/>
              <a:t>11/09/2024</a:t>
            </a:fld>
            <a:endParaRPr lang="en-DK"/>
          </a:p>
        </p:txBody>
      </p:sp>
      <p:sp>
        <p:nvSpPr>
          <p:cNvPr id="6" name="Footer Placeholder 5">
            <a:extLst>
              <a:ext uri="{FF2B5EF4-FFF2-40B4-BE49-F238E27FC236}">
                <a16:creationId xmlns:a16="http://schemas.microsoft.com/office/drawing/2014/main" id="{DE571931-0F69-2324-3CAB-0F1812C0931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57C4AA0-EE22-1CFC-7BAA-EEEC883EC590}"/>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9705708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D1E5-08D7-6B53-6931-FC5D919A6762}"/>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B2B89CC5-9D97-7F86-03AD-67F9A50E5A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50F31A6-38AE-B629-A999-C76B56C241CD}"/>
              </a:ext>
            </a:extLst>
          </p:cNvPr>
          <p:cNvSpPr>
            <a:spLocks noGrp="1"/>
          </p:cNvSpPr>
          <p:nvPr>
            <p:ph type="dt" sz="half" idx="10"/>
          </p:nvPr>
        </p:nvSpPr>
        <p:spPr/>
        <p:txBody>
          <a:bodyPr/>
          <a:lstStyle/>
          <a:p>
            <a:fld id="{DEB7C420-992B-E64E-9E12-1B12486DB7A5}" type="datetimeFigureOut">
              <a:rPr lang="en-DK" smtClean="0"/>
              <a:t>11/09/2024</a:t>
            </a:fld>
            <a:endParaRPr lang="en-DK"/>
          </a:p>
        </p:txBody>
      </p:sp>
      <p:sp>
        <p:nvSpPr>
          <p:cNvPr id="5" name="Footer Placeholder 4">
            <a:extLst>
              <a:ext uri="{FF2B5EF4-FFF2-40B4-BE49-F238E27FC236}">
                <a16:creationId xmlns:a16="http://schemas.microsoft.com/office/drawing/2014/main" id="{8B8DEB4D-3433-3E9E-5BD9-668AADC792A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AA3511A-65CB-99B7-6AB6-C12F64C95F3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9725391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6836D-1900-94DF-5CFF-B1D38FC9F1A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903F380-1042-926E-BC46-4E3C0F314CC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6800F1C-3142-6DE3-64BF-7EE6036628DF}"/>
              </a:ext>
            </a:extLst>
          </p:cNvPr>
          <p:cNvSpPr>
            <a:spLocks noGrp="1"/>
          </p:cNvSpPr>
          <p:nvPr>
            <p:ph type="dt" sz="half" idx="10"/>
          </p:nvPr>
        </p:nvSpPr>
        <p:spPr/>
        <p:txBody>
          <a:bodyPr/>
          <a:lstStyle/>
          <a:p>
            <a:fld id="{DEB7C420-992B-E64E-9E12-1B12486DB7A5}" type="datetimeFigureOut">
              <a:rPr lang="en-DK" smtClean="0"/>
              <a:t>11/09/2024</a:t>
            </a:fld>
            <a:endParaRPr lang="en-DK"/>
          </a:p>
        </p:txBody>
      </p:sp>
      <p:sp>
        <p:nvSpPr>
          <p:cNvPr id="5" name="Footer Placeholder 4">
            <a:extLst>
              <a:ext uri="{FF2B5EF4-FFF2-40B4-BE49-F238E27FC236}">
                <a16:creationId xmlns:a16="http://schemas.microsoft.com/office/drawing/2014/main" id="{F0EC2BA6-4911-1245-3F0A-316BDDAC04A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34D745B-223B-48E2-1C31-F3EC2300E92D}"/>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334271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593" y="1709795"/>
            <a:ext cx="10516031" cy="2852710"/>
          </a:xfrm>
          <a:prstGeom prst="rect">
            <a:avLst/>
          </a:prstGeom>
        </p:spPr>
        <p:txBody>
          <a:bodyPr anchor="b"/>
          <a:lstStyle>
            <a:lvl1pPr>
              <a:defRPr sz="3600" b="0" i="0">
                <a:solidFill>
                  <a:schemeClr val="accent1"/>
                </a:solidFill>
                <a:latin typeface="Trebuchet MS" panose="020B0703020202090204" pitchFamily="34" charset="0"/>
              </a:defRPr>
            </a:lvl1pPr>
          </a:lstStyle>
          <a:p>
            <a:r>
              <a:rPr lang="en-GB" dirty="0"/>
              <a:t>Click to edit Master title style</a:t>
            </a:r>
            <a:endParaRPr lang="en-US" dirty="0"/>
          </a:p>
        </p:txBody>
      </p:sp>
      <p:sp>
        <p:nvSpPr>
          <p:cNvPr id="3" name="Text Placeholder 2"/>
          <p:cNvSpPr>
            <a:spLocks noGrp="1"/>
          </p:cNvSpPr>
          <p:nvPr>
            <p:ph type="body" idx="1"/>
          </p:nvPr>
        </p:nvSpPr>
        <p:spPr>
          <a:xfrm>
            <a:off x="831593" y="4589464"/>
            <a:ext cx="10516031" cy="1500235"/>
          </a:xfrm>
          <a:prstGeom prst="rect">
            <a:avLst/>
          </a:prstGeom>
        </p:spPr>
        <p:txBody>
          <a:bodyPr/>
          <a:lstStyle>
            <a:lvl1pPr marL="0" indent="0">
              <a:buNone/>
              <a:defRPr sz="2800" b="0" i="0">
                <a:latin typeface="Trebuchet MS" panose="020B0703020202090204" pitchFamily="34" charset="0"/>
              </a:defRPr>
            </a:lvl1pPr>
            <a:lvl2pPr marL="73243" indent="0">
              <a:buNone/>
              <a:defRPr sz="320"/>
            </a:lvl2pPr>
            <a:lvl3pPr marL="146487" indent="0">
              <a:buNone/>
              <a:defRPr sz="288"/>
            </a:lvl3pPr>
            <a:lvl4pPr marL="219730" indent="0">
              <a:buNone/>
              <a:defRPr sz="256"/>
            </a:lvl4pPr>
            <a:lvl5pPr marL="292974" indent="0">
              <a:buNone/>
              <a:defRPr sz="256"/>
            </a:lvl5pPr>
            <a:lvl6pPr marL="366217" indent="0">
              <a:buNone/>
              <a:defRPr sz="256"/>
            </a:lvl6pPr>
            <a:lvl7pPr marL="439461" indent="0">
              <a:buNone/>
              <a:defRPr sz="256"/>
            </a:lvl7pPr>
            <a:lvl8pPr marL="512704" indent="0">
              <a:buNone/>
              <a:defRPr sz="256"/>
            </a:lvl8pPr>
            <a:lvl9pPr marL="585948" indent="0">
              <a:buNone/>
              <a:defRPr sz="256"/>
            </a:lvl9pPr>
          </a:lstStyle>
          <a:p>
            <a:pPr lvl="0"/>
            <a:r>
              <a:rPr lang="en-GB" dirty="0"/>
              <a:t>Click to edit Master text styles</a:t>
            </a:r>
          </a:p>
        </p:txBody>
      </p:sp>
    </p:spTree>
    <p:extLst>
      <p:ext uri="{BB962C8B-B14F-4D97-AF65-F5344CB8AC3E}">
        <p14:creationId xmlns:p14="http://schemas.microsoft.com/office/powerpoint/2010/main" val="241105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Trebuchet MS" panose="020B0703020202090204" pitchFamily="34" charset="0"/>
              </a:defRPr>
            </a:lvl1pPr>
          </a:lstStyle>
          <a:p>
            <a:r>
              <a:rPr lang="en-GB" dirty="0"/>
              <a:t>Click to edit Master title style</a:t>
            </a:r>
            <a:endParaRPr lang="en-US" dirty="0"/>
          </a:p>
        </p:txBody>
      </p:sp>
      <p:sp>
        <p:nvSpPr>
          <p:cNvPr id="3" name="Content Placeholder 2"/>
          <p:cNvSpPr>
            <a:spLocks noGrp="1"/>
          </p:cNvSpPr>
          <p:nvPr>
            <p:ph sz="half" idx="1"/>
          </p:nvPr>
        </p:nvSpPr>
        <p:spPr>
          <a:xfrm>
            <a:off x="837985" y="1825511"/>
            <a:ext cx="5227334" cy="4351420"/>
          </a:xfrm>
          <a:prstGeom prst="rect">
            <a:avLst/>
          </a:prstGeom>
        </p:spPr>
        <p:txBody>
          <a:bodyPr/>
          <a:lstStyle>
            <a:lvl1pPr>
              <a:defRPr sz="2400" b="0" i="0">
                <a:latin typeface="Trebuchet MS" panose="020B0703020202090204" pitchFamily="34" charset="0"/>
              </a:defRPr>
            </a:lvl1pPr>
            <a:lvl2pPr>
              <a:defRPr sz="2000" b="0" i="0">
                <a:latin typeface="Trebuchet MS" panose="020B0703020202090204" pitchFamily="34" charset="0"/>
              </a:defRPr>
            </a:lvl2pPr>
            <a:lvl3pPr>
              <a:defRPr sz="1600" b="0" i="0">
                <a:latin typeface="Trebuchet MS" panose="020B0703020202090204" pitchFamily="34" charset="0"/>
              </a:defRPr>
            </a:lvl3pPr>
            <a:lvl4pPr>
              <a:defRPr sz="1200" b="0" i="0">
                <a:latin typeface="Trebuchet MS" panose="020B0703020202090204" pitchFamily="34" charset="0"/>
              </a:defRPr>
            </a:lvl4pPr>
            <a:lvl5pPr>
              <a:defRPr sz="800" b="0" i="0">
                <a:latin typeface="Trebuchet MS" panose="020B070302020209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26682" y="1825511"/>
            <a:ext cx="5227334" cy="4351420"/>
          </a:xfrm>
          <a:prstGeom prst="rect">
            <a:avLst/>
          </a:prstGeom>
        </p:spPr>
        <p:txBody>
          <a:bodyPr/>
          <a:lstStyle>
            <a:lvl1pPr>
              <a:defRPr sz="2400" b="0" i="0">
                <a:latin typeface="Trebuchet MS" panose="020B0703020202090204" pitchFamily="34" charset="0"/>
              </a:defRPr>
            </a:lvl1pPr>
            <a:lvl2pPr>
              <a:defRPr sz="2000" b="0" i="0">
                <a:latin typeface="Trebuchet MS" panose="020B0703020202090204" pitchFamily="34" charset="0"/>
              </a:defRPr>
            </a:lvl2pPr>
            <a:lvl3pPr>
              <a:defRPr sz="1600" b="0" i="0">
                <a:latin typeface="Trebuchet MS" panose="020B0703020202090204" pitchFamily="34" charset="0"/>
              </a:defRPr>
            </a:lvl3pPr>
            <a:lvl4pPr>
              <a:defRPr sz="1200" b="0" i="0">
                <a:latin typeface="Trebuchet MS" panose="020B0703020202090204" pitchFamily="34" charset="0"/>
              </a:defRPr>
            </a:lvl4pPr>
            <a:lvl5pPr>
              <a:defRPr sz="800" b="0" i="0">
                <a:latin typeface="Trebuchet MS" panose="020B070302020209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78130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902" y="365204"/>
            <a:ext cx="10515392" cy="1325517"/>
          </a:xfrm>
          <a:prstGeom prst="rect">
            <a:avLst/>
          </a:prstGeom>
        </p:spPr>
        <p:txBody>
          <a:bodyPr/>
          <a:lstStyle>
            <a:lvl1pPr>
              <a:defRPr sz="2400" b="0" i="0">
                <a:solidFill>
                  <a:schemeClr val="accent1"/>
                </a:solidFill>
                <a:latin typeface="Trebuchet MS" panose="020B0703020202090204" pitchFamily="34" charset="0"/>
              </a:defRPr>
            </a:lvl1pPr>
          </a:lstStyle>
          <a:p>
            <a:r>
              <a:rPr lang="en-GB" dirty="0"/>
              <a:t>Click to edit Master title style</a:t>
            </a:r>
            <a:endParaRPr lang="en-US" dirty="0"/>
          </a:p>
        </p:txBody>
      </p:sp>
      <p:sp>
        <p:nvSpPr>
          <p:cNvPr id="3" name="Text Placeholder 2"/>
          <p:cNvSpPr>
            <a:spLocks noGrp="1"/>
          </p:cNvSpPr>
          <p:nvPr>
            <p:ph type="body" idx="1"/>
          </p:nvPr>
        </p:nvSpPr>
        <p:spPr>
          <a:xfrm>
            <a:off x="839902" y="1681057"/>
            <a:ext cx="5157662" cy="823998"/>
          </a:xfrm>
          <a:prstGeom prst="rect">
            <a:avLst/>
          </a:prstGeom>
        </p:spPr>
        <p:txBody>
          <a:bodyPr anchor="b"/>
          <a:lstStyle>
            <a:lvl1pPr marL="0" indent="0">
              <a:buNone/>
              <a:defRPr sz="2400" b="0" i="0">
                <a:solidFill>
                  <a:schemeClr val="accent4"/>
                </a:solidFill>
                <a:latin typeface="Trebuchet MS" panose="020B0703020202090204" pitchFamily="34" charset="0"/>
              </a:defRPr>
            </a:lvl1pPr>
            <a:lvl2pPr marL="73243" indent="0">
              <a:buNone/>
              <a:defRPr sz="320" b="1"/>
            </a:lvl2pPr>
            <a:lvl3pPr marL="146487" indent="0">
              <a:buNone/>
              <a:defRPr sz="288" b="1"/>
            </a:lvl3pPr>
            <a:lvl4pPr marL="219730" indent="0">
              <a:buNone/>
              <a:defRPr sz="256" b="1"/>
            </a:lvl4pPr>
            <a:lvl5pPr marL="292974" indent="0">
              <a:buNone/>
              <a:defRPr sz="256" b="1"/>
            </a:lvl5pPr>
            <a:lvl6pPr marL="366217" indent="0">
              <a:buNone/>
              <a:defRPr sz="256" b="1"/>
            </a:lvl6pPr>
            <a:lvl7pPr marL="439461" indent="0">
              <a:buNone/>
              <a:defRPr sz="256" b="1"/>
            </a:lvl7pPr>
            <a:lvl8pPr marL="512704" indent="0">
              <a:buNone/>
              <a:defRPr sz="256" b="1"/>
            </a:lvl8pPr>
            <a:lvl9pPr marL="585948" indent="0">
              <a:buNone/>
              <a:defRPr sz="256" b="1"/>
            </a:lvl9pPr>
          </a:lstStyle>
          <a:p>
            <a:pPr lvl="0"/>
            <a:r>
              <a:rPr lang="en-GB" dirty="0"/>
              <a:t>Click to edit Master text styles</a:t>
            </a:r>
          </a:p>
        </p:txBody>
      </p:sp>
      <p:sp>
        <p:nvSpPr>
          <p:cNvPr id="4" name="Content Placeholder 3"/>
          <p:cNvSpPr>
            <a:spLocks noGrp="1"/>
          </p:cNvSpPr>
          <p:nvPr>
            <p:ph sz="half" idx="2"/>
          </p:nvPr>
        </p:nvSpPr>
        <p:spPr>
          <a:xfrm>
            <a:off x="839902" y="2505054"/>
            <a:ext cx="5157662" cy="3684592"/>
          </a:xfrm>
          <a:prstGeom prst="rect">
            <a:avLst/>
          </a:prstGeom>
        </p:spPr>
        <p:txBody>
          <a:bodyPr/>
          <a:lstStyle>
            <a:lvl1pPr>
              <a:defRPr sz="2400" b="0" i="0">
                <a:latin typeface="Trebuchet MS" panose="020B0703020202090204" pitchFamily="34" charset="0"/>
              </a:defRPr>
            </a:lvl1pPr>
            <a:lvl2pPr>
              <a:defRPr sz="2000" b="0" i="0">
                <a:latin typeface="Trebuchet MS" panose="020B0703020202090204" pitchFamily="34" charset="0"/>
              </a:defRPr>
            </a:lvl2pPr>
            <a:lvl3pPr>
              <a:defRPr sz="1600" b="0" i="0">
                <a:latin typeface="Trebuchet MS" panose="020B0703020202090204" pitchFamily="34" charset="0"/>
              </a:defRPr>
            </a:lvl3pPr>
            <a:lvl4pPr>
              <a:defRPr sz="1200" b="0" i="0">
                <a:latin typeface="Trebuchet MS" panose="020B0703020202090204" pitchFamily="34" charset="0"/>
              </a:defRPr>
            </a:lvl4pPr>
            <a:lvl5pPr>
              <a:defRPr sz="800" b="0" i="0">
                <a:latin typeface="Trebuchet MS" panose="020B070302020209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6172064" y="1681057"/>
            <a:ext cx="5183230" cy="823998"/>
          </a:xfrm>
          <a:prstGeom prst="rect">
            <a:avLst/>
          </a:prstGeom>
        </p:spPr>
        <p:txBody>
          <a:bodyPr anchor="b"/>
          <a:lstStyle>
            <a:lvl1pPr marL="0" indent="0">
              <a:buNone/>
              <a:defRPr sz="2400" b="0" i="0">
                <a:solidFill>
                  <a:schemeClr val="accent3"/>
                </a:solidFill>
                <a:latin typeface="Trebuchet MS" panose="020B0703020202090204" pitchFamily="34" charset="0"/>
              </a:defRPr>
            </a:lvl1pPr>
            <a:lvl2pPr marL="73243" indent="0">
              <a:buNone/>
              <a:defRPr sz="320" b="1"/>
            </a:lvl2pPr>
            <a:lvl3pPr marL="146487" indent="0">
              <a:buNone/>
              <a:defRPr sz="288" b="1"/>
            </a:lvl3pPr>
            <a:lvl4pPr marL="219730" indent="0">
              <a:buNone/>
              <a:defRPr sz="256" b="1"/>
            </a:lvl4pPr>
            <a:lvl5pPr marL="292974" indent="0">
              <a:buNone/>
              <a:defRPr sz="256" b="1"/>
            </a:lvl5pPr>
            <a:lvl6pPr marL="366217" indent="0">
              <a:buNone/>
              <a:defRPr sz="256" b="1"/>
            </a:lvl6pPr>
            <a:lvl7pPr marL="439461" indent="0">
              <a:buNone/>
              <a:defRPr sz="256" b="1"/>
            </a:lvl7pPr>
            <a:lvl8pPr marL="512704" indent="0">
              <a:buNone/>
              <a:defRPr sz="256" b="1"/>
            </a:lvl8pPr>
            <a:lvl9pPr marL="585948" indent="0">
              <a:buNone/>
              <a:defRPr sz="256" b="1"/>
            </a:lvl9pPr>
          </a:lstStyle>
          <a:p>
            <a:pPr lvl="0"/>
            <a:r>
              <a:rPr lang="en-GB" dirty="0"/>
              <a:t>Click to edit Master text styles</a:t>
            </a:r>
          </a:p>
        </p:txBody>
      </p:sp>
      <p:sp>
        <p:nvSpPr>
          <p:cNvPr id="6" name="Content Placeholder 5"/>
          <p:cNvSpPr>
            <a:spLocks noGrp="1"/>
          </p:cNvSpPr>
          <p:nvPr>
            <p:ph sz="quarter" idx="4"/>
          </p:nvPr>
        </p:nvSpPr>
        <p:spPr>
          <a:xfrm>
            <a:off x="6172064" y="2505054"/>
            <a:ext cx="5183230" cy="3684592"/>
          </a:xfrm>
          <a:prstGeom prst="rect">
            <a:avLst/>
          </a:prstGeom>
        </p:spPr>
        <p:txBody>
          <a:bodyPr/>
          <a:lstStyle>
            <a:lvl1pPr>
              <a:defRPr sz="2400" b="0" i="0">
                <a:latin typeface="Trebuchet MS" panose="020B0703020202090204" pitchFamily="34" charset="0"/>
              </a:defRPr>
            </a:lvl1pPr>
            <a:lvl2pPr>
              <a:defRPr sz="2000" b="0" i="0">
                <a:latin typeface="Trebuchet MS" panose="020B0703020202090204" pitchFamily="34" charset="0"/>
              </a:defRPr>
            </a:lvl2pPr>
            <a:lvl3pPr>
              <a:defRPr sz="1600" b="0" i="0">
                <a:latin typeface="Trebuchet MS" panose="020B0703020202090204" pitchFamily="34" charset="0"/>
              </a:defRPr>
            </a:lvl3pPr>
            <a:lvl4pPr>
              <a:defRPr sz="1200" b="0" i="0">
                <a:latin typeface="Trebuchet MS" panose="020B0703020202090204" pitchFamily="34" charset="0"/>
              </a:defRPr>
            </a:lvl4pPr>
            <a:lvl5pPr>
              <a:defRPr sz="800" b="0" i="0">
                <a:latin typeface="Trebuchet MS" panose="020B070302020209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249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Trebuchet MS" panose="020B070302020209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832464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39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902" y="457268"/>
            <a:ext cx="3932326" cy="1600183"/>
          </a:xfrm>
          <a:prstGeom prst="rect">
            <a:avLst/>
          </a:prstGeom>
        </p:spPr>
        <p:txBody>
          <a:bodyPr anchor="b"/>
          <a:lstStyle>
            <a:lvl1pPr>
              <a:defRPr sz="2800" b="0" i="0">
                <a:solidFill>
                  <a:schemeClr val="accent1"/>
                </a:solidFill>
                <a:latin typeface="Trebuchet MS" panose="020B0703020202090204" pitchFamily="34" charset="0"/>
              </a:defRPr>
            </a:lvl1pPr>
          </a:lstStyle>
          <a:p>
            <a:r>
              <a:rPr lang="en-GB" dirty="0"/>
              <a:t>Click to edit Master title style</a:t>
            </a:r>
            <a:endParaRPr lang="en-US" dirty="0"/>
          </a:p>
        </p:txBody>
      </p:sp>
      <p:sp>
        <p:nvSpPr>
          <p:cNvPr id="3" name="Content Placeholder 2"/>
          <p:cNvSpPr>
            <a:spLocks noGrp="1"/>
          </p:cNvSpPr>
          <p:nvPr>
            <p:ph idx="1"/>
          </p:nvPr>
        </p:nvSpPr>
        <p:spPr>
          <a:xfrm>
            <a:off x="5183230" y="987526"/>
            <a:ext cx="6172064" cy="4873539"/>
          </a:xfrm>
          <a:prstGeom prst="rect">
            <a:avLst/>
          </a:prstGeom>
        </p:spPr>
        <p:txBody>
          <a:bodyPr/>
          <a:lstStyle>
            <a:lvl1pPr>
              <a:defRPr sz="2400" b="0" i="0">
                <a:latin typeface="Trebuchet MS" panose="020B0703020202090204" pitchFamily="34" charset="0"/>
              </a:defRPr>
            </a:lvl1pPr>
            <a:lvl2pPr>
              <a:defRPr sz="2000" b="0" i="0">
                <a:latin typeface="Trebuchet MS" panose="020B0703020202090204" pitchFamily="34" charset="0"/>
              </a:defRPr>
            </a:lvl2pPr>
            <a:lvl3pPr>
              <a:defRPr sz="1600" b="0" i="0">
                <a:latin typeface="Trebuchet MS" panose="020B0703020202090204" pitchFamily="34" charset="0"/>
              </a:defRPr>
            </a:lvl3pPr>
            <a:lvl4pPr>
              <a:defRPr sz="1200" b="0" i="0">
                <a:latin typeface="Trebuchet MS" panose="020B0703020202090204" pitchFamily="34" charset="0"/>
              </a:defRPr>
            </a:lvl4pPr>
            <a:lvl5pPr>
              <a:defRPr sz="800" b="0" i="0">
                <a:latin typeface="Trebuchet MS" panose="020B0703020202090204" pitchFamily="34" charset="0"/>
              </a:defRPr>
            </a:lvl5pPr>
            <a:lvl6pPr>
              <a:defRPr sz="320"/>
            </a:lvl6pPr>
            <a:lvl7pPr>
              <a:defRPr sz="320"/>
            </a:lvl7pPr>
            <a:lvl8pPr>
              <a:defRPr sz="320"/>
            </a:lvl8pPr>
            <a:lvl9pPr>
              <a:defRPr sz="32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839902" y="2057451"/>
            <a:ext cx="3932326" cy="3811498"/>
          </a:xfrm>
          <a:prstGeom prst="rect">
            <a:avLst/>
          </a:prstGeom>
        </p:spPr>
        <p:txBody>
          <a:bodyPr/>
          <a:lstStyle>
            <a:lvl1pPr marL="0" indent="0">
              <a:buNone/>
              <a:defRPr sz="2400" b="0" i="0">
                <a:latin typeface="Trebuchet MS" panose="020B0703020202090204" pitchFamily="34" charset="0"/>
              </a:defRPr>
            </a:lvl1pPr>
            <a:lvl2pPr marL="73243" indent="0">
              <a:buNone/>
              <a:defRPr sz="224"/>
            </a:lvl2pPr>
            <a:lvl3pPr marL="146487" indent="0">
              <a:buNone/>
              <a:defRPr sz="192"/>
            </a:lvl3pPr>
            <a:lvl4pPr marL="219730" indent="0">
              <a:buNone/>
              <a:defRPr sz="160"/>
            </a:lvl4pPr>
            <a:lvl5pPr marL="292974" indent="0">
              <a:buNone/>
              <a:defRPr sz="160"/>
            </a:lvl5pPr>
            <a:lvl6pPr marL="366217" indent="0">
              <a:buNone/>
              <a:defRPr sz="160"/>
            </a:lvl6pPr>
            <a:lvl7pPr marL="439461" indent="0">
              <a:buNone/>
              <a:defRPr sz="160"/>
            </a:lvl7pPr>
            <a:lvl8pPr marL="512704" indent="0">
              <a:buNone/>
              <a:defRPr sz="160"/>
            </a:lvl8pPr>
            <a:lvl9pPr marL="585948" indent="0">
              <a:buNone/>
              <a:defRPr sz="160"/>
            </a:lvl9pPr>
          </a:lstStyle>
          <a:p>
            <a:pPr lvl="0"/>
            <a:r>
              <a:rPr lang="en-GB" dirty="0"/>
              <a:t>Click to edit Master text styles</a:t>
            </a:r>
          </a:p>
        </p:txBody>
      </p:sp>
    </p:spTree>
    <p:extLst>
      <p:ext uri="{BB962C8B-B14F-4D97-AF65-F5344CB8AC3E}">
        <p14:creationId xmlns:p14="http://schemas.microsoft.com/office/powerpoint/2010/main" val="3472103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902" y="457268"/>
            <a:ext cx="3932326" cy="1600183"/>
          </a:xfrm>
          <a:prstGeom prst="rect">
            <a:avLst/>
          </a:prstGeom>
        </p:spPr>
        <p:txBody>
          <a:bodyPr anchor="b"/>
          <a:lstStyle>
            <a:lvl1pPr>
              <a:defRPr sz="2800" b="0" i="0">
                <a:solidFill>
                  <a:schemeClr val="accent1"/>
                </a:solidFill>
                <a:latin typeface="Trebuchet MS" panose="020B0703020202090204" pitchFamily="34" charset="0"/>
              </a:defRPr>
            </a:lvl1pPr>
          </a:lstStyle>
          <a:p>
            <a:r>
              <a:rPr lang="en-GB" dirty="0"/>
              <a:t>Click to edit Master title style</a:t>
            </a:r>
            <a:endParaRPr lang="en-US" dirty="0"/>
          </a:p>
        </p:txBody>
      </p:sp>
      <p:sp>
        <p:nvSpPr>
          <p:cNvPr id="3" name="Picture Placeholder 2"/>
          <p:cNvSpPr>
            <a:spLocks noGrp="1"/>
          </p:cNvSpPr>
          <p:nvPr>
            <p:ph type="pic" idx="1"/>
          </p:nvPr>
        </p:nvSpPr>
        <p:spPr>
          <a:xfrm>
            <a:off x="5183230" y="987526"/>
            <a:ext cx="6172064" cy="4873539"/>
          </a:xfrm>
          <a:prstGeom prst="rect">
            <a:avLst/>
          </a:prstGeom>
        </p:spPr>
        <p:txBody>
          <a:bodyPr/>
          <a:lstStyle>
            <a:lvl1pPr marL="0" indent="0">
              <a:buNone/>
              <a:defRPr sz="2000" b="0" i="0">
                <a:latin typeface="Trebuchet MS" panose="020B0703020202090204" pitchFamily="34" charset="0"/>
              </a:defRPr>
            </a:lvl1pPr>
            <a:lvl2pPr marL="73243" indent="0">
              <a:buNone/>
              <a:defRPr sz="449"/>
            </a:lvl2pPr>
            <a:lvl3pPr marL="146487" indent="0">
              <a:buNone/>
              <a:defRPr sz="384"/>
            </a:lvl3pPr>
            <a:lvl4pPr marL="219730" indent="0">
              <a:buNone/>
              <a:defRPr sz="320"/>
            </a:lvl4pPr>
            <a:lvl5pPr marL="292974" indent="0">
              <a:buNone/>
              <a:defRPr sz="320"/>
            </a:lvl5pPr>
            <a:lvl6pPr marL="366217" indent="0">
              <a:buNone/>
              <a:defRPr sz="320"/>
            </a:lvl6pPr>
            <a:lvl7pPr marL="439461" indent="0">
              <a:buNone/>
              <a:defRPr sz="320"/>
            </a:lvl7pPr>
            <a:lvl8pPr marL="512704" indent="0">
              <a:buNone/>
              <a:defRPr sz="320"/>
            </a:lvl8pPr>
            <a:lvl9pPr marL="585948" indent="0">
              <a:buNone/>
              <a:defRPr sz="320"/>
            </a:lvl9pPr>
          </a:lstStyle>
          <a:p>
            <a:pPr lvl="0"/>
            <a:r>
              <a:rPr lang="en-GB" noProof="0" dirty="0"/>
              <a:t>Click icon to add picture</a:t>
            </a:r>
            <a:endParaRPr lang="en-US" noProof="0" dirty="0"/>
          </a:p>
        </p:txBody>
      </p:sp>
      <p:sp>
        <p:nvSpPr>
          <p:cNvPr id="4" name="Text Placeholder 3"/>
          <p:cNvSpPr>
            <a:spLocks noGrp="1"/>
          </p:cNvSpPr>
          <p:nvPr>
            <p:ph type="body" sz="half" idx="2"/>
          </p:nvPr>
        </p:nvSpPr>
        <p:spPr>
          <a:xfrm>
            <a:off x="839902" y="2057451"/>
            <a:ext cx="3932326" cy="3811498"/>
          </a:xfrm>
          <a:prstGeom prst="rect">
            <a:avLst/>
          </a:prstGeom>
        </p:spPr>
        <p:txBody>
          <a:bodyPr/>
          <a:lstStyle>
            <a:lvl1pPr marL="0" indent="0">
              <a:buNone/>
              <a:defRPr sz="2400" b="0" i="0">
                <a:latin typeface="Trebuchet MS" panose="020B0703020202090204" pitchFamily="34" charset="0"/>
              </a:defRPr>
            </a:lvl1pPr>
            <a:lvl2pPr marL="73243" indent="0">
              <a:buNone/>
              <a:defRPr sz="224"/>
            </a:lvl2pPr>
            <a:lvl3pPr marL="146487" indent="0">
              <a:buNone/>
              <a:defRPr sz="192"/>
            </a:lvl3pPr>
            <a:lvl4pPr marL="219730" indent="0">
              <a:buNone/>
              <a:defRPr sz="160"/>
            </a:lvl4pPr>
            <a:lvl5pPr marL="292974" indent="0">
              <a:buNone/>
              <a:defRPr sz="160"/>
            </a:lvl5pPr>
            <a:lvl6pPr marL="366217" indent="0">
              <a:buNone/>
              <a:defRPr sz="160"/>
            </a:lvl6pPr>
            <a:lvl7pPr marL="439461" indent="0">
              <a:buNone/>
              <a:defRPr sz="160"/>
            </a:lvl7pPr>
            <a:lvl8pPr marL="512704" indent="0">
              <a:buNone/>
              <a:defRPr sz="160"/>
            </a:lvl8pPr>
            <a:lvl9pPr marL="585948" indent="0">
              <a:buNone/>
              <a:defRPr sz="160"/>
            </a:lvl9pPr>
          </a:lstStyle>
          <a:p>
            <a:pPr lvl="0"/>
            <a:r>
              <a:rPr lang="en-GB" dirty="0"/>
              <a:t>Click to edit Master text styles</a:t>
            </a:r>
          </a:p>
        </p:txBody>
      </p:sp>
    </p:spTree>
    <p:extLst>
      <p:ext uri="{BB962C8B-B14F-4D97-AF65-F5344CB8AC3E}">
        <p14:creationId xmlns:p14="http://schemas.microsoft.com/office/powerpoint/2010/main" val="2637848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8">
            <a:extLst>
              <a:ext uri="{FF2B5EF4-FFF2-40B4-BE49-F238E27FC236}">
                <a16:creationId xmlns:a16="http://schemas.microsoft.com/office/drawing/2014/main" id="{5725BFF3-C546-5AFF-D9DD-0A38034DCB81}"/>
              </a:ext>
            </a:extLst>
          </p:cNvPr>
          <p:cNvSpPr>
            <a:spLocks noChangeArrowheads="1"/>
          </p:cNvSpPr>
          <p:nvPr/>
        </p:nvSpPr>
        <p:spPr bwMode="auto">
          <a:xfrm>
            <a:off x="0" y="0"/>
            <a:ext cx="12192000" cy="6858000"/>
          </a:xfrm>
          <a:prstGeom prst="rect">
            <a:avLst/>
          </a:prstGeom>
          <a:noFill/>
          <a:ln w="381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300">
                <a:solidFill>
                  <a:schemeClr val="tx1"/>
                </a:solidFill>
                <a:latin typeface="Times New Roman" panose="02020603050405020304" pitchFamily="18" charset="0"/>
              </a:defRPr>
            </a:lvl1pPr>
            <a:lvl2pPr marL="742950" indent="-285750">
              <a:defRPr sz="2300">
                <a:solidFill>
                  <a:schemeClr val="tx1"/>
                </a:solidFill>
                <a:latin typeface="Times New Roman" panose="02020603050405020304" pitchFamily="18" charset="0"/>
              </a:defRPr>
            </a:lvl2pPr>
            <a:lvl3pPr marL="1143000" indent="-228600">
              <a:defRPr sz="2300">
                <a:solidFill>
                  <a:schemeClr val="tx1"/>
                </a:solidFill>
                <a:latin typeface="Times New Roman" panose="02020603050405020304" pitchFamily="18" charset="0"/>
              </a:defRPr>
            </a:lvl3pPr>
            <a:lvl4pPr marL="1600200" indent="-228600">
              <a:defRPr sz="2300">
                <a:solidFill>
                  <a:schemeClr val="tx1"/>
                </a:solidFill>
                <a:latin typeface="Times New Roman" panose="02020603050405020304" pitchFamily="18" charset="0"/>
              </a:defRPr>
            </a:lvl4pPr>
            <a:lvl5pPr marL="2057400" indent="-228600">
              <a:defRPr sz="23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3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3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3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endParaRPr lang="en-US" altLang="en-DK" sz="368"/>
          </a:p>
        </p:txBody>
      </p:sp>
      <p:pic>
        <p:nvPicPr>
          <p:cNvPr id="7" name="Picture 6">
            <a:extLst>
              <a:ext uri="{FF2B5EF4-FFF2-40B4-BE49-F238E27FC236}">
                <a16:creationId xmlns:a16="http://schemas.microsoft.com/office/drawing/2014/main" id="{797D627B-18C6-A274-B98E-B65D3B8BAF20}"/>
              </a:ext>
            </a:extLst>
          </p:cNvPr>
          <p:cNvPicPr>
            <a:picLocks noChangeAspect="1"/>
          </p:cNvPicPr>
          <p:nvPr userDrawn="1"/>
        </p:nvPicPr>
        <p:blipFill>
          <a:blip r:embed="rId18"/>
          <a:stretch>
            <a:fillRect/>
          </a:stretch>
        </p:blipFill>
        <p:spPr>
          <a:xfrm>
            <a:off x="11288188" y="5957890"/>
            <a:ext cx="752350" cy="752350"/>
          </a:xfrm>
          <a:prstGeom prst="rect">
            <a:avLst/>
          </a:prstGeom>
          <a:noFill/>
          <a:ln>
            <a:noFill/>
          </a:ln>
        </p:spPr>
      </p:pic>
    </p:spTree>
    <p:extLst>
      <p:ext uri="{BB962C8B-B14F-4D97-AF65-F5344CB8AC3E}">
        <p14:creationId xmlns:p14="http://schemas.microsoft.com/office/powerpoint/2010/main" val="2963789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87" r:id="rId15"/>
    <p:sldLayoutId id="2147483688" r:id="rId16"/>
  </p:sldLayoutIdLst>
  <p:txStyles>
    <p:title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p:titleStyle>
    <p:bodyStyle>
      <a:lvl1pPr marL="250757" indent="-250757" algn="l" defTabSz="669109" rtl="0" eaLnBrk="1" fontAlgn="base" hangingPunct="1">
        <a:spcBef>
          <a:spcPct val="20000"/>
        </a:spcBef>
        <a:spcAft>
          <a:spcPct val="0"/>
        </a:spcAft>
        <a:defRPr sz="721" b="1" kern="1200">
          <a:solidFill>
            <a:schemeClr val="tx1"/>
          </a:solidFill>
          <a:latin typeface="+mn-lt"/>
          <a:ea typeface="+mn-ea"/>
          <a:cs typeface="+mn-cs"/>
        </a:defRPr>
      </a:lvl1pPr>
      <a:lvl2pPr marL="543477" indent="-209303" algn="l" defTabSz="669109" rtl="0" eaLnBrk="1" fontAlgn="base" hangingPunct="1">
        <a:spcBef>
          <a:spcPct val="20000"/>
        </a:spcBef>
        <a:spcAft>
          <a:spcPct val="0"/>
        </a:spcAft>
        <a:defRPr sz="1089" kern="1200">
          <a:solidFill>
            <a:schemeClr val="tx1"/>
          </a:solidFill>
          <a:latin typeface="+mn-lt"/>
          <a:ea typeface="+mn-ea"/>
          <a:cs typeface="+mn-cs"/>
        </a:defRPr>
      </a:lvl2pPr>
      <a:lvl3pPr marL="835942" indent="-166832" algn="l" defTabSz="669109" rtl="0" eaLnBrk="1" fontAlgn="base" hangingPunct="1">
        <a:spcBef>
          <a:spcPct val="20000"/>
        </a:spcBef>
        <a:spcAft>
          <a:spcPct val="0"/>
        </a:spcAft>
        <a:defRPr sz="721" kern="1200">
          <a:solidFill>
            <a:schemeClr val="tx1"/>
          </a:solidFill>
          <a:latin typeface="+mn-lt"/>
          <a:ea typeface="+mn-ea"/>
          <a:cs typeface="+mn-cs"/>
        </a:defRPr>
      </a:lvl3pPr>
      <a:lvl4pPr marL="1170878" indent="-167341" algn="l" defTabSz="669109" rtl="0" eaLnBrk="1" fontAlgn="base" hangingPunct="1">
        <a:spcBef>
          <a:spcPct val="20000"/>
        </a:spcBef>
        <a:spcAft>
          <a:spcPct val="0"/>
        </a:spcAft>
        <a:defRPr sz="417" kern="1200">
          <a:solidFill>
            <a:schemeClr val="tx1"/>
          </a:solidFill>
          <a:latin typeface="+mn-lt"/>
          <a:ea typeface="+mn-ea"/>
          <a:cs typeface="+mn-cs"/>
        </a:defRPr>
      </a:lvl4pPr>
      <a:lvl5pPr marL="1504797" indent="-167850" algn="l" defTabSz="669109" rtl="0" eaLnBrk="1" fontAlgn="base" hangingPunct="1">
        <a:spcBef>
          <a:spcPct val="20000"/>
        </a:spcBef>
        <a:spcAft>
          <a:spcPct val="0"/>
        </a:spcAft>
        <a:defRPr sz="368" kern="1200">
          <a:solidFill>
            <a:schemeClr val="tx1"/>
          </a:solidFill>
          <a:latin typeface="+mn-lt"/>
          <a:ea typeface="+mn-ea"/>
          <a:cs typeface="+mn-cs"/>
        </a:defRPr>
      </a:lvl5pPr>
      <a:lvl6pPr marL="402839"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6pPr>
      <a:lvl7pPr marL="476082"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7pPr>
      <a:lvl8pPr marL="549326"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8pPr>
      <a:lvl9pPr marL="622569"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9pPr>
    </p:bodyStyle>
    <p:otherStyle>
      <a:defPPr>
        <a:defRPr lang="en-US"/>
      </a:defPPr>
      <a:lvl1pPr marL="0" algn="l" defTabSz="146487" rtl="0" eaLnBrk="1" latinLnBrk="0" hangingPunct="1">
        <a:defRPr sz="288" kern="1200">
          <a:solidFill>
            <a:schemeClr val="tx1"/>
          </a:solidFill>
          <a:latin typeface="+mn-lt"/>
          <a:ea typeface="+mn-ea"/>
          <a:cs typeface="+mn-cs"/>
        </a:defRPr>
      </a:lvl1pPr>
      <a:lvl2pPr marL="73243" algn="l" defTabSz="146487" rtl="0" eaLnBrk="1" latinLnBrk="0" hangingPunct="1">
        <a:defRPr sz="288" kern="1200">
          <a:solidFill>
            <a:schemeClr val="tx1"/>
          </a:solidFill>
          <a:latin typeface="+mn-lt"/>
          <a:ea typeface="+mn-ea"/>
          <a:cs typeface="+mn-cs"/>
        </a:defRPr>
      </a:lvl2pPr>
      <a:lvl3pPr marL="146487" algn="l" defTabSz="146487" rtl="0" eaLnBrk="1" latinLnBrk="0" hangingPunct="1">
        <a:defRPr sz="288" kern="1200">
          <a:solidFill>
            <a:schemeClr val="tx1"/>
          </a:solidFill>
          <a:latin typeface="+mn-lt"/>
          <a:ea typeface="+mn-ea"/>
          <a:cs typeface="+mn-cs"/>
        </a:defRPr>
      </a:lvl3pPr>
      <a:lvl4pPr marL="219730" algn="l" defTabSz="146487" rtl="0" eaLnBrk="1" latinLnBrk="0" hangingPunct="1">
        <a:defRPr sz="288" kern="1200">
          <a:solidFill>
            <a:schemeClr val="tx1"/>
          </a:solidFill>
          <a:latin typeface="+mn-lt"/>
          <a:ea typeface="+mn-ea"/>
          <a:cs typeface="+mn-cs"/>
        </a:defRPr>
      </a:lvl4pPr>
      <a:lvl5pPr marL="292974" algn="l" defTabSz="146487" rtl="0" eaLnBrk="1" latinLnBrk="0" hangingPunct="1">
        <a:defRPr sz="288" kern="1200">
          <a:solidFill>
            <a:schemeClr val="tx1"/>
          </a:solidFill>
          <a:latin typeface="+mn-lt"/>
          <a:ea typeface="+mn-ea"/>
          <a:cs typeface="+mn-cs"/>
        </a:defRPr>
      </a:lvl5pPr>
      <a:lvl6pPr marL="366217" algn="l" defTabSz="146487" rtl="0" eaLnBrk="1" latinLnBrk="0" hangingPunct="1">
        <a:defRPr sz="288" kern="1200">
          <a:solidFill>
            <a:schemeClr val="tx1"/>
          </a:solidFill>
          <a:latin typeface="+mn-lt"/>
          <a:ea typeface="+mn-ea"/>
          <a:cs typeface="+mn-cs"/>
        </a:defRPr>
      </a:lvl6pPr>
      <a:lvl7pPr marL="439461" algn="l" defTabSz="146487" rtl="0" eaLnBrk="1" latinLnBrk="0" hangingPunct="1">
        <a:defRPr sz="288" kern="1200">
          <a:solidFill>
            <a:schemeClr val="tx1"/>
          </a:solidFill>
          <a:latin typeface="+mn-lt"/>
          <a:ea typeface="+mn-ea"/>
          <a:cs typeface="+mn-cs"/>
        </a:defRPr>
      </a:lvl7pPr>
      <a:lvl8pPr marL="512704" algn="l" defTabSz="146487" rtl="0" eaLnBrk="1" latinLnBrk="0" hangingPunct="1">
        <a:defRPr sz="288" kern="1200">
          <a:solidFill>
            <a:schemeClr val="tx1"/>
          </a:solidFill>
          <a:latin typeface="+mn-lt"/>
          <a:ea typeface="+mn-ea"/>
          <a:cs typeface="+mn-cs"/>
        </a:defRPr>
      </a:lvl8pPr>
      <a:lvl9pPr marL="585948" algn="l" defTabSz="146487" rtl="0" eaLnBrk="1" latinLnBrk="0" hangingPunct="1">
        <a:defRPr sz="28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489F2-0874-7248-213F-7F81B7D06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A464146-6724-D7B2-C018-7DEB8A52AF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3222CBA-176B-8BC5-536E-201A81745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EB7C420-992B-E64E-9E12-1B12486DB7A5}" type="datetimeFigureOut">
              <a:rPr lang="en-DK" smtClean="0"/>
              <a:t>11/09/2024</a:t>
            </a:fld>
            <a:endParaRPr lang="en-DK"/>
          </a:p>
        </p:txBody>
      </p:sp>
      <p:sp>
        <p:nvSpPr>
          <p:cNvPr id="5" name="Footer Placeholder 4">
            <a:extLst>
              <a:ext uri="{FF2B5EF4-FFF2-40B4-BE49-F238E27FC236}">
                <a16:creationId xmlns:a16="http://schemas.microsoft.com/office/drawing/2014/main" id="{AD9A7D30-1433-5ED7-399C-E73562557D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8573B231-1C8E-9B5F-4AA8-8E273F371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81FCF7-47A2-004F-BAC2-6F3935CFBDAA}" type="slidenum">
              <a:rPr lang="en-DK" smtClean="0"/>
              <a:t>‹#›</a:t>
            </a:fld>
            <a:endParaRPr lang="en-DK"/>
          </a:p>
        </p:txBody>
      </p:sp>
    </p:spTree>
    <p:extLst>
      <p:ext uri="{BB962C8B-B14F-4D97-AF65-F5344CB8AC3E}">
        <p14:creationId xmlns:p14="http://schemas.microsoft.com/office/powerpoint/2010/main" val="295049067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4.sv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hyperlink" Target="mailto:bartell@sund.ku.d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rstudio.com/resources/cheatsheets/" TargetMode="Externa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rstudio.com/resources/cheatsheets/" TargetMode="Externa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rstudio.com/resources/cheatsheets/" TargetMode="External"/><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rstudio.com/resources/cheatsheets/" TargetMode="Externa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9.png"/><Relationship Id="rId4" Type="http://schemas.openxmlformats.org/officeDocument/2006/relationships/image" Target="../media/image51.sv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hyperlink" Target="https://brianward1428.medium.com/introduction-to-tidyverse-7b3dbf2337d5" TargetMode="Externa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www.sthda.com/english/" TargetMode="External"/><Relationship Id="rId1" Type="http://schemas.openxmlformats.org/officeDocument/2006/relationships/slideLayout" Target="../slideLayouts/slideLayout15.xml"/><Relationship Id="rId5" Type="http://schemas.openxmlformats.org/officeDocument/2006/relationships/image" Target="../media/image77.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9.png"/><Relationship Id="rId7" Type="http://schemas.openxmlformats.org/officeDocument/2006/relationships/image" Target="../media/image80.png"/><Relationship Id="rId12" Type="http://schemas.openxmlformats.org/officeDocument/2006/relationships/image" Target="../media/image83.jp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47.png"/><Relationship Id="rId5" Type="http://schemas.openxmlformats.org/officeDocument/2006/relationships/image" Target="../media/image78.png"/><Relationship Id="rId10" Type="http://schemas.openxmlformats.org/officeDocument/2006/relationships/image" Target="../media/image82.svg"/><Relationship Id="rId4" Type="http://schemas.microsoft.com/office/2007/relationships/hdphoto" Target="../media/hdphoto1.wdp"/><Relationship Id="rId9" Type="http://schemas.openxmlformats.org/officeDocument/2006/relationships/image" Target="../media/image81.png"/></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5.png"/><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86.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87.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87.png"/><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hyperlink" Target="https://stackoverflow.com/questions/tagged/r" TargetMode="External"/><Relationship Id="rId13" Type="http://schemas.openxmlformats.org/officeDocument/2006/relationships/hyperlink" Target="https://www.codecademy.com/" TargetMode="External"/><Relationship Id="rId3" Type="http://schemas.openxmlformats.org/officeDocument/2006/relationships/hyperlink" Target="https://rstudio.com/resources/cheatsheets/" TargetMode="External"/><Relationship Id="rId7" Type="http://schemas.openxmlformats.org/officeDocument/2006/relationships/hyperlink" Target="https://blog.revolutionanalytics.com/" TargetMode="External"/><Relationship Id="rId12" Type="http://schemas.openxmlformats.org/officeDocument/2006/relationships/hyperlink" Target="https://www.datacamp.com/" TargetMode="External"/><Relationship Id="rId2" Type="http://schemas.openxmlformats.org/officeDocument/2006/relationships/hyperlink" Target="https://rseek.org/" TargetMode="External"/><Relationship Id="rId1" Type="http://schemas.openxmlformats.org/officeDocument/2006/relationships/slideLayout" Target="../slideLayouts/slideLayout7.xml"/><Relationship Id="rId6" Type="http://schemas.openxmlformats.org/officeDocument/2006/relationships/hyperlink" Target="https://github.com/trending/r" TargetMode="External"/><Relationship Id="rId11" Type="http://schemas.openxmlformats.org/officeDocument/2006/relationships/hyperlink" Target="https://www.r-bloggers.com/best-books-to-learn-r-programming/" TargetMode="External"/><Relationship Id="rId5" Type="http://schemas.openxmlformats.org/officeDocument/2006/relationships/hyperlink" Target="https://www.statmethods.net/r-tutorial/index.html" TargetMode="External"/><Relationship Id="rId15" Type="http://schemas.openxmlformats.org/officeDocument/2006/relationships/hyperlink" Target="https://www.r-project.org/" TargetMode="External"/><Relationship Id="rId10" Type="http://schemas.openxmlformats.org/officeDocument/2006/relationships/hyperlink" Target="http://r-statistics.co/Top50-Ggplot2-Visualizations-MasterList-R-Code.html" TargetMode="External"/><Relationship Id="rId4" Type="http://schemas.openxmlformats.org/officeDocument/2006/relationships/hyperlink" Target="http://www.cookbook-r.com/" TargetMode="External"/><Relationship Id="rId9" Type="http://schemas.openxmlformats.org/officeDocument/2006/relationships/hyperlink" Target="https://www.r-graph-gallery.com/" TargetMode="External"/><Relationship Id="rId14" Type="http://schemas.openxmlformats.org/officeDocument/2006/relationships/hyperlink" Target="https://www.coursera.or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15.xml"/><Relationship Id="rId5" Type="http://schemas.openxmlformats.org/officeDocument/2006/relationships/hyperlink" Target="https://publichealth.ku.dk/about-the-department/biostat/" TargetMode="Externa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8" Type="http://schemas.openxmlformats.org/officeDocument/2006/relationships/hyperlink" Target="https://cran.r-project.org/web/packages/glmnet/glmnet.pdf" TargetMode="External"/><Relationship Id="rId13" Type="http://schemas.openxmlformats.org/officeDocument/2006/relationships/hyperlink" Target="https://rpkgs.datanovia.com/survminer/" TargetMode="External"/><Relationship Id="rId3" Type="http://schemas.openxmlformats.org/officeDocument/2006/relationships/hyperlink" Target="https://cran.microsoft.com/snapshot/2017-08-01/web/packages/sjPlot/vignettes/sjplmer.html" TargetMode="External"/><Relationship Id="rId7" Type="http://schemas.openxmlformats.org/officeDocument/2006/relationships/image" Target="../media/image96.jpeg"/><Relationship Id="rId12" Type="http://schemas.openxmlformats.org/officeDocument/2006/relationships/hyperlink" Target="https://cran.r-project.org/web/packages/survminer/survminer.pdf" TargetMode="External"/><Relationship Id="rId17" Type="http://schemas.openxmlformats.org/officeDocument/2006/relationships/hyperlink" Target="https://cran.r-project.org/web/packages/incidence/vignettes/customize_plot.html" TargetMode="External"/><Relationship Id="rId2" Type="http://schemas.openxmlformats.org/officeDocument/2006/relationships/hyperlink" Target="https://cran.r-project.org/web/packages/lme4/vignettes/lmer.pdf" TargetMode="External"/><Relationship Id="rId16" Type="http://schemas.openxmlformats.org/officeDocument/2006/relationships/hyperlink" Target="https://rviews.rstudio.com/2020/03/05/covid-19-epidemiology-with-r/" TargetMode="External"/><Relationship Id="rId1" Type="http://schemas.openxmlformats.org/officeDocument/2006/relationships/slideLayout" Target="../slideLayouts/slideLayout15.xml"/><Relationship Id="rId6" Type="http://schemas.openxmlformats.org/officeDocument/2006/relationships/image" Target="../media/image95.png"/><Relationship Id="rId11" Type="http://schemas.openxmlformats.org/officeDocument/2006/relationships/hyperlink" Target="https://rviews.rstudio.com/2017/09/25/survival-analysis-with-r/" TargetMode="External"/><Relationship Id="rId5" Type="http://schemas.openxmlformats.org/officeDocument/2006/relationships/image" Target="../media/image94.png"/><Relationship Id="rId15" Type="http://schemas.openxmlformats.org/officeDocument/2006/relationships/hyperlink" Target="https://cran.r-project.org/web/packages/Epi/index.html" TargetMode="External"/><Relationship Id="rId10" Type="http://schemas.openxmlformats.org/officeDocument/2006/relationships/hyperlink" Target="https://www.datacamp.com/community/tutorials/tutorial-ridge-lasso-elastic-net" TargetMode="External"/><Relationship Id="rId4" Type="http://schemas.openxmlformats.org/officeDocument/2006/relationships/hyperlink" Target="https://cran.r-project.org/web/packages/glmmTMB/index.html" TargetMode="External"/><Relationship Id="rId9" Type="http://schemas.openxmlformats.org/officeDocument/2006/relationships/hyperlink" Target="https://cran.r-project.org/web/packages/elasticnet/elasticnet.pdf" TargetMode="External"/><Relationship Id="rId14" Type="http://schemas.openxmlformats.org/officeDocument/2006/relationships/image" Target="../media/image97.gif"/></Relationships>
</file>

<file path=ppt/slides/_rels/slide77.xml.rels><?xml version="1.0" encoding="UTF-8" standalone="yes"?>
<Relationships xmlns="http://schemas.openxmlformats.org/package/2006/relationships"><Relationship Id="rId8" Type="http://schemas.openxmlformats.org/officeDocument/2006/relationships/hyperlink" Target="https://lgatto.github.io/IntroMachineLearningWithR/an-introduction-to-machine-learning-with-r.html" TargetMode="External"/><Relationship Id="rId13" Type="http://schemas.openxmlformats.org/officeDocument/2006/relationships/image" Target="../media/image103.tif"/><Relationship Id="rId18" Type="http://schemas.openxmlformats.org/officeDocument/2006/relationships/image" Target="../media/image108.png"/><Relationship Id="rId3" Type="http://schemas.openxmlformats.org/officeDocument/2006/relationships/hyperlink" Target="https://amices.org/mice/" TargetMode="External"/><Relationship Id="rId7" Type="http://schemas.openxmlformats.org/officeDocument/2006/relationships/image" Target="../media/image98.png"/><Relationship Id="rId12" Type="http://schemas.openxmlformats.org/officeDocument/2006/relationships/image" Target="../media/image102.tif"/><Relationship Id="rId17" Type="http://schemas.openxmlformats.org/officeDocument/2006/relationships/image" Target="../media/image107.png"/><Relationship Id="rId2" Type="http://schemas.openxmlformats.org/officeDocument/2006/relationships/hyperlink" Target="https://statsandr.com/blog/clustering-analysis-k-means-and-hierarchical-clustering-by-hand-and-in-r/" TargetMode="External"/><Relationship Id="rId16" Type="http://schemas.openxmlformats.org/officeDocument/2006/relationships/image" Target="../media/image106.tif"/><Relationship Id="rId1" Type="http://schemas.openxmlformats.org/officeDocument/2006/relationships/slideLayout" Target="../slideLayouts/slideLayout16.xml"/><Relationship Id="rId6" Type="http://schemas.openxmlformats.org/officeDocument/2006/relationships/hyperlink" Target="https://tensorflow.rstudio.com/" TargetMode="External"/><Relationship Id="rId11" Type="http://schemas.openxmlformats.org/officeDocument/2006/relationships/image" Target="../media/image101.tif"/><Relationship Id="rId5" Type="http://schemas.openxmlformats.org/officeDocument/2006/relationships/hyperlink" Target="https://keras.rstudio.com/" TargetMode="External"/><Relationship Id="rId15" Type="http://schemas.openxmlformats.org/officeDocument/2006/relationships/image" Target="../media/image105.tif"/><Relationship Id="rId10" Type="http://schemas.openxmlformats.org/officeDocument/2006/relationships/image" Target="../media/image100.tif"/><Relationship Id="rId4" Type="http://schemas.openxmlformats.org/officeDocument/2006/relationships/hyperlink" Target="https://plotly-r.com/d-charts.html" TargetMode="External"/><Relationship Id="rId9" Type="http://schemas.openxmlformats.org/officeDocument/2006/relationships/image" Target="../media/image99.tif"/><Relationship Id="rId14" Type="http://schemas.openxmlformats.org/officeDocument/2006/relationships/image" Target="../media/image104.tif"/></Relationships>
</file>

<file path=ppt/slides/_rels/slide7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hyperlink" Target="http://www.bioconductor.org/packages/release/BiocViews.html" TargetMode="External"/><Relationship Id="rId3" Type="http://schemas.openxmlformats.org/officeDocument/2006/relationships/hyperlink" Target="http://www.bioconductor.org/packages/release/BiocViews.html#___RNASeq" TargetMode="External"/><Relationship Id="rId7" Type="http://schemas.openxmlformats.org/officeDocument/2006/relationships/image" Target="../media/image112.png"/><Relationship Id="rId12" Type="http://schemas.openxmlformats.org/officeDocument/2006/relationships/image" Target="../media/image117.jpeg"/><Relationship Id="rId2" Type="http://schemas.openxmlformats.org/officeDocument/2006/relationships/hyperlink" Target="https://www.uni-regensburg.de/medizin/epidemiologie-praeventivmedizin/genetische-epidemiologie/software/" TargetMode="External"/><Relationship Id="rId1" Type="http://schemas.openxmlformats.org/officeDocument/2006/relationships/slideLayout" Target="../slideLayouts/slideLayout16.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79.xml.rels><?xml version="1.0" encoding="UTF-8" standalone="yes"?>
<Relationships xmlns="http://schemas.openxmlformats.org/package/2006/relationships"><Relationship Id="rId8" Type="http://schemas.openxmlformats.org/officeDocument/2006/relationships/hyperlink" Target="https://github.com/briandconnelly/pushoverr" TargetMode="External"/><Relationship Id="rId13" Type="http://schemas.openxmlformats.org/officeDocument/2006/relationships/hyperlink" Target="https://plotly-r.com/d-charts.html" TargetMode="External"/><Relationship Id="rId18" Type="http://schemas.openxmlformats.org/officeDocument/2006/relationships/image" Target="../media/image98.png"/><Relationship Id="rId3" Type="http://schemas.openxmlformats.org/officeDocument/2006/relationships/image" Target="../media/image108.png"/><Relationship Id="rId7" Type="http://schemas.openxmlformats.org/officeDocument/2006/relationships/image" Target="../media/image121.png"/><Relationship Id="rId12" Type="http://schemas.openxmlformats.org/officeDocument/2006/relationships/hyperlink" Target="https://tensorflow.rstudio.com/" TargetMode="External"/><Relationship Id="rId17" Type="http://schemas.openxmlformats.org/officeDocument/2006/relationships/hyperlink" Target="https://shiny.rstudio.com/" TargetMode="External"/><Relationship Id="rId2" Type="http://schemas.openxmlformats.org/officeDocument/2006/relationships/image" Target="../media/image107.png"/><Relationship Id="rId16" Type="http://schemas.openxmlformats.org/officeDocument/2006/relationships/hyperlink" Target="https://gganimate.com/articles/gganimate.html" TargetMode="External"/><Relationship Id="rId1" Type="http://schemas.openxmlformats.org/officeDocument/2006/relationships/slideLayout" Target="../slideLayouts/slideLayout16.xml"/><Relationship Id="rId6" Type="http://schemas.openxmlformats.org/officeDocument/2006/relationships/image" Target="../media/image120.jpeg"/><Relationship Id="rId11" Type="http://schemas.openxmlformats.org/officeDocument/2006/relationships/hyperlink" Target="https://keras.rstudio.com/" TargetMode="External"/><Relationship Id="rId5" Type="http://schemas.openxmlformats.org/officeDocument/2006/relationships/image" Target="../media/image119.png"/><Relationship Id="rId15" Type="http://schemas.openxmlformats.org/officeDocument/2006/relationships/image" Target="../media/image124.gif"/><Relationship Id="rId10" Type="http://schemas.openxmlformats.org/officeDocument/2006/relationships/hyperlink" Target="https://mc-stan.org/users/interfaces/rstan" TargetMode="External"/><Relationship Id="rId4" Type="http://schemas.openxmlformats.org/officeDocument/2006/relationships/image" Target="../media/image118.jpeg"/><Relationship Id="rId9" Type="http://schemas.openxmlformats.org/officeDocument/2006/relationships/image" Target="../media/image122.png"/><Relationship Id="rId1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
          <p:cNvPicPr preferRelativeResize="0"/>
          <p:nvPr/>
        </p:nvPicPr>
        <p:blipFill rotWithShape="1">
          <a:blip r:embed="rId3">
            <a:alphaModFix/>
          </a:blip>
          <a:srcRect/>
          <a:stretch/>
        </p:blipFill>
        <p:spPr>
          <a:xfrm>
            <a:off x="8613534" y="5457846"/>
            <a:ext cx="3307927" cy="1231484"/>
          </a:xfrm>
          <a:prstGeom prst="rect">
            <a:avLst/>
          </a:prstGeom>
          <a:noFill/>
          <a:ln>
            <a:noFill/>
          </a:ln>
        </p:spPr>
      </p:pic>
      <p:sp>
        <p:nvSpPr>
          <p:cNvPr id="175" name="Google Shape;175;p1"/>
          <p:cNvSpPr/>
          <p:nvPr/>
        </p:nvSpPr>
        <p:spPr>
          <a:xfrm>
            <a:off x="375740" y="707627"/>
            <a:ext cx="11419184" cy="3466547"/>
          </a:xfrm>
          <a:prstGeom prst="rect">
            <a:avLst/>
          </a:prstGeom>
          <a:solidFill>
            <a:srgbClr val="880C0A">
              <a:alpha val="6549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u="none" strike="noStrike" cap="none" dirty="0">
              <a:solidFill>
                <a:srgbClr val="000000"/>
              </a:solidFill>
              <a:latin typeface="Trebuchet MS" panose="020B0703020202090204" pitchFamily="34" charset="0"/>
              <a:sym typeface="Arial"/>
            </a:endParaRPr>
          </a:p>
        </p:txBody>
      </p:sp>
      <p:pic>
        <p:nvPicPr>
          <p:cNvPr id="177" name="Google Shape;177;p1" descr="Picture 8"/>
          <p:cNvPicPr preferRelativeResize="0"/>
          <p:nvPr/>
        </p:nvPicPr>
        <p:blipFill rotWithShape="1">
          <a:blip r:embed="rId4">
            <a:alphaModFix/>
          </a:blip>
          <a:srcRect r="10626" b="7654"/>
          <a:stretch/>
        </p:blipFill>
        <p:spPr>
          <a:xfrm>
            <a:off x="6307270" y="697408"/>
            <a:ext cx="5409808" cy="3486981"/>
          </a:xfrm>
          <a:prstGeom prst="rect">
            <a:avLst/>
          </a:prstGeom>
          <a:noFill/>
          <a:ln>
            <a:noFill/>
          </a:ln>
        </p:spPr>
      </p:pic>
      <p:sp>
        <p:nvSpPr>
          <p:cNvPr id="213" name="Google Shape;213;p1"/>
          <p:cNvSpPr txBox="1"/>
          <p:nvPr/>
        </p:nvSpPr>
        <p:spPr>
          <a:xfrm>
            <a:off x="7141283" y="4367300"/>
            <a:ext cx="5109079" cy="1221276"/>
          </a:xfrm>
          <a:prstGeom prst="rect">
            <a:avLst/>
          </a:prstGeom>
          <a:noFill/>
          <a:ln>
            <a:noFill/>
          </a:ln>
        </p:spPr>
        <p:txBody>
          <a:bodyPr spcFirstLastPara="1" wrap="square" lIns="22850" tIns="22850" rIns="22850" bIns="22850" anchor="t" anchorCtr="0">
            <a:spAutoFit/>
          </a:bodyPr>
          <a:lstStyle/>
          <a:p>
            <a:pPr marL="0" marR="0" lvl="0" indent="0" algn="l" rtl="0">
              <a:lnSpc>
                <a:spcPct val="71428"/>
              </a:lnSpc>
              <a:spcBef>
                <a:spcPts val="600"/>
              </a:spcBef>
              <a:spcAft>
                <a:spcPts val="0"/>
              </a:spcAft>
              <a:buClr>
                <a:srgbClr val="737572"/>
              </a:buClr>
              <a:buSzPts val="2800"/>
              <a:buFont typeface="Helvetica Neue"/>
              <a:buNone/>
            </a:pPr>
            <a:r>
              <a:rPr lang="en-US" sz="280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1200"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180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180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180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180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1800" u="none" strike="noStrike" cap="none" dirty="0">
                <a:solidFill>
                  <a:srgbClr val="737572"/>
                </a:solidFill>
                <a:latin typeface="Trebuchet MS" panose="020B0703020202090204" pitchFamily="34" charset="0"/>
                <a:ea typeface="Helvetica Neue"/>
                <a:cs typeface="Helvetica Neue"/>
                <a:sym typeface="Helvetica Neue"/>
              </a:rPr>
              <a:t>)</a:t>
            </a:r>
            <a:endParaRPr sz="1800" dirty="0">
              <a:latin typeface="Trebuchet MS" panose="020B0703020202090204" pitchFamily="34" charset="0"/>
            </a:endParaRPr>
          </a:p>
        </p:txBody>
      </p:sp>
      <p:pic>
        <p:nvPicPr>
          <p:cNvPr id="3" name="Picture 2">
            <a:extLst>
              <a:ext uri="{FF2B5EF4-FFF2-40B4-BE49-F238E27FC236}">
                <a16:creationId xmlns:a16="http://schemas.microsoft.com/office/drawing/2014/main" id="{C2C32657-4B85-4BFD-26B5-BC6222BDC5CD}"/>
              </a:ext>
            </a:extLst>
          </p:cNvPr>
          <p:cNvPicPr>
            <a:picLocks noChangeAspect="1"/>
          </p:cNvPicPr>
          <p:nvPr/>
        </p:nvPicPr>
        <p:blipFill>
          <a:blip r:embed="rId5"/>
          <a:stretch>
            <a:fillRect/>
          </a:stretch>
        </p:blipFill>
        <p:spPr>
          <a:xfrm>
            <a:off x="813158" y="1356010"/>
            <a:ext cx="5212687" cy="5212687"/>
          </a:xfrm>
          <a:prstGeom prst="rect">
            <a:avLst/>
          </a:prstGeom>
        </p:spPr>
      </p:pic>
      <p:sp>
        <p:nvSpPr>
          <p:cNvPr id="4" name="Google Shape;176;p1">
            <a:extLst>
              <a:ext uri="{FF2B5EF4-FFF2-40B4-BE49-F238E27FC236}">
                <a16:creationId xmlns:a16="http://schemas.microsoft.com/office/drawing/2014/main" id="{3A15BE29-8110-B21E-9480-FDC6D22C3DC4}"/>
              </a:ext>
            </a:extLst>
          </p:cNvPr>
          <p:cNvSpPr/>
          <p:nvPr/>
        </p:nvSpPr>
        <p:spPr>
          <a:xfrm>
            <a:off x="1293594" y="1911394"/>
            <a:ext cx="2982806" cy="1275753"/>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3600" dirty="0">
                <a:solidFill>
                  <a:srgbClr val="4266A2"/>
                </a:solidFill>
                <a:latin typeface="Trebuchet MS" panose="020B0703020202090204" pitchFamily="34" charset="0"/>
                <a:ea typeface="Helvetica Neue"/>
                <a:cs typeface="Helvetica Neue"/>
                <a:sym typeface="Helvetica Neue"/>
              </a:rPr>
              <a:t>R for </a:t>
            </a:r>
          </a:p>
          <a:p>
            <a:pPr algn="ctr">
              <a:buClr>
                <a:srgbClr val="FFFFFF"/>
              </a:buClr>
              <a:buSzPts val="3600"/>
            </a:pPr>
            <a:r>
              <a:rPr lang="en-US" sz="3600" dirty="0">
                <a:solidFill>
                  <a:srgbClr val="4266A2"/>
                </a:solidFill>
                <a:latin typeface="Trebuchet MS" panose="020B0703020202090204" pitchFamily="34" charset="0"/>
                <a:ea typeface="Helvetica Neue"/>
                <a:cs typeface="Helvetica Neue"/>
                <a:sym typeface="Helvetica Neue"/>
              </a:rPr>
              <a:t>health data science</a:t>
            </a:r>
            <a:endParaRPr sz="3600" dirty="0">
              <a:solidFill>
                <a:srgbClr val="4266A2"/>
              </a:solidFill>
              <a:latin typeface="Trebuchet MS" panose="020B070302020209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Projects on </a:t>
            </a:r>
            <a:r>
              <a:rPr lang="en-GB" sz="2800" dirty="0" err="1">
                <a:latin typeface="Trebuchet MS" panose="020B0703020202090204" pitchFamily="34" charset="0"/>
                <a:ea typeface="Helvetica Neue"/>
                <a:cs typeface="Helvetica Neue"/>
                <a:sym typeface="Helvetica Neue"/>
              </a:rPr>
              <a:t>UCloud</a:t>
            </a:r>
            <a:endParaRPr lang="en-GB" sz="2800" dirty="0">
              <a:latin typeface="Trebuchet MS" panose="020B070302020209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6324600"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Trebuchet MS" panose="020B0703020202090204" pitchFamily="34" charset="0"/>
              </a:rPr>
              <a:t>Projects allow users to control permissions and resources for their workspace and associated files</a:t>
            </a:r>
          </a:p>
        </p:txBody>
      </p:sp>
      <p:grpSp>
        <p:nvGrpSpPr>
          <p:cNvPr id="61" name="Group 60">
            <a:extLst>
              <a:ext uri="{FF2B5EF4-FFF2-40B4-BE49-F238E27FC236}">
                <a16:creationId xmlns:a16="http://schemas.microsoft.com/office/drawing/2014/main" id="{879E6A6B-BA74-9670-25B0-86858E371D77}"/>
              </a:ext>
            </a:extLst>
          </p:cNvPr>
          <p:cNvGrpSpPr/>
          <p:nvPr/>
        </p:nvGrpSpPr>
        <p:grpSpPr>
          <a:xfrm>
            <a:off x="762000" y="1445382"/>
            <a:ext cx="4074363" cy="4966559"/>
            <a:chOff x="1523206" y="2896792"/>
            <a:chExt cx="7470827" cy="9106774"/>
          </a:xfrm>
        </p:grpSpPr>
        <p:pic>
          <p:nvPicPr>
            <p:cNvPr id="58" name="Picture 57" descr="A screen shot of a blue screen&#10;&#10;Description automatically generated">
              <a:extLst>
                <a:ext uri="{FF2B5EF4-FFF2-40B4-BE49-F238E27FC236}">
                  <a16:creationId xmlns:a16="http://schemas.microsoft.com/office/drawing/2014/main" id="{A4B1AB69-1401-29D4-457D-2B24D165CA72}"/>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59" name="Rounded Rectangle 58">
              <a:extLst>
                <a:ext uri="{FF2B5EF4-FFF2-40B4-BE49-F238E27FC236}">
                  <a16:creationId xmlns:a16="http://schemas.microsoft.com/office/drawing/2014/main" id="{0F266BC4-1A4D-0771-FC67-59048AE5479B}"/>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60" name="Graphic 59" descr="Cursor with solid fill">
              <a:extLst>
                <a:ext uri="{FF2B5EF4-FFF2-40B4-BE49-F238E27FC236}">
                  <a16:creationId xmlns:a16="http://schemas.microsoft.com/office/drawing/2014/main" id="{A09409D9-8D11-17EA-F834-A3A1CEF42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94833" y="6029753"/>
              <a:ext cx="1789608" cy="1789608"/>
            </a:xfrm>
            <a:prstGeom prst="rect">
              <a:avLst/>
            </a:prstGeom>
          </p:spPr>
        </p:pic>
      </p:grpSp>
    </p:spTree>
    <p:extLst>
      <p:ext uri="{BB962C8B-B14F-4D97-AF65-F5344CB8AC3E}">
        <p14:creationId xmlns:p14="http://schemas.microsoft.com/office/powerpoint/2010/main" val="2235471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Projects on </a:t>
            </a:r>
            <a:r>
              <a:rPr lang="en-GB" sz="2800" dirty="0" err="1">
                <a:latin typeface="Trebuchet MS" panose="020B0703020202090204" pitchFamily="34" charset="0"/>
                <a:ea typeface="Helvetica Neue"/>
                <a:cs typeface="Helvetica Neue"/>
                <a:sym typeface="Helvetica Neue"/>
              </a:rPr>
              <a:t>UCloud</a:t>
            </a:r>
            <a:endParaRPr lang="en-GB" sz="2800" dirty="0">
              <a:latin typeface="Trebuchet MS" panose="020B070302020209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6324600"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Trebuchet MS" panose="020B0703020202090204" pitchFamily="34" charset="0"/>
              </a:rPr>
              <a:t>Projects allow users to control permissions and resources for their workspace and associated files</a:t>
            </a:r>
          </a:p>
        </p:txBody>
      </p:sp>
      <p:grpSp>
        <p:nvGrpSpPr>
          <p:cNvPr id="61" name="Group 60">
            <a:extLst>
              <a:ext uri="{FF2B5EF4-FFF2-40B4-BE49-F238E27FC236}">
                <a16:creationId xmlns:a16="http://schemas.microsoft.com/office/drawing/2014/main" id="{879E6A6B-BA74-9670-25B0-86858E371D77}"/>
              </a:ext>
            </a:extLst>
          </p:cNvPr>
          <p:cNvGrpSpPr/>
          <p:nvPr/>
        </p:nvGrpSpPr>
        <p:grpSpPr>
          <a:xfrm>
            <a:off x="762000" y="1445382"/>
            <a:ext cx="4074363" cy="4966559"/>
            <a:chOff x="1523206" y="2896792"/>
            <a:chExt cx="7470827" cy="9106774"/>
          </a:xfrm>
        </p:grpSpPr>
        <p:pic>
          <p:nvPicPr>
            <p:cNvPr id="58" name="Picture 57" descr="A screen shot of a blue screen&#10;&#10;Description automatically generated">
              <a:extLst>
                <a:ext uri="{FF2B5EF4-FFF2-40B4-BE49-F238E27FC236}">
                  <a16:creationId xmlns:a16="http://schemas.microsoft.com/office/drawing/2014/main" id="{A4B1AB69-1401-29D4-457D-2B24D165CA72}"/>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59" name="Rounded Rectangle 58">
              <a:extLst>
                <a:ext uri="{FF2B5EF4-FFF2-40B4-BE49-F238E27FC236}">
                  <a16:creationId xmlns:a16="http://schemas.microsoft.com/office/drawing/2014/main" id="{0F266BC4-1A4D-0771-FC67-59048AE5479B}"/>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60" name="Graphic 59" descr="Cursor with solid fill">
              <a:extLst>
                <a:ext uri="{FF2B5EF4-FFF2-40B4-BE49-F238E27FC236}">
                  <a16:creationId xmlns:a16="http://schemas.microsoft.com/office/drawing/2014/main" id="{A09409D9-8D11-17EA-F834-A3A1CEF42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94833" y="6029753"/>
              <a:ext cx="1789608" cy="1789608"/>
            </a:xfrm>
            <a:prstGeom prst="rect">
              <a:avLst/>
            </a:prstGeom>
          </p:spPr>
        </p:pic>
      </p:grpSp>
      <p:sp>
        <p:nvSpPr>
          <p:cNvPr id="3" name="8-point Star 2">
            <a:extLst>
              <a:ext uri="{FF2B5EF4-FFF2-40B4-BE49-F238E27FC236}">
                <a16:creationId xmlns:a16="http://schemas.microsoft.com/office/drawing/2014/main" id="{B08A9626-C11A-F8FB-ED59-7EA50E9E1291}"/>
              </a:ext>
            </a:extLst>
          </p:cNvPr>
          <p:cNvSpPr/>
          <p:nvPr/>
        </p:nvSpPr>
        <p:spPr bwMode="auto">
          <a:xfrm>
            <a:off x="736940" y="3848944"/>
            <a:ext cx="661196" cy="674160"/>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3000" dirty="0">
                <a:solidFill>
                  <a:schemeClr val="bg1"/>
                </a:solidFill>
                <a:latin typeface="Trebuchet MS" panose="020B0703020202090204" pitchFamily="34" charset="0"/>
              </a:rPr>
              <a:t>1</a:t>
            </a:r>
          </a:p>
        </p:txBody>
      </p:sp>
      <p:sp>
        <p:nvSpPr>
          <p:cNvPr id="4" name="8-point Star 3">
            <a:extLst>
              <a:ext uri="{FF2B5EF4-FFF2-40B4-BE49-F238E27FC236}">
                <a16:creationId xmlns:a16="http://schemas.microsoft.com/office/drawing/2014/main" id="{3C6B4A65-1F2D-041A-AA45-EAC2CBCA98F2}"/>
              </a:ext>
            </a:extLst>
          </p:cNvPr>
          <p:cNvSpPr/>
          <p:nvPr/>
        </p:nvSpPr>
        <p:spPr bwMode="auto">
          <a:xfrm>
            <a:off x="3696316" y="3895599"/>
            <a:ext cx="661196" cy="674160"/>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3000" dirty="0">
                <a:solidFill>
                  <a:schemeClr val="bg1"/>
                </a:solidFill>
                <a:latin typeface="Trebuchet MS" panose="020B0703020202090204" pitchFamily="34" charset="0"/>
              </a:rPr>
              <a:t>2</a:t>
            </a:r>
          </a:p>
        </p:txBody>
      </p:sp>
      <p:pic>
        <p:nvPicPr>
          <p:cNvPr id="5" name="Graphic 4" descr="Cursor with solid fill">
            <a:extLst>
              <a:ext uri="{FF2B5EF4-FFF2-40B4-BE49-F238E27FC236}">
                <a16:creationId xmlns:a16="http://schemas.microsoft.com/office/drawing/2014/main" id="{C46BBC00-C3E2-66F4-6925-4D98411BB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2878636" y="3464231"/>
            <a:ext cx="975998" cy="975998"/>
          </a:xfrm>
          <a:prstGeom prst="rect">
            <a:avLst/>
          </a:prstGeom>
        </p:spPr>
      </p:pic>
    </p:spTree>
    <p:extLst>
      <p:ext uri="{BB962C8B-B14F-4D97-AF65-F5344CB8AC3E}">
        <p14:creationId xmlns:p14="http://schemas.microsoft.com/office/powerpoint/2010/main" val="190051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Tracking resource allocation</a:t>
            </a:r>
            <a:endParaRPr lang="en-GB" sz="2800" dirty="0">
              <a:latin typeface="Trebuchet MS" panose="020B0703020202090204" pitchFamily="34" charset="0"/>
            </a:endParaRPr>
          </a:p>
        </p:txBody>
      </p:sp>
      <p:pic>
        <p:nvPicPr>
          <p:cNvPr id="6" name="Picture 5">
            <a:extLst>
              <a:ext uri="{FF2B5EF4-FFF2-40B4-BE49-F238E27FC236}">
                <a16:creationId xmlns:a16="http://schemas.microsoft.com/office/drawing/2014/main" id="{7EBDBD0D-8AC0-5919-A397-41D982E16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1830113"/>
            <a:ext cx="11785600" cy="4347146"/>
          </a:xfrm>
          <a:prstGeom prst="rect">
            <a:avLst/>
          </a:prstGeom>
        </p:spPr>
      </p:pic>
    </p:spTree>
    <p:extLst>
      <p:ext uri="{BB962C8B-B14F-4D97-AF65-F5344CB8AC3E}">
        <p14:creationId xmlns:p14="http://schemas.microsoft.com/office/powerpoint/2010/main" val="1354549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Workspaces</a:t>
            </a:r>
            <a:endParaRPr lang="en-GB" sz="2800" dirty="0">
              <a:latin typeface="Trebuchet MS" panose="020B0703020202090204" pitchFamily="34" charset="0"/>
            </a:endParaRPr>
          </a:p>
        </p:txBody>
      </p:sp>
      <p:grpSp>
        <p:nvGrpSpPr>
          <p:cNvPr id="9" name="Group 8">
            <a:extLst>
              <a:ext uri="{FF2B5EF4-FFF2-40B4-BE49-F238E27FC236}">
                <a16:creationId xmlns:a16="http://schemas.microsoft.com/office/drawing/2014/main" id="{AF89D4FD-59CC-BFA0-CB07-AF0A5983937A}"/>
              </a:ext>
            </a:extLst>
          </p:cNvPr>
          <p:cNvGrpSpPr/>
          <p:nvPr/>
        </p:nvGrpSpPr>
        <p:grpSpPr>
          <a:xfrm>
            <a:off x="292100" y="731541"/>
            <a:ext cx="12052300" cy="5483143"/>
            <a:chOff x="1024121" y="1123214"/>
            <a:chExt cx="23347179" cy="10621701"/>
          </a:xfrm>
        </p:grpSpPr>
        <p:pic>
          <p:nvPicPr>
            <p:cNvPr id="2" name="Picture 1">
              <a:extLst>
                <a:ext uri="{FF2B5EF4-FFF2-40B4-BE49-F238E27FC236}">
                  <a16:creationId xmlns:a16="http://schemas.microsoft.com/office/drawing/2014/main" id="{919F67D3-298E-83FD-8552-7DC05373F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242" y="1123214"/>
              <a:ext cx="17891844" cy="9263905"/>
            </a:xfrm>
            <a:prstGeom prst="rect">
              <a:avLst/>
            </a:prstGeom>
          </p:spPr>
        </p:pic>
        <p:sp>
          <p:nvSpPr>
            <p:cNvPr id="3" name="Google Shape;170;p3">
              <a:extLst>
                <a:ext uri="{FF2B5EF4-FFF2-40B4-BE49-F238E27FC236}">
                  <a16:creationId xmlns:a16="http://schemas.microsoft.com/office/drawing/2014/main" id="{C15D7191-BB08-6A95-DEA0-F2D4971837F0}"/>
                </a:ext>
              </a:extLst>
            </p:cNvPr>
            <p:cNvSpPr/>
            <p:nvPr/>
          </p:nvSpPr>
          <p:spPr>
            <a:xfrm>
              <a:off x="1024121" y="7589387"/>
              <a:ext cx="15613905" cy="4155528"/>
            </a:xfrm>
            <a:prstGeom prst="roundRect">
              <a:avLst/>
            </a:prstGeom>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Trebuchet MS" panose="020B0703020202090204" pitchFamily="34" charset="0"/>
                </a:rPr>
                <a:t>Virtual workspaces allow you to share resources and work together with project collaborators</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Trebuchet MS" panose="020B0703020202090204" pitchFamily="34" charset="0"/>
                </a:rPr>
                <a:t>Project folders and files that only belong to the active workspace will be accessible from the menu at the left</a:t>
              </a:r>
            </a:p>
          </p:txBody>
        </p:sp>
        <p:pic>
          <p:nvPicPr>
            <p:cNvPr id="4" name="Graphic 3" descr="Cursor with solid fill">
              <a:extLst>
                <a:ext uri="{FF2B5EF4-FFF2-40B4-BE49-F238E27FC236}">
                  <a16:creationId xmlns:a16="http://schemas.microsoft.com/office/drawing/2014/main" id="{02635A0C-918E-A1FE-6C4F-3EBAA3800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61506" y="5154842"/>
              <a:ext cx="1827848" cy="1827848"/>
            </a:xfrm>
            <a:prstGeom prst="rect">
              <a:avLst/>
            </a:prstGeom>
          </p:spPr>
        </p:pic>
        <p:pic>
          <p:nvPicPr>
            <p:cNvPr id="5" name="Graphic 4" descr="Cursor with solid fill">
              <a:extLst>
                <a:ext uri="{FF2B5EF4-FFF2-40B4-BE49-F238E27FC236}">
                  <a16:creationId xmlns:a16="http://schemas.microsoft.com/office/drawing/2014/main" id="{26B4CE88-5576-6699-4845-B97037D7D9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452" y="1280201"/>
              <a:ext cx="1827848" cy="1827848"/>
            </a:xfrm>
            <a:prstGeom prst="rect">
              <a:avLst/>
            </a:prstGeom>
          </p:spPr>
        </p:pic>
        <p:sp>
          <p:nvSpPr>
            <p:cNvPr id="7" name="8-point Star 6">
              <a:extLst>
                <a:ext uri="{FF2B5EF4-FFF2-40B4-BE49-F238E27FC236}">
                  <a16:creationId xmlns:a16="http://schemas.microsoft.com/office/drawing/2014/main" id="{320FA64E-C914-C851-4B25-6AE747DEB41C}"/>
                </a:ext>
              </a:extLst>
            </p:cNvPr>
            <p:cNvSpPr/>
            <p:nvPr/>
          </p:nvSpPr>
          <p:spPr bwMode="auto">
            <a:xfrm>
              <a:off x="22189354" y="2231641"/>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Trebuchet MS" panose="020B0703020202090204" pitchFamily="34" charset="0"/>
                </a:rPr>
                <a:t>1</a:t>
              </a:r>
            </a:p>
          </p:txBody>
        </p:sp>
        <p:sp>
          <p:nvSpPr>
            <p:cNvPr id="8" name="8-point Star 7">
              <a:extLst>
                <a:ext uri="{FF2B5EF4-FFF2-40B4-BE49-F238E27FC236}">
                  <a16:creationId xmlns:a16="http://schemas.microsoft.com/office/drawing/2014/main" id="{46DDC4E1-0869-31A1-97B9-7132CB02389D}"/>
                </a:ext>
              </a:extLst>
            </p:cNvPr>
            <p:cNvSpPr/>
            <p:nvPr/>
          </p:nvSpPr>
          <p:spPr bwMode="auto">
            <a:xfrm>
              <a:off x="20131899" y="6264439"/>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Trebuchet MS" panose="020B0703020202090204" pitchFamily="34" charset="0"/>
                </a:rPr>
                <a:t>2</a:t>
              </a:r>
            </a:p>
          </p:txBody>
        </p:sp>
      </p:grpSp>
    </p:spTree>
    <p:extLst>
      <p:ext uri="{BB962C8B-B14F-4D97-AF65-F5344CB8AC3E}">
        <p14:creationId xmlns:p14="http://schemas.microsoft.com/office/powerpoint/2010/main" val="4048968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File management</a:t>
            </a:r>
            <a:endParaRPr lang="en-GB" sz="2800" dirty="0">
              <a:latin typeface="Trebuchet MS" panose="020B0703020202090204" pitchFamily="34" charset="0"/>
            </a:endParaRPr>
          </a:p>
        </p:txBody>
      </p:sp>
      <p:grpSp>
        <p:nvGrpSpPr>
          <p:cNvPr id="6" name="Group 5">
            <a:extLst>
              <a:ext uri="{FF2B5EF4-FFF2-40B4-BE49-F238E27FC236}">
                <a16:creationId xmlns:a16="http://schemas.microsoft.com/office/drawing/2014/main" id="{4884183A-CFC9-4E27-AA00-718451240FF8}"/>
              </a:ext>
            </a:extLst>
          </p:cNvPr>
          <p:cNvGrpSpPr/>
          <p:nvPr/>
        </p:nvGrpSpPr>
        <p:grpSpPr>
          <a:xfrm>
            <a:off x="355599" y="1278904"/>
            <a:ext cx="11531601" cy="4236168"/>
            <a:chOff x="741236" y="1394149"/>
            <a:chExt cx="11049971" cy="4059239"/>
          </a:xfrm>
        </p:grpSpPr>
        <p:pic>
          <p:nvPicPr>
            <p:cNvPr id="10" name="Picture 9" descr="A screenshot of a computer&#10;&#10;Description automatically generated">
              <a:extLst>
                <a:ext uri="{FF2B5EF4-FFF2-40B4-BE49-F238E27FC236}">
                  <a16:creationId xmlns:a16="http://schemas.microsoft.com/office/drawing/2014/main" id="{A1E18BD3-03B4-C7F2-83E1-0E0EA76211D9}"/>
                </a:ext>
              </a:extLst>
            </p:cNvPr>
            <p:cNvPicPr>
              <a:picLocks noChangeAspect="1"/>
            </p:cNvPicPr>
            <p:nvPr/>
          </p:nvPicPr>
          <p:blipFill rotWithShape="1">
            <a:blip r:embed="rId3"/>
            <a:srcRect l="9149" r="5179"/>
            <a:stretch/>
          </p:blipFill>
          <p:spPr>
            <a:xfrm>
              <a:off x="1351127" y="1394149"/>
              <a:ext cx="10440080" cy="405923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8B6B9DB-6004-0638-E1D1-67E02C20730C}"/>
                </a:ext>
              </a:extLst>
            </p:cNvPr>
            <p:cNvPicPr>
              <a:picLocks noChangeAspect="1"/>
            </p:cNvPicPr>
            <p:nvPr/>
          </p:nvPicPr>
          <p:blipFill rotWithShape="1">
            <a:blip r:embed="rId3"/>
            <a:srcRect r="95846"/>
            <a:stretch/>
          </p:blipFill>
          <p:spPr>
            <a:xfrm>
              <a:off x="741236" y="1394149"/>
              <a:ext cx="506184" cy="4059239"/>
            </a:xfrm>
            <a:prstGeom prst="rect">
              <a:avLst/>
            </a:prstGeom>
          </p:spPr>
        </p:pic>
      </p:grpSp>
      <p:sp>
        <p:nvSpPr>
          <p:cNvPr id="14" name="Rounded Rectangle 13">
            <a:extLst>
              <a:ext uri="{FF2B5EF4-FFF2-40B4-BE49-F238E27FC236}">
                <a16:creationId xmlns:a16="http://schemas.microsoft.com/office/drawing/2014/main" id="{7A719E0D-B29F-D026-A96A-6C883D0BFB86}"/>
              </a:ext>
            </a:extLst>
          </p:cNvPr>
          <p:cNvSpPr/>
          <p:nvPr/>
        </p:nvSpPr>
        <p:spPr bwMode="auto">
          <a:xfrm>
            <a:off x="389871" y="1659055"/>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15" name="Picture 14" descr="A screenshot of a computer&#10;&#10;Description automatically generated">
            <a:extLst>
              <a:ext uri="{FF2B5EF4-FFF2-40B4-BE49-F238E27FC236}">
                <a16:creationId xmlns:a16="http://schemas.microsoft.com/office/drawing/2014/main" id="{077CBCED-703F-EB42-3E71-68048A896E85}"/>
              </a:ext>
            </a:extLst>
          </p:cNvPr>
          <p:cNvPicPr>
            <a:picLocks noChangeAspect="1"/>
          </p:cNvPicPr>
          <p:nvPr/>
        </p:nvPicPr>
        <p:blipFill>
          <a:blip r:embed="rId4"/>
          <a:stretch>
            <a:fillRect/>
          </a:stretch>
        </p:blipFill>
        <p:spPr>
          <a:xfrm>
            <a:off x="4021700" y="2981253"/>
            <a:ext cx="3460606" cy="3508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Rounded Rectangle 15">
            <a:extLst>
              <a:ext uri="{FF2B5EF4-FFF2-40B4-BE49-F238E27FC236}">
                <a16:creationId xmlns:a16="http://schemas.microsoft.com/office/drawing/2014/main" id="{2D4E405B-F5F5-EFA2-752F-C78269824BDC}"/>
              </a:ext>
            </a:extLst>
          </p:cNvPr>
          <p:cNvSpPr/>
          <p:nvPr/>
        </p:nvSpPr>
        <p:spPr bwMode="auto">
          <a:xfrm>
            <a:off x="4021700" y="4735476"/>
            <a:ext cx="2074300"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56408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Shared folders and working folders</a:t>
            </a:r>
            <a:endParaRPr lang="en-GB" sz="2800" dirty="0">
              <a:latin typeface="Trebuchet MS" panose="020B0703020202090204" pitchFamily="34" charset="0"/>
            </a:endParaRPr>
          </a:p>
        </p:txBody>
      </p:sp>
    </p:spTree>
    <p:extLst>
      <p:ext uri="{BB962C8B-B14F-4D97-AF65-F5344CB8AC3E}">
        <p14:creationId xmlns:p14="http://schemas.microsoft.com/office/powerpoint/2010/main" val="56162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Accessing tools via </a:t>
            </a:r>
            <a:r>
              <a:rPr lang="en-GB" sz="2800" dirty="0" err="1">
                <a:latin typeface="Trebuchet MS" panose="020B0703020202090204" pitchFamily="34" charset="0"/>
                <a:ea typeface="Helvetica Neue"/>
                <a:cs typeface="Helvetica Neue"/>
                <a:sym typeface="Helvetica Neue"/>
              </a:rPr>
              <a:t>UCloud</a:t>
            </a:r>
            <a:r>
              <a:rPr lang="en-GB" sz="2800" dirty="0">
                <a:latin typeface="Trebuchet MS" panose="020B0703020202090204" pitchFamily="34" charset="0"/>
                <a:ea typeface="Helvetica Neue"/>
                <a:cs typeface="Helvetica Neue"/>
                <a:sym typeface="Helvetica Neue"/>
              </a:rPr>
              <a:t> Apps</a:t>
            </a:r>
            <a:endParaRPr lang="en-GB" sz="2800" dirty="0">
              <a:latin typeface="Trebuchet MS" panose="020B070302020209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6324600"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Trebuchet MS" panose="020B0703020202090204" pitchFamily="34" charset="0"/>
              </a:rPr>
              <a:t>Yes, there is a point to this intro, and we can actually use tools and custom environments to do computing on </a:t>
            </a:r>
            <a:r>
              <a:rPr lang="en-US" sz="2400" dirty="0" err="1">
                <a:solidFill>
                  <a:schemeClr val="tx2"/>
                </a:solidFill>
                <a:latin typeface="Trebuchet MS" panose="020B0703020202090204" pitchFamily="34" charset="0"/>
              </a:rPr>
              <a:t>UCloud</a:t>
            </a:r>
            <a:endParaRPr lang="en-US" sz="2400"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Trebuchet MS" panose="020B0703020202090204" pitchFamily="34" charset="0"/>
              </a:rPr>
              <a:t>You’ll need to go to the store and star RStudio in order to add it to your starred applications (for easy access)</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Trebuchet MS" panose="020B0703020202090204" pitchFamily="34" charset="0"/>
            </a:endParaRPr>
          </a:p>
        </p:txBody>
      </p:sp>
      <p:grpSp>
        <p:nvGrpSpPr>
          <p:cNvPr id="8" name="Group 7">
            <a:extLst>
              <a:ext uri="{FF2B5EF4-FFF2-40B4-BE49-F238E27FC236}">
                <a16:creationId xmlns:a16="http://schemas.microsoft.com/office/drawing/2014/main" id="{1EE55430-3C77-A364-EAD3-77793C6185EE}"/>
              </a:ext>
            </a:extLst>
          </p:cNvPr>
          <p:cNvGrpSpPr/>
          <p:nvPr/>
        </p:nvGrpSpPr>
        <p:grpSpPr>
          <a:xfrm>
            <a:off x="762000" y="1314893"/>
            <a:ext cx="3334134" cy="5543107"/>
            <a:chOff x="1523207" y="2920408"/>
            <a:chExt cx="6124835" cy="10182740"/>
          </a:xfrm>
        </p:grpSpPr>
        <p:pic>
          <p:nvPicPr>
            <p:cNvPr id="3" name="Picture 2" descr="A screenshot of a computer&#10;&#10;Description automatically generated">
              <a:extLst>
                <a:ext uri="{FF2B5EF4-FFF2-40B4-BE49-F238E27FC236}">
                  <a16:creationId xmlns:a16="http://schemas.microsoft.com/office/drawing/2014/main" id="{B0D6DD76-CB09-F891-56D9-6A2191A9C6BE}"/>
                </a:ext>
              </a:extLst>
            </p:cNvPr>
            <p:cNvPicPr>
              <a:picLocks noChangeAspect="1"/>
            </p:cNvPicPr>
            <p:nvPr/>
          </p:nvPicPr>
          <p:blipFill>
            <a:blip r:embed="rId3"/>
            <a:stretch>
              <a:fillRect/>
            </a:stretch>
          </p:blipFill>
          <p:spPr>
            <a:xfrm>
              <a:off x="1589273" y="2920408"/>
              <a:ext cx="6058769" cy="9790010"/>
            </a:xfrm>
            <a:prstGeom prst="rect">
              <a:avLst/>
            </a:prstGeom>
          </p:spPr>
        </p:pic>
        <p:pic>
          <p:nvPicPr>
            <p:cNvPr id="4" name="Graphic 3" descr="Cursor with solid fill">
              <a:extLst>
                <a:ext uri="{FF2B5EF4-FFF2-40B4-BE49-F238E27FC236}">
                  <a16:creationId xmlns:a16="http://schemas.microsoft.com/office/drawing/2014/main" id="{D522EE95-638C-9463-DE61-BEB238167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84423">
              <a:off x="1616584" y="7203519"/>
              <a:ext cx="2215448" cy="2215448"/>
            </a:xfrm>
            <a:prstGeom prst="rect">
              <a:avLst/>
            </a:prstGeom>
          </p:spPr>
        </p:pic>
        <p:pic>
          <p:nvPicPr>
            <p:cNvPr id="5" name="Graphic 4" descr="Cursor with solid fill">
              <a:extLst>
                <a:ext uri="{FF2B5EF4-FFF2-40B4-BE49-F238E27FC236}">
                  <a16:creationId xmlns:a16="http://schemas.microsoft.com/office/drawing/2014/main" id="{E495E98E-A08C-F29B-6D29-F661AAD77A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966" y="11275300"/>
              <a:ext cx="1827848" cy="1827848"/>
            </a:xfrm>
            <a:prstGeom prst="rect">
              <a:avLst/>
            </a:prstGeom>
          </p:spPr>
        </p:pic>
        <p:sp>
          <p:nvSpPr>
            <p:cNvPr id="6" name="8-point Star 5">
              <a:extLst>
                <a:ext uri="{FF2B5EF4-FFF2-40B4-BE49-F238E27FC236}">
                  <a16:creationId xmlns:a16="http://schemas.microsoft.com/office/drawing/2014/main" id="{9C1BEA5E-D3DF-E958-CE0A-8FAF8B759637}"/>
                </a:ext>
              </a:extLst>
            </p:cNvPr>
            <p:cNvSpPr/>
            <p:nvPr/>
          </p:nvSpPr>
          <p:spPr bwMode="auto">
            <a:xfrm>
              <a:off x="1523207" y="9036478"/>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Trebuchet MS" panose="020B0703020202090204" pitchFamily="34" charset="0"/>
                </a:rPr>
                <a:t>1</a:t>
              </a:r>
            </a:p>
          </p:txBody>
        </p:sp>
        <p:sp>
          <p:nvSpPr>
            <p:cNvPr id="7" name="8-point Star 6">
              <a:extLst>
                <a:ext uri="{FF2B5EF4-FFF2-40B4-BE49-F238E27FC236}">
                  <a16:creationId xmlns:a16="http://schemas.microsoft.com/office/drawing/2014/main" id="{865A4B3B-029C-7A68-3EDF-FB950BFB5DBA}"/>
                </a:ext>
              </a:extLst>
            </p:cNvPr>
            <p:cNvSpPr/>
            <p:nvPr/>
          </p:nvSpPr>
          <p:spPr bwMode="auto">
            <a:xfrm>
              <a:off x="5387247" y="11565370"/>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Trebuchet MS" panose="020B0703020202090204" pitchFamily="34" charset="0"/>
                </a:rPr>
                <a:t>2</a:t>
              </a:r>
            </a:p>
          </p:txBody>
        </p:sp>
      </p:grpSp>
    </p:spTree>
    <p:extLst>
      <p:ext uri="{BB962C8B-B14F-4D97-AF65-F5344CB8AC3E}">
        <p14:creationId xmlns:p14="http://schemas.microsoft.com/office/powerpoint/2010/main" val="117188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Submitting a job with the RStudio App</a:t>
            </a:r>
            <a:endParaRPr lang="en-GB" sz="2800" dirty="0">
              <a:latin typeface="Trebuchet MS" panose="020B0703020202090204" pitchFamily="34" charset="0"/>
            </a:endParaRPr>
          </a:p>
        </p:txBody>
      </p:sp>
      <p:grpSp>
        <p:nvGrpSpPr>
          <p:cNvPr id="12" name="Group 11">
            <a:extLst>
              <a:ext uri="{FF2B5EF4-FFF2-40B4-BE49-F238E27FC236}">
                <a16:creationId xmlns:a16="http://schemas.microsoft.com/office/drawing/2014/main" id="{1522BA06-A5BC-5058-AA12-B217D36801E0}"/>
              </a:ext>
            </a:extLst>
          </p:cNvPr>
          <p:cNvGrpSpPr/>
          <p:nvPr/>
        </p:nvGrpSpPr>
        <p:grpSpPr>
          <a:xfrm>
            <a:off x="25611" y="1841194"/>
            <a:ext cx="12133732" cy="3884791"/>
            <a:chOff x="1523207" y="3815295"/>
            <a:chExt cx="19329982" cy="6188775"/>
          </a:xfrm>
        </p:grpSpPr>
        <p:pic>
          <p:nvPicPr>
            <p:cNvPr id="9" name="Picture 8">
              <a:extLst>
                <a:ext uri="{FF2B5EF4-FFF2-40B4-BE49-F238E27FC236}">
                  <a16:creationId xmlns:a16="http://schemas.microsoft.com/office/drawing/2014/main" id="{9651F400-BF16-0848-DD28-A9E9A9EC0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207" y="3815295"/>
              <a:ext cx="19329982" cy="6188775"/>
            </a:xfrm>
            <a:prstGeom prst="rect">
              <a:avLst/>
            </a:prstGeom>
          </p:spPr>
        </p:pic>
        <p:pic>
          <p:nvPicPr>
            <p:cNvPr id="10" name="Graphic 9" descr="Cursor with solid fill">
              <a:extLst>
                <a:ext uri="{FF2B5EF4-FFF2-40B4-BE49-F238E27FC236}">
                  <a16:creationId xmlns:a16="http://schemas.microsoft.com/office/drawing/2014/main" id="{2386F529-3F9F-C66F-8588-F6895F3CC1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66354" y="7869554"/>
              <a:ext cx="1827848" cy="1827848"/>
            </a:xfrm>
            <a:prstGeom prst="rect">
              <a:avLst/>
            </a:prstGeom>
          </p:spPr>
        </p:pic>
        <p:sp>
          <p:nvSpPr>
            <p:cNvPr id="11" name="Rounded Rectangle 10">
              <a:extLst>
                <a:ext uri="{FF2B5EF4-FFF2-40B4-BE49-F238E27FC236}">
                  <a16:creationId xmlns:a16="http://schemas.microsoft.com/office/drawing/2014/main" id="{C601D803-2C1D-386A-61EC-620CC06CF128}"/>
                </a:ext>
              </a:extLst>
            </p:cNvPr>
            <p:cNvSpPr/>
            <p:nvPr/>
          </p:nvSpPr>
          <p:spPr bwMode="auto">
            <a:xfrm>
              <a:off x="19712763" y="7605416"/>
              <a:ext cx="766963" cy="73050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grpSp>
    </p:spTree>
    <p:extLst>
      <p:ext uri="{BB962C8B-B14F-4D97-AF65-F5344CB8AC3E}">
        <p14:creationId xmlns:p14="http://schemas.microsoft.com/office/powerpoint/2010/main" val="3164938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Submitting a job with the RStudio App</a:t>
            </a:r>
            <a:endParaRPr lang="en-GB" sz="2800" dirty="0">
              <a:latin typeface="Trebuchet MS" panose="020B0703020202090204" pitchFamily="34" charset="0"/>
            </a:endParaRPr>
          </a:p>
        </p:txBody>
      </p:sp>
      <p:grpSp>
        <p:nvGrpSpPr>
          <p:cNvPr id="12" name="Group 11">
            <a:extLst>
              <a:ext uri="{FF2B5EF4-FFF2-40B4-BE49-F238E27FC236}">
                <a16:creationId xmlns:a16="http://schemas.microsoft.com/office/drawing/2014/main" id="{1522BA06-A5BC-5058-AA12-B217D36801E0}"/>
              </a:ext>
            </a:extLst>
          </p:cNvPr>
          <p:cNvGrpSpPr/>
          <p:nvPr/>
        </p:nvGrpSpPr>
        <p:grpSpPr>
          <a:xfrm>
            <a:off x="25611" y="1841194"/>
            <a:ext cx="12133732" cy="3884791"/>
            <a:chOff x="1523207" y="3815295"/>
            <a:chExt cx="19329982" cy="6188775"/>
          </a:xfrm>
        </p:grpSpPr>
        <p:pic>
          <p:nvPicPr>
            <p:cNvPr id="9" name="Picture 8">
              <a:extLst>
                <a:ext uri="{FF2B5EF4-FFF2-40B4-BE49-F238E27FC236}">
                  <a16:creationId xmlns:a16="http://schemas.microsoft.com/office/drawing/2014/main" id="{9651F400-BF16-0848-DD28-A9E9A9EC0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207" y="3815295"/>
              <a:ext cx="19329982" cy="6188775"/>
            </a:xfrm>
            <a:prstGeom prst="rect">
              <a:avLst/>
            </a:prstGeom>
          </p:spPr>
        </p:pic>
        <p:pic>
          <p:nvPicPr>
            <p:cNvPr id="10" name="Graphic 9" descr="Cursor with solid fill">
              <a:extLst>
                <a:ext uri="{FF2B5EF4-FFF2-40B4-BE49-F238E27FC236}">
                  <a16:creationId xmlns:a16="http://schemas.microsoft.com/office/drawing/2014/main" id="{2386F529-3F9F-C66F-8588-F6895F3CC1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66354" y="7869554"/>
              <a:ext cx="1827848" cy="1827848"/>
            </a:xfrm>
            <a:prstGeom prst="rect">
              <a:avLst/>
            </a:prstGeom>
          </p:spPr>
        </p:pic>
        <p:sp>
          <p:nvSpPr>
            <p:cNvPr id="11" name="Rounded Rectangle 10">
              <a:extLst>
                <a:ext uri="{FF2B5EF4-FFF2-40B4-BE49-F238E27FC236}">
                  <a16:creationId xmlns:a16="http://schemas.microsoft.com/office/drawing/2014/main" id="{C601D803-2C1D-386A-61EC-620CC06CF128}"/>
                </a:ext>
              </a:extLst>
            </p:cNvPr>
            <p:cNvSpPr/>
            <p:nvPr/>
          </p:nvSpPr>
          <p:spPr bwMode="auto">
            <a:xfrm>
              <a:off x="19712763" y="7605416"/>
              <a:ext cx="766963" cy="73050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grpSp>
    </p:spTree>
    <p:extLst>
      <p:ext uri="{BB962C8B-B14F-4D97-AF65-F5344CB8AC3E}">
        <p14:creationId xmlns:p14="http://schemas.microsoft.com/office/powerpoint/2010/main" val="436431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Caveats of using </a:t>
            </a:r>
            <a:r>
              <a:rPr lang="en-GB" sz="2800" dirty="0" err="1">
                <a:latin typeface="Trebuchet MS" panose="020B0703020202090204" pitchFamily="34" charset="0"/>
                <a:ea typeface="Helvetica Neue"/>
                <a:cs typeface="Helvetica Neue"/>
                <a:sym typeface="Helvetica Neue"/>
              </a:rPr>
              <a:t>UCloud</a:t>
            </a:r>
            <a:endParaRPr lang="en-GB" sz="2800" dirty="0">
              <a:latin typeface="Trebuchet MS" panose="020B0703020202090204" pitchFamily="34" charset="0"/>
            </a:endParaRPr>
          </a:p>
        </p:txBody>
      </p:sp>
      <p:sp>
        <p:nvSpPr>
          <p:cNvPr id="2" name="Title 1">
            <a:extLst>
              <a:ext uri="{FF2B5EF4-FFF2-40B4-BE49-F238E27FC236}">
                <a16:creationId xmlns:a16="http://schemas.microsoft.com/office/drawing/2014/main" id="{51CBB518-4A30-7B74-7F25-2305C835D592}"/>
              </a:ext>
            </a:extLst>
          </p:cNvPr>
          <p:cNvSpPr txBox="1">
            <a:spLocks/>
          </p:cNvSpPr>
          <p:nvPr/>
        </p:nvSpPr>
        <p:spPr>
          <a:xfrm>
            <a:off x="761999"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Trebuchet MS" panose="020B0703020202090204" pitchFamily="34" charset="0"/>
                <a:ea typeface="Helvetica Neue"/>
                <a:cs typeface="Helvetica Neue"/>
                <a:sym typeface="Helvetica Neue"/>
              </a:rPr>
              <a:t>You are creating an instance of a compute environment that is wiped after you shut it down</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New package installs will disappear</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kern="1200" dirty="0">
                <a:solidFill>
                  <a:schemeClr val="tx1"/>
                </a:solidFill>
                <a:latin typeface="Trebuchet MS" panose="020B0703020202090204" pitchFamily="34" charset="0"/>
                <a:ea typeface="Helvetica Neue"/>
                <a:cs typeface="Helvetica Neue"/>
                <a:sym typeface="Helvetica Neue"/>
              </a:rPr>
              <a:t>All of your results and work will disappear (UNLESS YOU SAVE IT)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Your instance will die when your requested resources run out (unless you top up)</a:t>
            </a:r>
            <a:endParaRPr lang="en-US" sz="2400" kern="1200" dirty="0">
              <a:solidFill>
                <a:schemeClr val="tx1"/>
              </a:solidFill>
              <a:latin typeface="Trebuchet MS" panose="020B0703020202090204" pitchFamily="34" charset="0"/>
              <a:ea typeface="Helvetica Neue"/>
              <a:cs typeface="Helvetica Neue"/>
              <a:sym typeface="Helvetica Neue"/>
            </a:endParaRPr>
          </a:p>
          <a:p>
            <a:endParaRPr lang="en-DK" sz="2400" dirty="0">
              <a:solidFill>
                <a:schemeClr val="tx1"/>
              </a:solidFill>
              <a:latin typeface="Trebuchet MS" panose="020B0703020202090204" pitchFamily="34" charset="0"/>
            </a:endParaRPr>
          </a:p>
        </p:txBody>
      </p:sp>
    </p:spTree>
    <p:extLst>
      <p:ext uri="{BB962C8B-B14F-4D97-AF65-F5344CB8AC3E}">
        <p14:creationId xmlns:p14="http://schemas.microsoft.com/office/powerpoint/2010/main" val="4041261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762000" y="761999"/>
            <a:ext cx="11267755" cy="182078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1"/>
              </a:buClr>
              <a:buSzPts val="2800"/>
              <a:buFont typeface="Helvetica Neue"/>
              <a:buNone/>
            </a:pPr>
            <a:r>
              <a:rPr lang="en-GB" sz="2800" u="none" strike="noStrike" cap="none" dirty="0">
                <a:solidFill>
                  <a:schemeClr val="accent1"/>
                </a:solidFill>
                <a:ea typeface="Helvetica Neue"/>
                <a:cs typeface="Helvetica Neue"/>
                <a:sym typeface="Helvetica Neue"/>
              </a:rPr>
              <a:t>Who are we?</a:t>
            </a:r>
            <a:endParaRPr sz="2800" dirty="0">
              <a:solidFill>
                <a:schemeClr val="accent1"/>
              </a:solidFill>
            </a:endParaRPr>
          </a:p>
        </p:txBody>
      </p:sp>
      <p:grpSp>
        <p:nvGrpSpPr>
          <p:cNvPr id="8" name="Group 7">
            <a:extLst>
              <a:ext uri="{FF2B5EF4-FFF2-40B4-BE49-F238E27FC236}">
                <a16:creationId xmlns:a16="http://schemas.microsoft.com/office/drawing/2014/main" id="{7FDFA5F0-93DA-54CC-75AC-C5B5CB270EC9}"/>
              </a:ext>
            </a:extLst>
          </p:cNvPr>
          <p:cNvGrpSpPr/>
          <p:nvPr/>
        </p:nvGrpSpPr>
        <p:grpSpPr>
          <a:xfrm>
            <a:off x="762000" y="19351"/>
            <a:ext cx="11788910" cy="6838649"/>
            <a:chOff x="-3609847" y="-1601003"/>
            <a:chExt cx="22849847" cy="13255003"/>
          </a:xfrm>
        </p:grpSpPr>
        <p:pic>
          <p:nvPicPr>
            <p:cNvPr id="2" name="Google Shape;165;p46">
              <a:extLst>
                <a:ext uri="{FF2B5EF4-FFF2-40B4-BE49-F238E27FC236}">
                  <a16:creationId xmlns:a16="http://schemas.microsoft.com/office/drawing/2014/main" id="{5130DE07-6704-FCBF-300B-B1ABB41E0D52}"/>
                </a:ext>
              </a:extLst>
            </p:cNvPr>
            <p:cNvPicPr preferRelativeResize="0"/>
            <p:nvPr/>
          </p:nvPicPr>
          <p:blipFill rotWithShape="1">
            <a:blip r:embed="rId3">
              <a:alphaModFix/>
            </a:blip>
            <a:srcRect l="23669" r="36917" b="23987"/>
            <a:stretch/>
          </p:blipFill>
          <p:spPr>
            <a:xfrm>
              <a:off x="2804185" y="1425824"/>
              <a:ext cx="4383599" cy="4610893"/>
            </a:xfrm>
            <a:prstGeom prst="rect">
              <a:avLst/>
            </a:prstGeom>
            <a:noFill/>
            <a:ln>
              <a:noFill/>
            </a:ln>
          </p:spPr>
        </p:pic>
        <p:sp>
          <p:nvSpPr>
            <p:cNvPr id="3" name="Google Shape;166;p46">
              <a:extLst>
                <a:ext uri="{FF2B5EF4-FFF2-40B4-BE49-F238E27FC236}">
                  <a16:creationId xmlns:a16="http://schemas.microsoft.com/office/drawing/2014/main" id="{10C7A83E-CD44-F7D2-1D9E-D4D281955666}"/>
                </a:ext>
              </a:extLst>
            </p:cNvPr>
            <p:cNvSpPr/>
            <p:nvPr/>
          </p:nvSpPr>
          <p:spPr>
            <a:xfrm>
              <a:off x="2574758" y="6196822"/>
              <a:ext cx="4842452" cy="408631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GB" sz="20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Jennifer Bartell, PhD</a:t>
              </a:r>
              <a:endParaRPr sz="200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GB" sz="2000" dirty="0" err="1">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Center</a:t>
              </a:r>
              <a:r>
                <a:rPr lang="en-GB" sz="2000"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 for Health Data Science</a:t>
              </a:r>
              <a:r>
                <a:rPr lang="en-GB" sz="20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 @ KU SUND </a:t>
              </a:r>
              <a:r>
                <a:rPr lang="en-GB" sz="1800" u="none" strike="noStrike" cap="none" dirty="0" err="1">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Chefkonsulent</a:t>
              </a:r>
              <a:endParaRPr sz="18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000"/>
                <a:buFont typeface="Arial"/>
                <a:buNone/>
              </a:pPr>
              <a:r>
                <a:rPr lang="en-GB" sz="18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Sandbox manager &amp; data scientist</a:t>
              </a:r>
              <a:endParaRPr sz="180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1800" u="sng"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hlinkClick r:id="rId4">
                    <a:extLst>
                      <a:ext uri="{A12FA001-AC4F-418D-AE19-62706E023703}">
                        <ahyp:hlinkClr xmlns:ahyp="http://schemas.microsoft.com/office/drawing/2018/hyperlinkcolor" val="tx"/>
                      </a:ext>
                    </a:extLst>
                  </a:hlinkClick>
                </a:rPr>
                <a:t>bartell@sund.ku.dk</a:t>
              </a:r>
              <a:endParaRPr sz="18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endParaRPr>
            </a:p>
          </p:txBody>
        </p:sp>
        <p:pic>
          <p:nvPicPr>
            <p:cNvPr id="5" name="Picture 4">
              <a:extLst>
                <a:ext uri="{FF2B5EF4-FFF2-40B4-BE49-F238E27FC236}">
                  <a16:creationId xmlns:a16="http://schemas.microsoft.com/office/drawing/2014/main" id="{C6733907-1C20-49FC-FFD5-C445C000AAE2}"/>
                </a:ext>
              </a:extLst>
            </p:cNvPr>
            <p:cNvPicPr>
              <a:picLocks noChangeAspect="1"/>
            </p:cNvPicPr>
            <p:nvPr/>
          </p:nvPicPr>
          <p:blipFill>
            <a:blip r:embed="rId5">
              <a:extLst>
                <a:ext uri="{28A0092B-C50C-407E-A947-70E740481C1C}">
                  <a14:useLocalDpi xmlns:a14="http://schemas.microsoft.com/office/drawing/2010/main" val="0"/>
                </a:ext>
              </a:extLst>
            </a:blip>
            <a:srcRect l="2036"/>
            <a:stretch/>
          </p:blipFill>
          <p:spPr>
            <a:xfrm>
              <a:off x="7417210" y="-1125410"/>
              <a:ext cx="11035890" cy="12779410"/>
            </a:xfrm>
            <a:prstGeom prst="rect">
              <a:avLst/>
            </a:prstGeom>
          </p:spPr>
        </p:pic>
        <p:sp>
          <p:nvSpPr>
            <p:cNvPr id="6" name="Google Shape;166;p46">
              <a:extLst>
                <a:ext uri="{FF2B5EF4-FFF2-40B4-BE49-F238E27FC236}">
                  <a16:creationId xmlns:a16="http://schemas.microsoft.com/office/drawing/2014/main" id="{D632B124-2EC1-62B1-8AB7-F20D4E43840F}"/>
                </a:ext>
              </a:extLst>
            </p:cNvPr>
            <p:cNvSpPr/>
            <p:nvPr/>
          </p:nvSpPr>
          <p:spPr>
            <a:xfrm>
              <a:off x="6827238" y="-1601003"/>
              <a:ext cx="12412762" cy="62633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Training from KU’s Center for Health Data Science</a:t>
              </a:r>
              <a:endParaRPr sz="18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endParaRPr>
            </a:p>
          </p:txBody>
        </p:sp>
        <p:sp>
          <p:nvSpPr>
            <p:cNvPr id="7" name="Google Shape;166;p46">
              <a:extLst>
                <a:ext uri="{FF2B5EF4-FFF2-40B4-BE49-F238E27FC236}">
                  <a16:creationId xmlns:a16="http://schemas.microsoft.com/office/drawing/2014/main" id="{D8094030-59E7-927E-5188-A577672E03C6}"/>
                </a:ext>
              </a:extLst>
            </p:cNvPr>
            <p:cNvSpPr/>
            <p:nvPr/>
          </p:nvSpPr>
          <p:spPr>
            <a:xfrm>
              <a:off x="-3609847" y="6196822"/>
              <a:ext cx="4842452" cy="3967002"/>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0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Mikkel </a:t>
              </a:r>
              <a:r>
                <a:rPr lang="en-US" sz="2000" u="none" strike="noStrike" cap="none" dirty="0" err="1">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Werling</a:t>
              </a:r>
              <a:r>
                <a:rPr lang="en-US" sz="20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 MS</a:t>
              </a:r>
              <a:endParaRPr sz="200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GB" sz="2000"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Your TA for </a:t>
              </a:r>
              <a:r>
                <a:rPr lang="en-GB" sz="2000" dirty="0" err="1">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RealWorld</a:t>
              </a:r>
              <a:endParaRPr lang="en-GB" sz="2000"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GB" sz="18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PhD trainee, </a:t>
              </a:r>
              <a:r>
                <a:rPr lang="en-GB" sz="1800" u="none" strike="noStrike" cap="none" dirty="0" err="1">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Rigshospitalet</a:t>
              </a:r>
              <a:endParaRPr sz="18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000"/>
                <a:buFont typeface="Arial"/>
                <a:buNone/>
              </a:pPr>
              <a:r>
                <a:rPr lang="en-US" sz="18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Health data scientist</a:t>
              </a:r>
              <a:endParaRPr sz="180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1800" u="sng" strike="noStrike" cap="none" dirty="0" err="1">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rPr>
                <a:t>Mikkel.werling@region.dk</a:t>
              </a:r>
              <a:endParaRPr sz="1800" u="none" strike="noStrike" cap="none" dirty="0">
                <a:solidFill>
                  <a:schemeClr val="tx1"/>
                </a:solidFill>
                <a:latin typeface="Trebuchet MS" panose="020B0703020202090204" pitchFamily="34" charset="0"/>
                <a:ea typeface="Roboto" panose="02000000000000000000" pitchFamily="2" charset="0"/>
                <a:cs typeface="Roboto" panose="02000000000000000000" pitchFamily="2" charset="0"/>
                <a:sym typeface="Trebuchet MS"/>
              </a:endParaRPr>
            </a:p>
          </p:txBody>
        </p:sp>
      </p:grpSp>
    </p:spTree>
    <p:extLst>
      <p:ext uri="{BB962C8B-B14F-4D97-AF65-F5344CB8AC3E}">
        <p14:creationId xmlns:p14="http://schemas.microsoft.com/office/powerpoint/2010/main" val="3782367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Trebuchet MS" panose="020B0703020202090204" pitchFamily="34" charset="0"/>
              </a:rPr>
              <a:t>Lecture 1 – Explore using the RStudio app on </a:t>
            </a:r>
            <a:r>
              <a:rPr kumimoji="0" lang="en-US" sz="2300" u="none" strike="noStrike" cap="none" normalizeH="0" baseline="0" dirty="0" err="1">
                <a:ln>
                  <a:noFill/>
                </a:ln>
                <a:solidFill>
                  <a:schemeClr val="bg1"/>
                </a:solidFill>
                <a:effectLst/>
                <a:latin typeface="Trebuchet MS" panose="020B0703020202090204" pitchFamily="34" charset="0"/>
              </a:rPr>
              <a:t>UCloud</a:t>
            </a:r>
            <a:endParaRPr kumimoji="0" lang="en-DK" sz="230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216473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p:cNvSpPr/>
          <p:nvPr/>
        </p:nvSpPr>
        <p:spPr>
          <a:xfrm>
            <a:off x="-22883" y="2097044"/>
            <a:ext cx="12537930" cy="4770481"/>
          </a:xfrm>
          <a:prstGeom prst="rect">
            <a:avLst/>
          </a:prstGeom>
          <a:solidFill>
            <a:srgbClr val="374556"/>
          </a:solidFill>
          <a:ln w="12700">
            <a:solidFill>
              <a:srgbClr val="0087AA"/>
            </a:solidFill>
            <a:miter lim="400000"/>
          </a:ln>
        </p:spPr>
        <p:txBody>
          <a:bodyPr lIns="22860" rIns="22860" anchor="ctr"/>
          <a:lstStyle/>
          <a:p>
            <a:endParaRPr sz="1150"/>
          </a:p>
        </p:txBody>
      </p:sp>
      <p:grpSp>
        <p:nvGrpSpPr>
          <p:cNvPr id="406" name="Group"/>
          <p:cNvGrpSpPr/>
          <p:nvPr/>
        </p:nvGrpSpPr>
        <p:grpSpPr>
          <a:xfrm>
            <a:off x="725822" y="774181"/>
            <a:ext cx="5335123" cy="865994"/>
            <a:chOff x="0" y="0"/>
            <a:chExt cx="10670244" cy="1731985"/>
          </a:xfrm>
        </p:grpSpPr>
        <p:sp>
          <p:nvSpPr>
            <p:cNvPr id="403" name="R &amp; FRIENDS"/>
            <p:cNvSpPr txBox="1"/>
            <p:nvPr/>
          </p:nvSpPr>
          <p:spPr>
            <a:xfrm>
              <a:off x="0" y="785386"/>
              <a:ext cx="10670245" cy="946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5000">
                  <a:solidFill>
                    <a:srgbClr val="374556"/>
                  </a:solidFill>
                  <a:latin typeface="Helvetica"/>
                  <a:ea typeface="Helvetica"/>
                  <a:cs typeface="Helvetica"/>
                  <a:sym typeface="Helvetica"/>
                </a:defRPr>
              </a:pPr>
              <a:r>
                <a:rPr sz="2500" b="1"/>
                <a:t>R</a:t>
              </a:r>
              <a:r>
                <a:rPr sz="2500"/>
                <a:t> &amp; FRIENDS</a:t>
              </a:r>
            </a:p>
          </p:txBody>
        </p:sp>
        <p:sp>
          <p:nvSpPr>
            <p:cNvPr id="404" name="FROM EXCEL TO R"/>
            <p:cNvSpPr txBox="1"/>
            <p:nvPr/>
          </p:nvSpPr>
          <p:spPr>
            <a:xfrm>
              <a:off x="2393147" y="0"/>
              <a:ext cx="7279502" cy="491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a:t>FROM EXCEL TO R</a:t>
              </a:r>
            </a:p>
          </p:txBody>
        </p:sp>
        <p:sp>
          <p:nvSpPr>
            <p:cNvPr id="405" name="Line"/>
            <p:cNvSpPr/>
            <p:nvPr/>
          </p:nvSpPr>
          <p:spPr>
            <a:xfrm>
              <a:off x="125419" y="220112"/>
              <a:ext cx="1918144"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grpSp>
        <p:nvGrpSpPr>
          <p:cNvPr id="410" name="Group"/>
          <p:cNvGrpSpPr/>
          <p:nvPr/>
        </p:nvGrpSpPr>
        <p:grpSpPr>
          <a:xfrm>
            <a:off x="8158482" y="2616822"/>
            <a:ext cx="370646" cy="404321"/>
            <a:chOff x="0" y="-66886"/>
            <a:chExt cx="741289" cy="808640"/>
          </a:xfrm>
        </p:grpSpPr>
        <p:sp>
          <p:nvSpPr>
            <p:cNvPr id="407" name="Circle"/>
            <p:cNvSpPr/>
            <p:nvPr/>
          </p:nvSpPr>
          <p:spPr>
            <a:xfrm>
              <a:off x="0" y="10931"/>
              <a:ext cx="741290" cy="730824"/>
            </a:xfrm>
            <a:prstGeom prst="ellipse">
              <a:avLst/>
            </a:prstGeom>
            <a:solidFill>
              <a:srgbClr val="7893B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408" name="Oval"/>
            <p:cNvSpPr/>
            <p:nvPr/>
          </p:nvSpPr>
          <p:spPr>
            <a:xfrm>
              <a:off x="163823" y="28108"/>
              <a:ext cx="413644" cy="24358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409" name="R"/>
            <p:cNvSpPr txBox="1"/>
            <p:nvPr/>
          </p:nvSpPr>
          <p:spPr>
            <a:xfrm>
              <a:off x="147249" y="-66887"/>
              <a:ext cx="320590" cy="727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600">
                  <a:solidFill>
                    <a:srgbClr val="EBEBEB"/>
                  </a:solidFill>
                  <a:latin typeface="Source Sans Pro Regular"/>
                  <a:ea typeface="Source Sans Pro Regular"/>
                  <a:cs typeface="Source Sans Pro Regular"/>
                  <a:sym typeface="Source Sans Pro Regular"/>
                </a:defRPr>
              </a:lvl1pPr>
            </a:lstStyle>
            <a:p>
              <a:r>
                <a:rPr sz="2300"/>
                <a:t>R</a:t>
              </a:r>
            </a:p>
          </p:txBody>
        </p:sp>
      </p:grpSp>
      <p:sp>
        <p:nvSpPr>
          <p:cNvPr id="411" name="Studio"/>
          <p:cNvSpPr txBox="1"/>
          <p:nvPr/>
        </p:nvSpPr>
        <p:spPr>
          <a:xfrm>
            <a:off x="8600552" y="2652146"/>
            <a:ext cx="719749"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a:solidFill>
                  <a:srgbClr val="FFFFFF"/>
                </a:solidFill>
              </a:defRPr>
            </a:lvl1pPr>
          </a:lstStyle>
          <a:p>
            <a:r>
              <a:rPr sz="2000"/>
              <a:t>Studio</a:t>
            </a:r>
          </a:p>
        </p:txBody>
      </p:sp>
      <p:grpSp>
        <p:nvGrpSpPr>
          <p:cNvPr id="419" name="Group"/>
          <p:cNvGrpSpPr/>
          <p:nvPr/>
        </p:nvGrpSpPr>
        <p:grpSpPr>
          <a:xfrm>
            <a:off x="6383099" y="3105321"/>
            <a:ext cx="4925355" cy="3276306"/>
            <a:chOff x="0" y="0"/>
            <a:chExt cx="9850708" cy="6552610"/>
          </a:xfrm>
        </p:grpSpPr>
        <p:pic>
          <p:nvPicPr>
            <p:cNvPr id="412" name="KnitR_in_RStudio.png" descr="KnitR_in_RStudio.png"/>
            <p:cNvPicPr>
              <a:picLocks noChangeAspect="1"/>
            </p:cNvPicPr>
            <p:nvPr/>
          </p:nvPicPr>
          <p:blipFill>
            <a:blip r:embed="rId3"/>
            <a:stretch>
              <a:fillRect/>
            </a:stretch>
          </p:blipFill>
          <p:spPr>
            <a:xfrm>
              <a:off x="0" y="0"/>
              <a:ext cx="9850709" cy="6552611"/>
            </a:xfrm>
            <a:prstGeom prst="rect">
              <a:avLst/>
            </a:prstGeom>
            <a:ln w="12700" cap="flat">
              <a:noFill/>
              <a:miter lim="400000"/>
            </a:ln>
            <a:effectLst/>
          </p:spPr>
        </p:pic>
        <p:sp>
          <p:nvSpPr>
            <p:cNvPr id="413" name="Rectangle"/>
            <p:cNvSpPr/>
            <p:nvPr/>
          </p:nvSpPr>
          <p:spPr>
            <a:xfrm>
              <a:off x="538570" y="4024114"/>
              <a:ext cx="4692595" cy="821392"/>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414" name="Console (Run and Test Code)"/>
            <p:cNvSpPr txBox="1"/>
            <p:nvPr/>
          </p:nvSpPr>
          <p:spPr>
            <a:xfrm>
              <a:off x="734545" y="4244196"/>
              <a:ext cx="4300646" cy="3812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a:t>Console (Run and Test Code)</a:t>
              </a:r>
            </a:p>
          </p:txBody>
        </p:sp>
        <p:sp>
          <p:nvSpPr>
            <p:cNvPr id="415" name="Rectangle"/>
            <p:cNvSpPr/>
            <p:nvPr/>
          </p:nvSpPr>
          <p:spPr>
            <a:xfrm>
              <a:off x="1093670" y="2244528"/>
              <a:ext cx="4187759" cy="1229998"/>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416" name="R-scripts (Save Your Code)"/>
            <p:cNvSpPr txBox="1"/>
            <p:nvPr/>
          </p:nvSpPr>
          <p:spPr>
            <a:xfrm>
              <a:off x="1209112" y="2668913"/>
              <a:ext cx="3880635" cy="4326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a:t>R-scripts (Save Your Code)</a:t>
              </a:r>
            </a:p>
          </p:txBody>
        </p:sp>
        <p:sp>
          <p:nvSpPr>
            <p:cNvPr id="417" name="Overview by Type, Help and R-packages"/>
            <p:cNvSpPr txBox="1"/>
            <p:nvPr/>
          </p:nvSpPr>
          <p:spPr>
            <a:xfrm>
              <a:off x="5857647" y="4408410"/>
              <a:ext cx="3115949" cy="7581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2200" b="1">
                  <a:solidFill>
                    <a:srgbClr val="374556"/>
                  </a:solidFill>
                  <a:latin typeface="Helvetica"/>
                  <a:ea typeface="Helvetica"/>
                  <a:cs typeface="Helvetica"/>
                  <a:sym typeface="Helvetica"/>
                </a:defRPr>
              </a:lvl1pPr>
            </a:lstStyle>
            <a:p>
              <a:r>
                <a:rPr sz="1100"/>
                <a:t>Overview by Type, Help and R-packages</a:t>
              </a:r>
            </a:p>
          </p:txBody>
        </p:sp>
        <p:sp>
          <p:nvSpPr>
            <p:cNvPr id="418" name="Objects in Environment"/>
            <p:cNvSpPr txBox="1"/>
            <p:nvPr/>
          </p:nvSpPr>
          <p:spPr>
            <a:xfrm>
              <a:off x="5708865" y="1990046"/>
              <a:ext cx="3413512" cy="427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a:t>Objects in Environment</a:t>
              </a:r>
            </a:p>
          </p:txBody>
        </p:sp>
      </p:grpSp>
      <p:sp>
        <p:nvSpPr>
          <p:cNvPr id="420" name="Scripting / Programming Language"/>
          <p:cNvSpPr txBox="1"/>
          <p:nvPr/>
        </p:nvSpPr>
        <p:spPr>
          <a:xfrm>
            <a:off x="1194209" y="3774341"/>
            <a:ext cx="3261617"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3000" b="1">
                <a:solidFill>
                  <a:srgbClr val="FFFFFF"/>
                </a:solidFill>
                <a:latin typeface="Helvetica"/>
                <a:ea typeface="Helvetica"/>
                <a:cs typeface="Helvetica"/>
                <a:sym typeface="Helvetica"/>
              </a:defRPr>
            </a:lvl1pPr>
          </a:lstStyle>
          <a:p>
            <a:pPr>
              <a:defRPr b="0"/>
            </a:pPr>
            <a:r>
              <a:rPr sz="1500"/>
              <a:t>Scripting / Programming Language</a:t>
            </a:r>
          </a:p>
        </p:txBody>
      </p:sp>
      <p:sp>
        <p:nvSpPr>
          <p:cNvPr id="421" name="Reports (html, pdf, latex)"/>
          <p:cNvSpPr txBox="1"/>
          <p:nvPr/>
        </p:nvSpPr>
        <p:spPr>
          <a:xfrm>
            <a:off x="1554120" y="6186614"/>
            <a:ext cx="2290408"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800">
                <a:solidFill>
                  <a:srgbClr val="FFFFFF"/>
                </a:solidFill>
                <a:latin typeface="Helvetica"/>
                <a:ea typeface="Helvetica"/>
                <a:cs typeface="Helvetica"/>
                <a:sym typeface="Helvetica"/>
              </a:defRPr>
            </a:pPr>
            <a:r>
              <a:rPr sz="1500" b="1"/>
              <a:t>Reports (html, pdf, latex)</a:t>
            </a:r>
            <a:r>
              <a:rPr sz="1400" b="1"/>
              <a:t> </a:t>
            </a:r>
          </a:p>
        </p:txBody>
      </p:sp>
      <p:grpSp>
        <p:nvGrpSpPr>
          <p:cNvPr id="425" name="Group"/>
          <p:cNvGrpSpPr/>
          <p:nvPr/>
        </p:nvGrpSpPr>
        <p:grpSpPr>
          <a:xfrm>
            <a:off x="1765213" y="2444182"/>
            <a:ext cx="1868223" cy="1680018"/>
            <a:chOff x="0" y="-71143"/>
            <a:chExt cx="3736444" cy="3360034"/>
          </a:xfrm>
        </p:grpSpPr>
        <p:sp>
          <p:nvSpPr>
            <p:cNvPr id="422" name="Oval"/>
            <p:cNvSpPr/>
            <p:nvPr/>
          </p:nvSpPr>
          <p:spPr>
            <a:xfrm>
              <a:off x="-1" y="290361"/>
              <a:ext cx="3601665" cy="1815384"/>
            </a:xfrm>
            <a:prstGeom prst="ellipse">
              <a:avLst/>
            </a:prstGeom>
            <a:solidFill>
              <a:srgbClr val="EBEBEB"/>
            </a:solidFill>
            <a:ln w="12700" cap="flat">
              <a:noFill/>
              <a:miter lim="400000"/>
            </a:ln>
            <a:effectLst>
              <a:outerShdw blurRad="101600" dist="50800" dir="5400000" rotWithShape="0">
                <a:srgbClr val="000000">
                  <a:alpha val="20000"/>
                </a:srgbClr>
              </a:outerShdw>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423" name="Oval"/>
            <p:cNvSpPr/>
            <p:nvPr/>
          </p:nvSpPr>
          <p:spPr>
            <a:xfrm>
              <a:off x="1062879" y="633337"/>
              <a:ext cx="2399520" cy="1184829"/>
            </a:xfrm>
            <a:prstGeom prst="ellipse">
              <a:avLst/>
            </a:prstGeom>
            <a:solidFill>
              <a:srgbClr val="374556"/>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424" name="R"/>
            <p:cNvSpPr txBox="1"/>
            <p:nvPr/>
          </p:nvSpPr>
          <p:spPr>
            <a:xfrm>
              <a:off x="1360267" y="-71144"/>
              <a:ext cx="2376177" cy="3360036"/>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584200">
                <a:defRPr sz="16000" b="1">
                  <a:solidFill>
                    <a:srgbClr val="82A8BF"/>
                  </a:solidFill>
                  <a:latin typeface="Helvetica Neue"/>
                  <a:ea typeface="Helvetica Neue"/>
                  <a:cs typeface="Helvetica Neue"/>
                  <a:sym typeface="Helvetica Neue"/>
                </a:defRPr>
              </a:lvl1pPr>
            </a:lstStyle>
            <a:p>
              <a:r>
                <a:rPr sz="8000"/>
                <a:t>R</a:t>
              </a:r>
            </a:p>
          </p:txBody>
        </p:sp>
      </p:grpSp>
      <p:pic>
        <p:nvPicPr>
          <p:cNvPr id="426" name="knitr_0.png" descr="knitr_0.png"/>
          <p:cNvPicPr>
            <a:picLocks noChangeAspect="1"/>
          </p:cNvPicPr>
          <p:nvPr/>
        </p:nvPicPr>
        <p:blipFill>
          <a:blip r:embed="rId4"/>
          <a:srcRect l="4420" t="4522" r="4645" b="4528"/>
          <a:stretch>
            <a:fillRect/>
          </a:stretch>
        </p:blipFill>
        <p:spPr>
          <a:xfrm>
            <a:off x="2761774" y="4934465"/>
            <a:ext cx="969963" cy="11253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1"/>
                </a:lnTo>
                <a:lnTo>
                  <a:pt x="0" y="16203"/>
                </a:lnTo>
                <a:lnTo>
                  <a:pt x="10800" y="21600"/>
                </a:lnTo>
                <a:lnTo>
                  <a:pt x="21600" y="16203"/>
                </a:lnTo>
                <a:lnTo>
                  <a:pt x="21600" y="5401"/>
                </a:lnTo>
                <a:lnTo>
                  <a:pt x="10800" y="0"/>
                </a:lnTo>
                <a:close/>
              </a:path>
            </a:pathLst>
          </a:custGeom>
          <a:ln w="25400">
            <a:solidFill>
              <a:srgbClr val="436C6E"/>
            </a:solidFill>
            <a:miter lim="400000"/>
          </a:ln>
        </p:spPr>
      </p:pic>
      <p:pic>
        <p:nvPicPr>
          <p:cNvPr id="427" name="rmarkdown.png" descr="rmarkdown.png"/>
          <p:cNvPicPr>
            <a:picLocks noChangeAspect="1"/>
          </p:cNvPicPr>
          <p:nvPr/>
        </p:nvPicPr>
        <p:blipFill>
          <a:blip r:embed="rId5"/>
          <a:srcRect l="4408" t="4630" r="4279" b="4389"/>
          <a:stretch>
            <a:fillRect/>
          </a:stretch>
        </p:blipFill>
        <p:spPr>
          <a:xfrm>
            <a:off x="1700837" y="4934464"/>
            <a:ext cx="974527" cy="1125340"/>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0" y="5401"/>
                </a:lnTo>
                <a:lnTo>
                  <a:pt x="0" y="16199"/>
                </a:lnTo>
                <a:lnTo>
                  <a:pt x="10802" y="21600"/>
                </a:lnTo>
                <a:lnTo>
                  <a:pt x="21600" y="16199"/>
                </a:lnTo>
                <a:lnTo>
                  <a:pt x="21600" y="5401"/>
                </a:lnTo>
                <a:lnTo>
                  <a:pt x="10802" y="0"/>
                </a:lnTo>
                <a:close/>
              </a:path>
            </a:pathLst>
          </a:custGeom>
          <a:ln w="25400">
            <a:solidFill>
              <a:srgbClr val="FFFFFF"/>
            </a:solidFill>
            <a:miter lim="400000"/>
          </a:ln>
        </p:spPr>
      </p:pic>
      <p:grpSp>
        <p:nvGrpSpPr>
          <p:cNvPr id="431" name="Group"/>
          <p:cNvGrpSpPr/>
          <p:nvPr/>
        </p:nvGrpSpPr>
        <p:grpSpPr>
          <a:xfrm>
            <a:off x="4090248" y="3052267"/>
            <a:ext cx="2137073" cy="753467"/>
            <a:chOff x="0" y="0"/>
            <a:chExt cx="4274145" cy="1506932"/>
          </a:xfrm>
        </p:grpSpPr>
        <p:sp>
          <p:nvSpPr>
            <p:cNvPr id="438"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sz="1150"/>
            </a:p>
          </p:txBody>
        </p:sp>
        <p:sp>
          <p:nvSpPr>
            <p:cNvPr id="429"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sp>
          <p:nvSpPr>
            <p:cNvPr id="430"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grpSp>
      <p:grpSp>
        <p:nvGrpSpPr>
          <p:cNvPr id="435" name="Group"/>
          <p:cNvGrpSpPr/>
          <p:nvPr/>
        </p:nvGrpSpPr>
        <p:grpSpPr>
          <a:xfrm rot="10800000">
            <a:off x="4090248" y="5342651"/>
            <a:ext cx="2137073" cy="753467"/>
            <a:chOff x="0" y="0"/>
            <a:chExt cx="4274145" cy="1506932"/>
          </a:xfrm>
        </p:grpSpPr>
        <p:sp>
          <p:nvSpPr>
            <p:cNvPr id="439"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sz="1150"/>
            </a:p>
          </p:txBody>
        </p:sp>
        <p:sp>
          <p:nvSpPr>
            <p:cNvPr id="433"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sp>
          <p:nvSpPr>
            <p:cNvPr id="434"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grpSp>
      <p:sp>
        <p:nvSpPr>
          <p:cNvPr id="436" name="R Code Interpreter and Editor"/>
          <p:cNvSpPr txBox="1"/>
          <p:nvPr/>
        </p:nvSpPr>
        <p:spPr>
          <a:xfrm>
            <a:off x="7555916" y="6186614"/>
            <a:ext cx="2807344"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3000" b="1">
                <a:solidFill>
                  <a:srgbClr val="FFFFFF"/>
                </a:solidFill>
                <a:latin typeface="Helvetica"/>
                <a:ea typeface="Helvetica"/>
                <a:cs typeface="Helvetica"/>
                <a:sym typeface="Helvetica"/>
              </a:defRPr>
            </a:lvl1pPr>
          </a:lstStyle>
          <a:p>
            <a:pPr>
              <a:defRPr b="0"/>
            </a:pPr>
            <a:r>
              <a:rPr sz="1500"/>
              <a:t>R Code Interpreter and Editor</a:t>
            </a:r>
          </a:p>
        </p:txBody>
      </p:sp>
      <p:sp>
        <p:nvSpPr>
          <p:cNvPr id="437" name="8"/>
          <p:cNvSpPr txBox="1"/>
          <p:nvPr/>
        </p:nvSpPr>
        <p:spPr>
          <a:xfrm>
            <a:off x="190500" y="6610559"/>
            <a:ext cx="20687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EBEBEB"/>
                </a:solidFill>
                <a:latin typeface="Helvetica"/>
                <a:ea typeface="Helvetica"/>
                <a:cs typeface="Helvetica"/>
                <a:sym typeface="Helvetica"/>
              </a:defRPr>
            </a:pPr>
            <a:r>
              <a:rPr sz="1300"/>
              <a:t>8</a:t>
            </a:r>
          </a:p>
          <a:p>
            <a:pPr lvl="1">
              <a:defRPr sz="3000">
                <a:solidFill>
                  <a:srgbClr val="EBEBEB"/>
                </a:solidFill>
                <a:latin typeface="Helvetica"/>
                <a:ea typeface="Helvetica"/>
                <a:cs typeface="Helvetica"/>
                <a:sym typeface="Helvetica"/>
              </a:defRPr>
            </a:pP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3" name="Group"/>
          <p:cNvGrpSpPr/>
          <p:nvPr/>
        </p:nvGrpSpPr>
        <p:grpSpPr>
          <a:xfrm>
            <a:off x="699082" y="762370"/>
            <a:ext cx="4243366" cy="1554880"/>
            <a:chOff x="0" y="0"/>
            <a:chExt cx="8486731" cy="3109757"/>
          </a:xfrm>
        </p:grpSpPr>
        <p:sp>
          <p:nvSpPr>
            <p:cNvPr id="530" name="FIRST TIME IN R?"/>
            <p:cNvSpPr txBox="1"/>
            <p:nvPr/>
          </p:nvSpPr>
          <p:spPr>
            <a:xfrm>
              <a:off x="0" y="644870"/>
              <a:ext cx="8486732" cy="24648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5000">
                  <a:solidFill>
                    <a:srgbClr val="374556"/>
                  </a:solidFill>
                  <a:latin typeface="Helvetica"/>
                  <a:ea typeface="Helvetica"/>
                  <a:cs typeface="Helvetica"/>
                  <a:sym typeface="Helvetica"/>
                </a:defRPr>
              </a:pPr>
              <a:r>
                <a:rPr sz="2500"/>
                <a:t>FIRST TIME IN </a:t>
              </a:r>
              <a:r>
                <a:rPr sz="2500" b="1"/>
                <a:t>R</a:t>
              </a:r>
              <a:r>
                <a:rPr sz="2500"/>
                <a:t>?</a:t>
              </a:r>
            </a:p>
          </p:txBody>
        </p:sp>
        <p:sp>
          <p:nvSpPr>
            <p:cNvPr id="531" name="FROM EXCEL TO R"/>
            <p:cNvSpPr txBox="1"/>
            <p:nvPr/>
          </p:nvSpPr>
          <p:spPr>
            <a:xfrm>
              <a:off x="1903424" y="0"/>
              <a:ext cx="5789855" cy="390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a:t>FROM EXCEL TO R</a:t>
              </a:r>
            </a:p>
          </p:txBody>
        </p:sp>
        <p:sp>
          <p:nvSpPr>
            <p:cNvPr id="532" name="Line"/>
            <p:cNvSpPr/>
            <p:nvPr/>
          </p:nvSpPr>
          <p:spPr>
            <a:xfrm>
              <a:off x="99754" y="195272"/>
              <a:ext cx="1525623"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534" name="Freeform 66"/>
          <p:cNvSpPr/>
          <p:nvPr/>
        </p:nvSpPr>
        <p:spPr>
          <a:xfrm>
            <a:off x="4947245" y="3506374"/>
            <a:ext cx="1865710" cy="1867334"/>
          </a:xfrm>
          <a:custGeom>
            <a:avLst/>
            <a:gdLst/>
            <a:ahLst/>
            <a:cxnLst>
              <a:cxn ang="0">
                <a:pos x="wd2" y="hd2"/>
              </a:cxn>
              <a:cxn ang="5400000">
                <a:pos x="wd2" y="hd2"/>
              </a:cxn>
              <a:cxn ang="10800000">
                <a:pos x="wd2" y="hd2"/>
              </a:cxn>
              <a:cxn ang="16200000">
                <a:pos x="wd2" y="hd2"/>
              </a:cxn>
            </a:cxnLst>
            <a:rect l="0" t="0" r="r" b="b"/>
            <a:pathLst>
              <a:path w="21600" h="21600" extrusionOk="0">
                <a:moveTo>
                  <a:pt x="10687" y="21487"/>
                </a:moveTo>
                <a:cubicBezTo>
                  <a:pt x="10687" y="21420"/>
                  <a:pt x="10732" y="21375"/>
                  <a:pt x="10800" y="21375"/>
                </a:cubicBezTo>
                <a:cubicBezTo>
                  <a:pt x="10800" y="21375"/>
                  <a:pt x="10800" y="21375"/>
                  <a:pt x="10800" y="21375"/>
                </a:cubicBezTo>
                <a:cubicBezTo>
                  <a:pt x="10845" y="21375"/>
                  <a:pt x="10890" y="21397"/>
                  <a:pt x="10913" y="21442"/>
                </a:cubicBezTo>
                <a:cubicBezTo>
                  <a:pt x="10913" y="21442"/>
                  <a:pt x="10913" y="21442"/>
                  <a:pt x="10913" y="21442"/>
                </a:cubicBezTo>
                <a:cubicBezTo>
                  <a:pt x="10913" y="21397"/>
                  <a:pt x="10958" y="21375"/>
                  <a:pt x="11003" y="21375"/>
                </a:cubicBezTo>
                <a:cubicBezTo>
                  <a:pt x="11003" y="21375"/>
                  <a:pt x="11003" y="21375"/>
                  <a:pt x="11003" y="21375"/>
                </a:cubicBezTo>
                <a:cubicBezTo>
                  <a:pt x="11071" y="21375"/>
                  <a:pt x="11116" y="21420"/>
                  <a:pt x="11116" y="21487"/>
                </a:cubicBezTo>
                <a:cubicBezTo>
                  <a:pt x="11116" y="21487"/>
                  <a:pt x="11116" y="21487"/>
                  <a:pt x="11116" y="21487"/>
                </a:cubicBezTo>
                <a:cubicBezTo>
                  <a:pt x="11116" y="21532"/>
                  <a:pt x="11071" y="21600"/>
                  <a:pt x="11003" y="21600"/>
                </a:cubicBezTo>
                <a:cubicBezTo>
                  <a:pt x="11003" y="21600"/>
                  <a:pt x="11003" y="21600"/>
                  <a:pt x="11003" y="21600"/>
                </a:cubicBezTo>
                <a:cubicBezTo>
                  <a:pt x="10958" y="21600"/>
                  <a:pt x="10913" y="21555"/>
                  <a:pt x="10913" y="21510"/>
                </a:cubicBezTo>
                <a:cubicBezTo>
                  <a:pt x="10913" y="21510"/>
                  <a:pt x="10913" y="21510"/>
                  <a:pt x="10913" y="21510"/>
                </a:cubicBezTo>
                <a:cubicBezTo>
                  <a:pt x="10890" y="21555"/>
                  <a:pt x="10845" y="21600"/>
                  <a:pt x="10800" y="21600"/>
                </a:cubicBezTo>
                <a:cubicBezTo>
                  <a:pt x="10800" y="21600"/>
                  <a:pt x="10800" y="21600"/>
                  <a:pt x="10800" y="21600"/>
                </a:cubicBezTo>
                <a:cubicBezTo>
                  <a:pt x="10732" y="21600"/>
                  <a:pt x="10687" y="21555"/>
                  <a:pt x="10687" y="21487"/>
                </a:cubicBezTo>
                <a:close/>
                <a:moveTo>
                  <a:pt x="10169" y="21577"/>
                </a:moveTo>
                <a:cubicBezTo>
                  <a:pt x="10101" y="21577"/>
                  <a:pt x="10056" y="21510"/>
                  <a:pt x="10056" y="21465"/>
                </a:cubicBezTo>
                <a:cubicBezTo>
                  <a:pt x="10056" y="21465"/>
                  <a:pt x="10056" y="21465"/>
                  <a:pt x="10056" y="21465"/>
                </a:cubicBezTo>
                <a:cubicBezTo>
                  <a:pt x="10056" y="21397"/>
                  <a:pt x="10124" y="21352"/>
                  <a:pt x="10169" y="21352"/>
                </a:cubicBezTo>
                <a:cubicBezTo>
                  <a:pt x="10169" y="21352"/>
                  <a:pt x="10169" y="21352"/>
                  <a:pt x="10169" y="21352"/>
                </a:cubicBezTo>
                <a:cubicBezTo>
                  <a:pt x="10236" y="21352"/>
                  <a:pt x="10281" y="21397"/>
                  <a:pt x="10281" y="21465"/>
                </a:cubicBezTo>
                <a:cubicBezTo>
                  <a:pt x="10281" y="21465"/>
                  <a:pt x="10281" y="21465"/>
                  <a:pt x="10281" y="21465"/>
                </a:cubicBezTo>
                <a:cubicBezTo>
                  <a:pt x="10281" y="21532"/>
                  <a:pt x="10236" y="21577"/>
                  <a:pt x="10169" y="21577"/>
                </a:cubicBezTo>
                <a:cubicBezTo>
                  <a:pt x="10169" y="21577"/>
                  <a:pt x="10169" y="21577"/>
                  <a:pt x="10169" y="21577"/>
                </a:cubicBezTo>
                <a:cubicBezTo>
                  <a:pt x="10169" y="21577"/>
                  <a:pt x="10169" y="21577"/>
                  <a:pt x="10169" y="21577"/>
                </a:cubicBezTo>
                <a:close/>
                <a:moveTo>
                  <a:pt x="11522" y="21465"/>
                </a:moveTo>
                <a:cubicBezTo>
                  <a:pt x="11522" y="21397"/>
                  <a:pt x="11567" y="21352"/>
                  <a:pt x="11634" y="21329"/>
                </a:cubicBezTo>
                <a:cubicBezTo>
                  <a:pt x="11634" y="21329"/>
                  <a:pt x="11634" y="21329"/>
                  <a:pt x="11634" y="21329"/>
                </a:cubicBezTo>
                <a:cubicBezTo>
                  <a:pt x="11702" y="21329"/>
                  <a:pt x="11747" y="21375"/>
                  <a:pt x="11747" y="21442"/>
                </a:cubicBezTo>
                <a:cubicBezTo>
                  <a:pt x="11747" y="21442"/>
                  <a:pt x="11747" y="21442"/>
                  <a:pt x="11747" y="21442"/>
                </a:cubicBezTo>
                <a:cubicBezTo>
                  <a:pt x="11770" y="21510"/>
                  <a:pt x="11702" y="21555"/>
                  <a:pt x="11657" y="21555"/>
                </a:cubicBezTo>
                <a:cubicBezTo>
                  <a:pt x="11657" y="21555"/>
                  <a:pt x="11657" y="21555"/>
                  <a:pt x="11657" y="21555"/>
                </a:cubicBezTo>
                <a:cubicBezTo>
                  <a:pt x="11657" y="21555"/>
                  <a:pt x="11634" y="21555"/>
                  <a:pt x="11634" y="21555"/>
                </a:cubicBezTo>
                <a:cubicBezTo>
                  <a:pt x="11634" y="21555"/>
                  <a:pt x="11634" y="21555"/>
                  <a:pt x="11634" y="21555"/>
                </a:cubicBezTo>
                <a:cubicBezTo>
                  <a:pt x="11589" y="21555"/>
                  <a:pt x="11544" y="21510"/>
                  <a:pt x="11522" y="21465"/>
                </a:cubicBezTo>
                <a:close/>
                <a:moveTo>
                  <a:pt x="9537" y="21510"/>
                </a:moveTo>
                <a:cubicBezTo>
                  <a:pt x="9470" y="21510"/>
                  <a:pt x="9425" y="21465"/>
                  <a:pt x="9425" y="21397"/>
                </a:cubicBezTo>
                <a:cubicBezTo>
                  <a:pt x="9425" y="21397"/>
                  <a:pt x="9425" y="21397"/>
                  <a:pt x="9425" y="21397"/>
                </a:cubicBezTo>
                <a:cubicBezTo>
                  <a:pt x="9447" y="21329"/>
                  <a:pt x="9492" y="21284"/>
                  <a:pt x="9560" y="21307"/>
                </a:cubicBezTo>
                <a:cubicBezTo>
                  <a:pt x="9560" y="21307"/>
                  <a:pt x="9560" y="21307"/>
                  <a:pt x="9560" y="21307"/>
                </a:cubicBezTo>
                <a:cubicBezTo>
                  <a:pt x="9605" y="21307"/>
                  <a:pt x="9650" y="21352"/>
                  <a:pt x="9650" y="21420"/>
                </a:cubicBezTo>
                <a:cubicBezTo>
                  <a:pt x="9650" y="21420"/>
                  <a:pt x="9650" y="21420"/>
                  <a:pt x="9650" y="21420"/>
                </a:cubicBezTo>
                <a:cubicBezTo>
                  <a:pt x="9650" y="21487"/>
                  <a:pt x="9605" y="21510"/>
                  <a:pt x="9537" y="21510"/>
                </a:cubicBezTo>
                <a:cubicBezTo>
                  <a:pt x="9537" y="21510"/>
                  <a:pt x="9537" y="21510"/>
                  <a:pt x="9537" y="21510"/>
                </a:cubicBezTo>
                <a:cubicBezTo>
                  <a:pt x="9537" y="21510"/>
                  <a:pt x="9537" y="21510"/>
                  <a:pt x="9537" y="21510"/>
                </a:cubicBezTo>
                <a:close/>
                <a:moveTo>
                  <a:pt x="12153" y="21397"/>
                </a:moveTo>
                <a:cubicBezTo>
                  <a:pt x="12153" y="21329"/>
                  <a:pt x="12198" y="21284"/>
                  <a:pt x="12243" y="21262"/>
                </a:cubicBezTo>
                <a:cubicBezTo>
                  <a:pt x="12243" y="21262"/>
                  <a:pt x="12243" y="21262"/>
                  <a:pt x="12243" y="21262"/>
                </a:cubicBezTo>
                <a:cubicBezTo>
                  <a:pt x="12311" y="21262"/>
                  <a:pt x="12378" y="21307"/>
                  <a:pt x="12378" y="21375"/>
                </a:cubicBezTo>
                <a:cubicBezTo>
                  <a:pt x="12378" y="21375"/>
                  <a:pt x="12378" y="21375"/>
                  <a:pt x="12378" y="21375"/>
                </a:cubicBezTo>
                <a:cubicBezTo>
                  <a:pt x="12378" y="21420"/>
                  <a:pt x="12356" y="21487"/>
                  <a:pt x="12288" y="21487"/>
                </a:cubicBezTo>
                <a:cubicBezTo>
                  <a:pt x="12288" y="21487"/>
                  <a:pt x="12288" y="21487"/>
                  <a:pt x="12288" y="21487"/>
                </a:cubicBezTo>
                <a:cubicBezTo>
                  <a:pt x="12288" y="21487"/>
                  <a:pt x="12266" y="21487"/>
                  <a:pt x="12266" y="21487"/>
                </a:cubicBezTo>
                <a:cubicBezTo>
                  <a:pt x="12266" y="21487"/>
                  <a:pt x="12266" y="21487"/>
                  <a:pt x="12266" y="21487"/>
                </a:cubicBezTo>
                <a:cubicBezTo>
                  <a:pt x="12220" y="21487"/>
                  <a:pt x="12175" y="21442"/>
                  <a:pt x="12153" y="21397"/>
                </a:cubicBezTo>
                <a:close/>
                <a:moveTo>
                  <a:pt x="8906" y="21420"/>
                </a:moveTo>
                <a:cubicBezTo>
                  <a:pt x="8838" y="21420"/>
                  <a:pt x="8793" y="21352"/>
                  <a:pt x="8816" y="21307"/>
                </a:cubicBezTo>
                <a:cubicBezTo>
                  <a:pt x="8816" y="21307"/>
                  <a:pt x="8816" y="21307"/>
                  <a:pt x="8816" y="21307"/>
                </a:cubicBezTo>
                <a:cubicBezTo>
                  <a:pt x="8816" y="21239"/>
                  <a:pt x="8884" y="21194"/>
                  <a:pt x="8929" y="21194"/>
                </a:cubicBezTo>
                <a:cubicBezTo>
                  <a:pt x="8929" y="21194"/>
                  <a:pt x="8929" y="21194"/>
                  <a:pt x="8929" y="21194"/>
                </a:cubicBezTo>
                <a:cubicBezTo>
                  <a:pt x="8996" y="21217"/>
                  <a:pt x="9041" y="21284"/>
                  <a:pt x="9019" y="21329"/>
                </a:cubicBezTo>
                <a:cubicBezTo>
                  <a:pt x="9019" y="21329"/>
                  <a:pt x="9019" y="21329"/>
                  <a:pt x="9019" y="21329"/>
                </a:cubicBezTo>
                <a:cubicBezTo>
                  <a:pt x="9019" y="21397"/>
                  <a:pt x="8974" y="21420"/>
                  <a:pt x="8906" y="21420"/>
                </a:cubicBezTo>
                <a:cubicBezTo>
                  <a:pt x="8906" y="21420"/>
                  <a:pt x="8906" y="21420"/>
                  <a:pt x="8906" y="21420"/>
                </a:cubicBezTo>
                <a:cubicBezTo>
                  <a:pt x="8906" y="21420"/>
                  <a:pt x="8906" y="21420"/>
                  <a:pt x="8906" y="21420"/>
                </a:cubicBezTo>
                <a:close/>
                <a:moveTo>
                  <a:pt x="12784" y="21307"/>
                </a:moveTo>
                <a:cubicBezTo>
                  <a:pt x="12762" y="21239"/>
                  <a:pt x="12807" y="21172"/>
                  <a:pt x="12874" y="21172"/>
                </a:cubicBezTo>
                <a:cubicBezTo>
                  <a:pt x="12874" y="21172"/>
                  <a:pt x="12874" y="21172"/>
                  <a:pt x="12874" y="21172"/>
                </a:cubicBezTo>
                <a:cubicBezTo>
                  <a:pt x="12919" y="21149"/>
                  <a:pt x="12987" y="21194"/>
                  <a:pt x="13010" y="21262"/>
                </a:cubicBezTo>
                <a:cubicBezTo>
                  <a:pt x="13010" y="21262"/>
                  <a:pt x="13010" y="21262"/>
                  <a:pt x="13010" y="21262"/>
                </a:cubicBezTo>
                <a:cubicBezTo>
                  <a:pt x="13010" y="21307"/>
                  <a:pt x="12965" y="21375"/>
                  <a:pt x="12919" y="21397"/>
                </a:cubicBezTo>
                <a:cubicBezTo>
                  <a:pt x="12919" y="21397"/>
                  <a:pt x="12919" y="21397"/>
                  <a:pt x="12919" y="21397"/>
                </a:cubicBezTo>
                <a:cubicBezTo>
                  <a:pt x="12897" y="21397"/>
                  <a:pt x="12897" y="21397"/>
                  <a:pt x="12897" y="21397"/>
                </a:cubicBezTo>
                <a:cubicBezTo>
                  <a:pt x="12897" y="21397"/>
                  <a:pt x="12897" y="21397"/>
                  <a:pt x="12897" y="21397"/>
                </a:cubicBezTo>
                <a:cubicBezTo>
                  <a:pt x="12829" y="21397"/>
                  <a:pt x="12784" y="21352"/>
                  <a:pt x="12784" y="21307"/>
                </a:cubicBezTo>
                <a:close/>
                <a:moveTo>
                  <a:pt x="8275" y="21307"/>
                </a:moveTo>
                <a:cubicBezTo>
                  <a:pt x="8207" y="21284"/>
                  <a:pt x="8185" y="21217"/>
                  <a:pt x="8185" y="21149"/>
                </a:cubicBezTo>
                <a:cubicBezTo>
                  <a:pt x="8185" y="21149"/>
                  <a:pt x="8185" y="21149"/>
                  <a:pt x="8185" y="21149"/>
                </a:cubicBezTo>
                <a:cubicBezTo>
                  <a:pt x="8207" y="21104"/>
                  <a:pt x="8275" y="21059"/>
                  <a:pt x="8320" y="21081"/>
                </a:cubicBezTo>
                <a:cubicBezTo>
                  <a:pt x="8320" y="21081"/>
                  <a:pt x="8320" y="21081"/>
                  <a:pt x="8320" y="21081"/>
                </a:cubicBezTo>
                <a:cubicBezTo>
                  <a:pt x="8387" y="21081"/>
                  <a:pt x="8433" y="21149"/>
                  <a:pt x="8410" y="21217"/>
                </a:cubicBezTo>
                <a:cubicBezTo>
                  <a:pt x="8410" y="21217"/>
                  <a:pt x="8410" y="21217"/>
                  <a:pt x="8410" y="21217"/>
                </a:cubicBezTo>
                <a:cubicBezTo>
                  <a:pt x="8387" y="21262"/>
                  <a:pt x="8342" y="21307"/>
                  <a:pt x="8297" y="21307"/>
                </a:cubicBezTo>
                <a:cubicBezTo>
                  <a:pt x="8297" y="21307"/>
                  <a:pt x="8297" y="21307"/>
                  <a:pt x="8297" y="21307"/>
                </a:cubicBezTo>
                <a:cubicBezTo>
                  <a:pt x="8297" y="21307"/>
                  <a:pt x="8275" y="21307"/>
                  <a:pt x="8275" y="21307"/>
                </a:cubicBezTo>
                <a:close/>
                <a:moveTo>
                  <a:pt x="13393" y="21172"/>
                </a:moveTo>
                <a:cubicBezTo>
                  <a:pt x="13370" y="21104"/>
                  <a:pt x="13415" y="21036"/>
                  <a:pt x="13483" y="21036"/>
                </a:cubicBezTo>
                <a:cubicBezTo>
                  <a:pt x="13483" y="21036"/>
                  <a:pt x="13483" y="21036"/>
                  <a:pt x="13483" y="21036"/>
                </a:cubicBezTo>
                <a:cubicBezTo>
                  <a:pt x="13528" y="21014"/>
                  <a:pt x="13596" y="21036"/>
                  <a:pt x="13618" y="21104"/>
                </a:cubicBezTo>
                <a:cubicBezTo>
                  <a:pt x="13618" y="21104"/>
                  <a:pt x="13618" y="21104"/>
                  <a:pt x="13618" y="21104"/>
                </a:cubicBezTo>
                <a:cubicBezTo>
                  <a:pt x="13641" y="21172"/>
                  <a:pt x="13596" y="21239"/>
                  <a:pt x="13528" y="21239"/>
                </a:cubicBezTo>
                <a:cubicBezTo>
                  <a:pt x="13528" y="21239"/>
                  <a:pt x="13528" y="21239"/>
                  <a:pt x="13528" y="21239"/>
                </a:cubicBezTo>
                <a:cubicBezTo>
                  <a:pt x="13528" y="21239"/>
                  <a:pt x="13528" y="21239"/>
                  <a:pt x="13528" y="21239"/>
                </a:cubicBezTo>
                <a:cubicBezTo>
                  <a:pt x="13528" y="21239"/>
                  <a:pt x="13528" y="21239"/>
                  <a:pt x="13528" y="21239"/>
                </a:cubicBezTo>
                <a:cubicBezTo>
                  <a:pt x="13528" y="21239"/>
                  <a:pt x="13506" y="21239"/>
                  <a:pt x="13506" y="21239"/>
                </a:cubicBezTo>
                <a:cubicBezTo>
                  <a:pt x="13506" y="21239"/>
                  <a:pt x="13506" y="21239"/>
                  <a:pt x="13506" y="21239"/>
                </a:cubicBezTo>
                <a:cubicBezTo>
                  <a:pt x="13461" y="21239"/>
                  <a:pt x="13415" y="21217"/>
                  <a:pt x="13393" y="21172"/>
                </a:cubicBezTo>
                <a:close/>
                <a:moveTo>
                  <a:pt x="7666" y="21127"/>
                </a:moveTo>
                <a:cubicBezTo>
                  <a:pt x="7666" y="21127"/>
                  <a:pt x="7666" y="21127"/>
                  <a:pt x="7666" y="21127"/>
                </a:cubicBezTo>
                <a:cubicBezTo>
                  <a:pt x="7666" y="21127"/>
                  <a:pt x="7666" y="21127"/>
                  <a:pt x="7666" y="21127"/>
                </a:cubicBezTo>
                <a:cubicBezTo>
                  <a:pt x="7598" y="21104"/>
                  <a:pt x="7553" y="21036"/>
                  <a:pt x="7576" y="20991"/>
                </a:cubicBezTo>
                <a:cubicBezTo>
                  <a:pt x="7576" y="20991"/>
                  <a:pt x="7576" y="20991"/>
                  <a:pt x="7576" y="20991"/>
                </a:cubicBezTo>
                <a:cubicBezTo>
                  <a:pt x="7598" y="20924"/>
                  <a:pt x="7666" y="20901"/>
                  <a:pt x="7734" y="20924"/>
                </a:cubicBezTo>
                <a:cubicBezTo>
                  <a:pt x="7734" y="20924"/>
                  <a:pt x="7734" y="20924"/>
                  <a:pt x="7734" y="20924"/>
                </a:cubicBezTo>
                <a:cubicBezTo>
                  <a:pt x="7779" y="20924"/>
                  <a:pt x="7824" y="20991"/>
                  <a:pt x="7801" y="21059"/>
                </a:cubicBezTo>
                <a:cubicBezTo>
                  <a:pt x="7801" y="21059"/>
                  <a:pt x="7801" y="21059"/>
                  <a:pt x="7801" y="21059"/>
                </a:cubicBezTo>
                <a:cubicBezTo>
                  <a:pt x="7779" y="21104"/>
                  <a:pt x="7734" y="21127"/>
                  <a:pt x="7689" y="21127"/>
                </a:cubicBezTo>
                <a:cubicBezTo>
                  <a:pt x="7689" y="21127"/>
                  <a:pt x="7689" y="21127"/>
                  <a:pt x="7689" y="21127"/>
                </a:cubicBezTo>
                <a:cubicBezTo>
                  <a:pt x="7689" y="21127"/>
                  <a:pt x="7666" y="21127"/>
                  <a:pt x="7666" y="21127"/>
                </a:cubicBezTo>
                <a:close/>
                <a:moveTo>
                  <a:pt x="14002" y="20991"/>
                </a:moveTo>
                <a:cubicBezTo>
                  <a:pt x="13979" y="20924"/>
                  <a:pt x="14024" y="20878"/>
                  <a:pt x="14069" y="20856"/>
                </a:cubicBezTo>
                <a:cubicBezTo>
                  <a:pt x="14069" y="20856"/>
                  <a:pt x="14069" y="20856"/>
                  <a:pt x="14069" y="20856"/>
                </a:cubicBezTo>
                <a:cubicBezTo>
                  <a:pt x="14137" y="20833"/>
                  <a:pt x="14205" y="20856"/>
                  <a:pt x="14227" y="20924"/>
                </a:cubicBezTo>
                <a:cubicBezTo>
                  <a:pt x="14227" y="20924"/>
                  <a:pt x="14227" y="20924"/>
                  <a:pt x="14227" y="20924"/>
                </a:cubicBezTo>
                <a:cubicBezTo>
                  <a:pt x="14227" y="20991"/>
                  <a:pt x="14205" y="21036"/>
                  <a:pt x="14137" y="21059"/>
                </a:cubicBezTo>
                <a:cubicBezTo>
                  <a:pt x="14137" y="21059"/>
                  <a:pt x="14137" y="21059"/>
                  <a:pt x="14137" y="21059"/>
                </a:cubicBezTo>
                <a:cubicBezTo>
                  <a:pt x="14137" y="21059"/>
                  <a:pt x="14137" y="21059"/>
                  <a:pt x="14137" y="21059"/>
                </a:cubicBezTo>
                <a:cubicBezTo>
                  <a:pt x="14137" y="21059"/>
                  <a:pt x="14137" y="21059"/>
                  <a:pt x="14137" y="21059"/>
                </a:cubicBezTo>
                <a:cubicBezTo>
                  <a:pt x="14137" y="21059"/>
                  <a:pt x="14114" y="21059"/>
                  <a:pt x="14114" y="21059"/>
                </a:cubicBezTo>
                <a:cubicBezTo>
                  <a:pt x="14114" y="21059"/>
                  <a:pt x="14114" y="21059"/>
                  <a:pt x="14114" y="21059"/>
                </a:cubicBezTo>
                <a:cubicBezTo>
                  <a:pt x="14069" y="21059"/>
                  <a:pt x="14024" y="21036"/>
                  <a:pt x="14002" y="20991"/>
                </a:cubicBezTo>
                <a:close/>
                <a:moveTo>
                  <a:pt x="7057" y="20924"/>
                </a:moveTo>
                <a:cubicBezTo>
                  <a:pt x="7057" y="20924"/>
                  <a:pt x="7057" y="20924"/>
                  <a:pt x="7057" y="20924"/>
                </a:cubicBezTo>
                <a:cubicBezTo>
                  <a:pt x="7057" y="20924"/>
                  <a:pt x="7057" y="20924"/>
                  <a:pt x="7057" y="20924"/>
                </a:cubicBezTo>
                <a:cubicBezTo>
                  <a:pt x="6990" y="20901"/>
                  <a:pt x="6967" y="20833"/>
                  <a:pt x="6990" y="20788"/>
                </a:cubicBezTo>
                <a:cubicBezTo>
                  <a:pt x="6990" y="20788"/>
                  <a:pt x="6990" y="20788"/>
                  <a:pt x="6990" y="20788"/>
                </a:cubicBezTo>
                <a:cubicBezTo>
                  <a:pt x="7012" y="20721"/>
                  <a:pt x="7080" y="20698"/>
                  <a:pt x="7125" y="20721"/>
                </a:cubicBezTo>
                <a:cubicBezTo>
                  <a:pt x="7125" y="20721"/>
                  <a:pt x="7125" y="20721"/>
                  <a:pt x="7125" y="20721"/>
                </a:cubicBezTo>
                <a:cubicBezTo>
                  <a:pt x="7192" y="20743"/>
                  <a:pt x="7215" y="20788"/>
                  <a:pt x="7192" y="20856"/>
                </a:cubicBezTo>
                <a:cubicBezTo>
                  <a:pt x="7192" y="20856"/>
                  <a:pt x="7192" y="20856"/>
                  <a:pt x="7192" y="20856"/>
                </a:cubicBezTo>
                <a:cubicBezTo>
                  <a:pt x="7170" y="20901"/>
                  <a:pt x="7147" y="20924"/>
                  <a:pt x="7102" y="20924"/>
                </a:cubicBezTo>
                <a:cubicBezTo>
                  <a:pt x="7102" y="20924"/>
                  <a:pt x="7102" y="20924"/>
                  <a:pt x="7102" y="20924"/>
                </a:cubicBezTo>
                <a:cubicBezTo>
                  <a:pt x="7080" y="20924"/>
                  <a:pt x="7057" y="20924"/>
                  <a:pt x="7057" y="20924"/>
                </a:cubicBezTo>
                <a:close/>
                <a:moveTo>
                  <a:pt x="14610" y="20788"/>
                </a:moveTo>
                <a:cubicBezTo>
                  <a:pt x="14588" y="20721"/>
                  <a:pt x="14610" y="20653"/>
                  <a:pt x="14656" y="20630"/>
                </a:cubicBezTo>
                <a:cubicBezTo>
                  <a:pt x="14656" y="20630"/>
                  <a:pt x="14656" y="20630"/>
                  <a:pt x="14656" y="20630"/>
                </a:cubicBezTo>
                <a:cubicBezTo>
                  <a:pt x="14723" y="20608"/>
                  <a:pt x="14791" y="20653"/>
                  <a:pt x="14813" y="20698"/>
                </a:cubicBezTo>
                <a:cubicBezTo>
                  <a:pt x="14813" y="20698"/>
                  <a:pt x="14813" y="20698"/>
                  <a:pt x="14813" y="20698"/>
                </a:cubicBezTo>
                <a:cubicBezTo>
                  <a:pt x="14836" y="20766"/>
                  <a:pt x="14813" y="20833"/>
                  <a:pt x="14746" y="20856"/>
                </a:cubicBezTo>
                <a:cubicBezTo>
                  <a:pt x="14746" y="20856"/>
                  <a:pt x="14746" y="20856"/>
                  <a:pt x="14746" y="20856"/>
                </a:cubicBezTo>
                <a:cubicBezTo>
                  <a:pt x="14723" y="20856"/>
                  <a:pt x="14723" y="20856"/>
                  <a:pt x="14701" y="20856"/>
                </a:cubicBezTo>
                <a:cubicBezTo>
                  <a:pt x="14701" y="20856"/>
                  <a:pt x="14701" y="20856"/>
                  <a:pt x="14701" y="20856"/>
                </a:cubicBezTo>
                <a:cubicBezTo>
                  <a:pt x="14656" y="20856"/>
                  <a:pt x="14610" y="20833"/>
                  <a:pt x="14610" y="20788"/>
                </a:cubicBezTo>
                <a:close/>
                <a:moveTo>
                  <a:pt x="6471" y="20676"/>
                </a:moveTo>
                <a:cubicBezTo>
                  <a:pt x="6471" y="20676"/>
                  <a:pt x="6471" y="20676"/>
                  <a:pt x="6471" y="20676"/>
                </a:cubicBezTo>
                <a:cubicBezTo>
                  <a:pt x="6471" y="20676"/>
                  <a:pt x="6471" y="20676"/>
                  <a:pt x="6471" y="20676"/>
                </a:cubicBezTo>
                <a:cubicBezTo>
                  <a:pt x="6403" y="20653"/>
                  <a:pt x="6381" y="20585"/>
                  <a:pt x="6403" y="20540"/>
                </a:cubicBezTo>
                <a:cubicBezTo>
                  <a:pt x="6403" y="20540"/>
                  <a:pt x="6403" y="20540"/>
                  <a:pt x="6403" y="20540"/>
                </a:cubicBezTo>
                <a:cubicBezTo>
                  <a:pt x="6426" y="20473"/>
                  <a:pt x="6494" y="20450"/>
                  <a:pt x="6561" y="20473"/>
                </a:cubicBezTo>
                <a:cubicBezTo>
                  <a:pt x="6561" y="20473"/>
                  <a:pt x="6561" y="20473"/>
                  <a:pt x="6561" y="20473"/>
                </a:cubicBezTo>
                <a:cubicBezTo>
                  <a:pt x="6606" y="20495"/>
                  <a:pt x="6629" y="20563"/>
                  <a:pt x="6606" y="20630"/>
                </a:cubicBezTo>
                <a:cubicBezTo>
                  <a:pt x="6606" y="20630"/>
                  <a:pt x="6606" y="20630"/>
                  <a:pt x="6606" y="20630"/>
                </a:cubicBezTo>
                <a:cubicBezTo>
                  <a:pt x="6584" y="20676"/>
                  <a:pt x="6539" y="20698"/>
                  <a:pt x="6516" y="20698"/>
                </a:cubicBezTo>
                <a:cubicBezTo>
                  <a:pt x="6516" y="20698"/>
                  <a:pt x="6516" y="20698"/>
                  <a:pt x="6516" y="20698"/>
                </a:cubicBezTo>
                <a:cubicBezTo>
                  <a:pt x="6494" y="20698"/>
                  <a:pt x="6471" y="20698"/>
                  <a:pt x="6471" y="20676"/>
                </a:cubicBezTo>
                <a:close/>
                <a:moveTo>
                  <a:pt x="15174" y="20540"/>
                </a:moveTo>
                <a:cubicBezTo>
                  <a:pt x="15152" y="20495"/>
                  <a:pt x="15174" y="20428"/>
                  <a:pt x="15242" y="20382"/>
                </a:cubicBezTo>
                <a:cubicBezTo>
                  <a:pt x="15242" y="20382"/>
                  <a:pt x="15242" y="20382"/>
                  <a:pt x="15242" y="20382"/>
                </a:cubicBezTo>
                <a:cubicBezTo>
                  <a:pt x="15287" y="20360"/>
                  <a:pt x="15354" y="20382"/>
                  <a:pt x="15377" y="20450"/>
                </a:cubicBezTo>
                <a:cubicBezTo>
                  <a:pt x="15377" y="20450"/>
                  <a:pt x="15377" y="20450"/>
                  <a:pt x="15377" y="20450"/>
                </a:cubicBezTo>
                <a:cubicBezTo>
                  <a:pt x="15422" y="20495"/>
                  <a:pt x="15377" y="20563"/>
                  <a:pt x="15332" y="20608"/>
                </a:cubicBezTo>
                <a:cubicBezTo>
                  <a:pt x="15332" y="20608"/>
                  <a:pt x="15332" y="20608"/>
                  <a:pt x="15332" y="20608"/>
                </a:cubicBezTo>
                <a:cubicBezTo>
                  <a:pt x="15309" y="20608"/>
                  <a:pt x="15309" y="20608"/>
                  <a:pt x="15287" y="20608"/>
                </a:cubicBezTo>
                <a:cubicBezTo>
                  <a:pt x="15287" y="20608"/>
                  <a:pt x="15287" y="20608"/>
                  <a:pt x="15287" y="20608"/>
                </a:cubicBezTo>
                <a:cubicBezTo>
                  <a:pt x="15242" y="20608"/>
                  <a:pt x="15197" y="20585"/>
                  <a:pt x="15174" y="20540"/>
                </a:cubicBezTo>
                <a:close/>
                <a:moveTo>
                  <a:pt x="5885" y="20405"/>
                </a:moveTo>
                <a:cubicBezTo>
                  <a:pt x="5817" y="20382"/>
                  <a:pt x="5817" y="20315"/>
                  <a:pt x="5840" y="20247"/>
                </a:cubicBezTo>
                <a:cubicBezTo>
                  <a:pt x="5840" y="20247"/>
                  <a:pt x="5840" y="20247"/>
                  <a:pt x="5840" y="20247"/>
                </a:cubicBezTo>
                <a:cubicBezTo>
                  <a:pt x="5862" y="20202"/>
                  <a:pt x="5930" y="20180"/>
                  <a:pt x="5997" y="20202"/>
                </a:cubicBezTo>
                <a:cubicBezTo>
                  <a:pt x="5997" y="20202"/>
                  <a:pt x="5997" y="20202"/>
                  <a:pt x="5997" y="20202"/>
                </a:cubicBezTo>
                <a:cubicBezTo>
                  <a:pt x="6043" y="20247"/>
                  <a:pt x="6065" y="20315"/>
                  <a:pt x="6043" y="20360"/>
                </a:cubicBezTo>
                <a:cubicBezTo>
                  <a:pt x="6043" y="20360"/>
                  <a:pt x="6043" y="20360"/>
                  <a:pt x="6043" y="20360"/>
                </a:cubicBezTo>
                <a:cubicBezTo>
                  <a:pt x="6020" y="20405"/>
                  <a:pt x="5975" y="20428"/>
                  <a:pt x="5930" y="20428"/>
                </a:cubicBezTo>
                <a:cubicBezTo>
                  <a:pt x="5930" y="20428"/>
                  <a:pt x="5930" y="20428"/>
                  <a:pt x="5930" y="20428"/>
                </a:cubicBezTo>
                <a:cubicBezTo>
                  <a:pt x="5907" y="20428"/>
                  <a:pt x="5907" y="20428"/>
                  <a:pt x="5885" y="20405"/>
                </a:cubicBezTo>
                <a:close/>
                <a:moveTo>
                  <a:pt x="15738" y="20270"/>
                </a:moveTo>
                <a:cubicBezTo>
                  <a:pt x="15715" y="20202"/>
                  <a:pt x="15738" y="20134"/>
                  <a:pt x="15805" y="20112"/>
                </a:cubicBezTo>
                <a:cubicBezTo>
                  <a:pt x="15783" y="20112"/>
                  <a:pt x="15783" y="20112"/>
                  <a:pt x="15783" y="20112"/>
                </a:cubicBezTo>
                <a:cubicBezTo>
                  <a:pt x="15851" y="20089"/>
                  <a:pt x="15918" y="20112"/>
                  <a:pt x="15941" y="20157"/>
                </a:cubicBezTo>
                <a:cubicBezTo>
                  <a:pt x="15941" y="20157"/>
                  <a:pt x="15941" y="20157"/>
                  <a:pt x="15941" y="20157"/>
                </a:cubicBezTo>
                <a:cubicBezTo>
                  <a:pt x="15986" y="20225"/>
                  <a:pt x="15963" y="20292"/>
                  <a:pt x="15896" y="20315"/>
                </a:cubicBezTo>
                <a:cubicBezTo>
                  <a:pt x="15896" y="20315"/>
                  <a:pt x="15896" y="20315"/>
                  <a:pt x="15896" y="20315"/>
                </a:cubicBezTo>
                <a:cubicBezTo>
                  <a:pt x="15873" y="20315"/>
                  <a:pt x="15873" y="20315"/>
                  <a:pt x="15851" y="20315"/>
                </a:cubicBezTo>
                <a:cubicBezTo>
                  <a:pt x="15851" y="20315"/>
                  <a:pt x="15851" y="20315"/>
                  <a:pt x="15851" y="20315"/>
                </a:cubicBezTo>
                <a:cubicBezTo>
                  <a:pt x="15805" y="20315"/>
                  <a:pt x="15760" y="20315"/>
                  <a:pt x="15738" y="20270"/>
                </a:cubicBezTo>
                <a:close/>
                <a:moveTo>
                  <a:pt x="5321" y="20089"/>
                </a:moveTo>
                <a:cubicBezTo>
                  <a:pt x="5321" y="20089"/>
                  <a:pt x="5321" y="20089"/>
                  <a:pt x="5321" y="20089"/>
                </a:cubicBezTo>
                <a:cubicBezTo>
                  <a:pt x="5321" y="20089"/>
                  <a:pt x="5321" y="20089"/>
                  <a:pt x="5321" y="20089"/>
                </a:cubicBezTo>
                <a:cubicBezTo>
                  <a:pt x="5276" y="20067"/>
                  <a:pt x="5253" y="19999"/>
                  <a:pt x="5276" y="19954"/>
                </a:cubicBezTo>
                <a:cubicBezTo>
                  <a:pt x="5276" y="19954"/>
                  <a:pt x="5276" y="19954"/>
                  <a:pt x="5276" y="19954"/>
                </a:cubicBezTo>
                <a:cubicBezTo>
                  <a:pt x="5321" y="19886"/>
                  <a:pt x="5389" y="19864"/>
                  <a:pt x="5434" y="19909"/>
                </a:cubicBezTo>
                <a:cubicBezTo>
                  <a:pt x="5434" y="19909"/>
                  <a:pt x="5434" y="19909"/>
                  <a:pt x="5434" y="19909"/>
                </a:cubicBezTo>
                <a:cubicBezTo>
                  <a:pt x="5501" y="19932"/>
                  <a:pt x="5501" y="19999"/>
                  <a:pt x="5479" y="20067"/>
                </a:cubicBezTo>
                <a:cubicBezTo>
                  <a:pt x="5479" y="20067"/>
                  <a:pt x="5479" y="20067"/>
                  <a:pt x="5479" y="20067"/>
                </a:cubicBezTo>
                <a:cubicBezTo>
                  <a:pt x="5456" y="20089"/>
                  <a:pt x="5411" y="20112"/>
                  <a:pt x="5389" y="20112"/>
                </a:cubicBezTo>
                <a:cubicBezTo>
                  <a:pt x="5389" y="20112"/>
                  <a:pt x="5389" y="20112"/>
                  <a:pt x="5389" y="20112"/>
                </a:cubicBezTo>
                <a:cubicBezTo>
                  <a:pt x="5366" y="20112"/>
                  <a:pt x="5344" y="20112"/>
                  <a:pt x="5321" y="20089"/>
                </a:cubicBezTo>
                <a:close/>
                <a:moveTo>
                  <a:pt x="16301" y="19954"/>
                </a:moveTo>
                <a:cubicBezTo>
                  <a:pt x="16256" y="19909"/>
                  <a:pt x="16279" y="19841"/>
                  <a:pt x="16324" y="19796"/>
                </a:cubicBezTo>
                <a:cubicBezTo>
                  <a:pt x="16324" y="19796"/>
                  <a:pt x="16324" y="19796"/>
                  <a:pt x="16324" y="19796"/>
                </a:cubicBezTo>
                <a:cubicBezTo>
                  <a:pt x="16392" y="19774"/>
                  <a:pt x="16459" y="19796"/>
                  <a:pt x="16482" y="19841"/>
                </a:cubicBezTo>
                <a:cubicBezTo>
                  <a:pt x="16482" y="19841"/>
                  <a:pt x="16482" y="19841"/>
                  <a:pt x="16482" y="19841"/>
                </a:cubicBezTo>
                <a:cubicBezTo>
                  <a:pt x="16527" y="19886"/>
                  <a:pt x="16504" y="19954"/>
                  <a:pt x="16459" y="19999"/>
                </a:cubicBezTo>
                <a:cubicBezTo>
                  <a:pt x="16459" y="19999"/>
                  <a:pt x="16459" y="19999"/>
                  <a:pt x="16459" y="19999"/>
                </a:cubicBezTo>
                <a:cubicBezTo>
                  <a:pt x="16459" y="19999"/>
                  <a:pt x="16459" y="19999"/>
                  <a:pt x="16459" y="19999"/>
                </a:cubicBezTo>
                <a:cubicBezTo>
                  <a:pt x="16459" y="19999"/>
                  <a:pt x="16459" y="19999"/>
                  <a:pt x="16459" y="19999"/>
                </a:cubicBezTo>
                <a:cubicBezTo>
                  <a:pt x="16437" y="19999"/>
                  <a:pt x="16414" y="19999"/>
                  <a:pt x="16392" y="19999"/>
                </a:cubicBezTo>
                <a:cubicBezTo>
                  <a:pt x="16392" y="19999"/>
                  <a:pt x="16392" y="19999"/>
                  <a:pt x="16392" y="19999"/>
                </a:cubicBezTo>
                <a:cubicBezTo>
                  <a:pt x="16347" y="19999"/>
                  <a:pt x="16324" y="19999"/>
                  <a:pt x="16301" y="19954"/>
                </a:cubicBezTo>
                <a:close/>
                <a:moveTo>
                  <a:pt x="4780" y="19751"/>
                </a:moveTo>
                <a:cubicBezTo>
                  <a:pt x="4735" y="19729"/>
                  <a:pt x="4712" y="19661"/>
                  <a:pt x="4757" y="19593"/>
                </a:cubicBezTo>
                <a:cubicBezTo>
                  <a:pt x="4757" y="19593"/>
                  <a:pt x="4757" y="19593"/>
                  <a:pt x="4757" y="19593"/>
                </a:cubicBezTo>
                <a:cubicBezTo>
                  <a:pt x="4780" y="19548"/>
                  <a:pt x="4870" y="19548"/>
                  <a:pt x="4915" y="19571"/>
                </a:cubicBezTo>
                <a:cubicBezTo>
                  <a:pt x="4915" y="19571"/>
                  <a:pt x="4915" y="19571"/>
                  <a:pt x="4915" y="19571"/>
                </a:cubicBezTo>
                <a:cubicBezTo>
                  <a:pt x="4960" y="19616"/>
                  <a:pt x="4983" y="19684"/>
                  <a:pt x="4938" y="19729"/>
                </a:cubicBezTo>
                <a:cubicBezTo>
                  <a:pt x="4938" y="19729"/>
                  <a:pt x="4938" y="19729"/>
                  <a:pt x="4938" y="19729"/>
                </a:cubicBezTo>
                <a:cubicBezTo>
                  <a:pt x="4915" y="19751"/>
                  <a:pt x="4893" y="19774"/>
                  <a:pt x="4848" y="19774"/>
                </a:cubicBezTo>
                <a:cubicBezTo>
                  <a:pt x="4848" y="19774"/>
                  <a:pt x="4848" y="19774"/>
                  <a:pt x="4848" y="19774"/>
                </a:cubicBezTo>
                <a:cubicBezTo>
                  <a:pt x="4825" y="19774"/>
                  <a:pt x="4803" y="19774"/>
                  <a:pt x="4780" y="19751"/>
                </a:cubicBezTo>
                <a:close/>
                <a:moveTo>
                  <a:pt x="16820" y="19616"/>
                </a:moveTo>
                <a:cubicBezTo>
                  <a:pt x="16797" y="19571"/>
                  <a:pt x="16797" y="19503"/>
                  <a:pt x="16865" y="19458"/>
                </a:cubicBezTo>
                <a:cubicBezTo>
                  <a:pt x="16865" y="19458"/>
                  <a:pt x="16865" y="19458"/>
                  <a:pt x="16865" y="19458"/>
                </a:cubicBezTo>
                <a:cubicBezTo>
                  <a:pt x="16910" y="19413"/>
                  <a:pt x="16978" y="19435"/>
                  <a:pt x="17023" y="19481"/>
                </a:cubicBezTo>
                <a:cubicBezTo>
                  <a:pt x="17023" y="19481"/>
                  <a:pt x="17023" y="19481"/>
                  <a:pt x="17023" y="19481"/>
                </a:cubicBezTo>
                <a:cubicBezTo>
                  <a:pt x="17046" y="19526"/>
                  <a:pt x="17046" y="19616"/>
                  <a:pt x="16978" y="19638"/>
                </a:cubicBezTo>
                <a:cubicBezTo>
                  <a:pt x="16978" y="19638"/>
                  <a:pt x="16978" y="19638"/>
                  <a:pt x="16978" y="19638"/>
                </a:cubicBezTo>
                <a:cubicBezTo>
                  <a:pt x="16978" y="19638"/>
                  <a:pt x="16978" y="19638"/>
                  <a:pt x="16978" y="19638"/>
                </a:cubicBezTo>
                <a:cubicBezTo>
                  <a:pt x="16978" y="19638"/>
                  <a:pt x="16978" y="19638"/>
                  <a:pt x="16978" y="19638"/>
                </a:cubicBezTo>
                <a:cubicBezTo>
                  <a:pt x="16955" y="19661"/>
                  <a:pt x="16933" y="19661"/>
                  <a:pt x="16910" y="19661"/>
                </a:cubicBezTo>
                <a:cubicBezTo>
                  <a:pt x="16910" y="19661"/>
                  <a:pt x="16910" y="19661"/>
                  <a:pt x="16910" y="19661"/>
                </a:cubicBezTo>
                <a:cubicBezTo>
                  <a:pt x="16888" y="19661"/>
                  <a:pt x="16843" y="19638"/>
                  <a:pt x="16820" y="19616"/>
                </a:cubicBezTo>
                <a:close/>
                <a:moveTo>
                  <a:pt x="4261" y="19390"/>
                </a:moveTo>
                <a:cubicBezTo>
                  <a:pt x="4261" y="19390"/>
                  <a:pt x="4261" y="19390"/>
                  <a:pt x="4261" y="19390"/>
                </a:cubicBezTo>
                <a:cubicBezTo>
                  <a:pt x="4261" y="19390"/>
                  <a:pt x="4261" y="19390"/>
                  <a:pt x="4261" y="19390"/>
                </a:cubicBezTo>
                <a:cubicBezTo>
                  <a:pt x="4216" y="19345"/>
                  <a:pt x="4216" y="19278"/>
                  <a:pt x="4239" y="19233"/>
                </a:cubicBezTo>
                <a:cubicBezTo>
                  <a:pt x="4239" y="19233"/>
                  <a:pt x="4239" y="19233"/>
                  <a:pt x="4239" y="19233"/>
                </a:cubicBezTo>
                <a:cubicBezTo>
                  <a:pt x="4284" y="19187"/>
                  <a:pt x="4352" y="19165"/>
                  <a:pt x="4397" y="19210"/>
                </a:cubicBezTo>
                <a:cubicBezTo>
                  <a:pt x="4397" y="19210"/>
                  <a:pt x="4397" y="19210"/>
                  <a:pt x="4397" y="19210"/>
                </a:cubicBezTo>
                <a:cubicBezTo>
                  <a:pt x="4442" y="19255"/>
                  <a:pt x="4464" y="19323"/>
                  <a:pt x="4419" y="19368"/>
                </a:cubicBezTo>
                <a:cubicBezTo>
                  <a:pt x="4419" y="19368"/>
                  <a:pt x="4419" y="19368"/>
                  <a:pt x="4419" y="19368"/>
                </a:cubicBezTo>
                <a:cubicBezTo>
                  <a:pt x="4397" y="19390"/>
                  <a:pt x="4374" y="19413"/>
                  <a:pt x="4329" y="19413"/>
                </a:cubicBezTo>
                <a:cubicBezTo>
                  <a:pt x="4329" y="19413"/>
                  <a:pt x="4329" y="19413"/>
                  <a:pt x="4329" y="19413"/>
                </a:cubicBezTo>
                <a:cubicBezTo>
                  <a:pt x="4306" y="19413"/>
                  <a:pt x="4284" y="19413"/>
                  <a:pt x="4261" y="19390"/>
                </a:cubicBezTo>
                <a:close/>
                <a:moveTo>
                  <a:pt x="17339" y="19233"/>
                </a:moveTo>
                <a:cubicBezTo>
                  <a:pt x="17294" y="19187"/>
                  <a:pt x="17316" y="19120"/>
                  <a:pt x="17361" y="19075"/>
                </a:cubicBezTo>
                <a:cubicBezTo>
                  <a:pt x="17361" y="19075"/>
                  <a:pt x="17361" y="19075"/>
                  <a:pt x="17361" y="19075"/>
                </a:cubicBezTo>
                <a:cubicBezTo>
                  <a:pt x="17406" y="19052"/>
                  <a:pt x="17474" y="19052"/>
                  <a:pt x="17519" y="19097"/>
                </a:cubicBezTo>
                <a:cubicBezTo>
                  <a:pt x="17519" y="19097"/>
                  <a:pt x="17519" y="19097"/>
                  <a:pt x="17519" y="19097"/>
                </a:cubicBezTo>
                <a:cubicBezTo>
                  <a:pt x="17564" y="19142"/>
                  <a:pt x="17542" y="19233"/>
                  <a:pt x="17496" y="19255"/>
                </a:cubicBezTo>
                <a:cubicBezTo>
                  <a:pt x="17496" y="19255"/>
                  <a:pt x="17496" y="19255"/>
                  <a:pt x="17496" y="19255"/>
                </a:cubicBezTo>
                <a:cubicBezTo>
                  <a:pt x="17474" y="19278"/>
                  <a:pt x="17451" y="19278"/>
                  <a:pt x="17429" y="19278"/>
                </a:cubicBezTo>
                <a:cubicBezTo>
                  <a:pt x="17429" y="19278"/>
                  <a:pt x="17429" y="19278"/>
                  <a:pt x="17429" y="19278"/>
                </a:cubicBezTo>
                <a:cubicBezTo>
                  <a:pt x="17384" y="19278"/>
                  <a:pt x="17361" y="19278"/>
                  <a:pt x="17339" y="19233"/>
                </a:cubicBezTo>
                <a:close/>
                <a:moveTo>
                  <a:pt x="3765" y="18985"/>
                </a:moveTo>
                <a:cubicBezTo>
                  <a:pt x="3720" y="18939"/>
                  <a:pt x="3720" y="18872"/>
                  <a:pt x="3765" y="18827"/>
                </a:cubicBezTo>
                <a:cubicBezTo>
                  <a:pt x="3765" y="18827"/>
                  <a:pt x="3765" y="18827"/>
                  <a:pt x="3765" y="18827"/>
                </a:cubicBezTo>
                <a:cubicBezTo>
                  <a:pt x="3810" y="18782"/>
                  <a:pt x="3878" y="18782"/>
                  <a:pt x="3923" y="18827"/>
                </a:cubicBezTo>
                <a:cubicBezTo>
                  <a:pt x="3923" y="18827"/>
                  <a:pt x="3923" y="18827"/>
                  <a:pt x="3923" y="18827"/>
                </a:cubicBezTo>
                <a:cubicBezTo>
                  <a:pt x="3968" y="18849"/>
                  <a:pt x="3968" y="18917"/>
                  <a:pt x="3923" y="18985"/>
                </a:cubicBezTo>
                <a:cubicBezTo>
                  <a:pt x="3923" y="18985"/>
                  <a:pt x="3923" y="18985"/>
                  <a:pt x="3923" y="18985"/>
                </a:cubicBezTo>
                <a:cubicBezTo>
                  <a:pt x="3901" y="19007"/>
                  <a:pt x="3878" y="19007"/>
                  <a:pt x="3833" y="19007"/>
                </a:cubicBezTo>
                <a:cubicBezTo>
                  <a:pt x="3833" y="19007"/>
                  <a:pt x="3833" y="19007"/>
                  <a:pt x="3833" y="19007"/>
                </a:cubicBezTo>
                <a:cubicBezTo>
                  <a:pt x="3810" y="19007"/>
                  <a:pt x="3788" y="19007"/>
                  <a:pt x="3765" y="18985"/>
                </a:cubicBezTo>
                <a:close/>
                <a:moveTo>
                  <a:pt x="17835" y="18849"/>
                </a:moveTo>
                <a:cubicBezTo>
                  <a:pt x="17790" y="18804"/>
                  <a:pt x="17790" y="18714"/>
                  <a:pt x="17835" y="18691"/>
                </a:cubicBezTo>
                <a:cubicBezTo>
                  <a:pt x="17835" y="18691"/>
                  <a:pt x="17835" y="18691"/>
                  <a:pt x="17835" y="18691"/>
                </a:cubicBezTo>
                <a:cubicBezTo>
                  <a:pt x="17880" y="18646"/>
                  <a:pt x="17947" y="18646"/>
                  <a:pt x="17992" y="18691"/>
                </a:cubicBezTo>
                <a:cubicBezTo>
                  <a:pt x="17992" y="18691"/>
                  <a:pt x="17992" y="18691"/>
                  <a:pt x="17992" y="18691"/>
                </a:cubicBezTo>
                <a:cubicBezTo>
                  <a:pt x="18038" y="18737"/>
                  <a:pt x="18038" y="18804"/>
                  <a:pt x="17992" y="18849"/>
                </a:cubicBezTo>
                <a:cubicBezTo>
                  <a:pt x="17992" y="18849"/>
                  <a:pt x="17992" y="18849"/>
                  <a:pt x="17992" y="18849"/>
                </a:cubicBezTo>
                <a:cubicBezTo>
                  <a:pt x="17970" y="18872"/>
                  <a:pt x="17925" y="18872"/>
                  <a:pt x="17902" y="18872"/>
                </a:cubicBezTo>
                <a:cubicBezTo>
                  <a:pt x="17902" y="18872"/>
                  <a:pt x="17902" y="18872"/>
                  <a:pt x="17902" y="18872"/>
                </a:cubicBezTo>
                <a:cubicBezTo>
                  <a:pt x="17880" y="18872"/>
                  <a:pt x="17857" y="18872"/>
                  <a:pt x="17835" y="18849"/>
                </a:cubicBezTo>
                <a:close/>
                <a:moveTo>
                  <a:pt x="3292" y="18556"/>
                </a:moveTo>
                <a:cubicBezTo>
                  <a:pt x="3247" y="18511"/>
                  <a:pt x="3247" y="18443"/>
                  <a:pt x="3292" y="18398"/>
                </a:cubicBezTo>
                <a:cubicBezTo>
                  <a:pt x="3292" y="18398"/>
                  <a:pt x="3292" y="18398"/>
                  <a:pt x="3292" y="18398"/>
                </a:cubicBezTo>
                <a:cubicBezTo>
                  <a:pt x="3337" y="18353"/>
                  <a:pt x="3405" y="18353"/>
                  <a:pt x="3450" y="18398"/>
                </a:cubicBezTo>
                <a:cubicBezTo>
                  <a:pt x="3450" y="18398"/>
                  <a:pt x="3450" y="18398"/>
                  <a:pt x="3450" y="18398"/>
                </a:cubicBezTo>
                <a:cubicBezTo>
                  <a:pt x="3495" y="18443"/>
                  <a:pt x="3495" y="18511"/>
                  <a:pt x="3450" y="18556"/>
                </a:cubicBezTo>
                <a:cubicBezTo>
                  <a:pt x="3450" y="18556"/>
                  <a:pt x="3450" y="18556"/>
                  <a:pt x="3450" y="18556"/>
                </a:cubicBezTo>
                <a:cubicBezTo>
                  <a:pt x="3427" y="18579"/>
                  <a:pt x="3405" y="18579"/>
                  <a:pt x="3382" y="18579"/>
                </a:cubicBezTo>
                <a:cubicBezTo>
                  <a:pt x="3382" y="18579"/>
                  <a:pt x="3382" y="18579"/>
                  <a:pt x="3382" y="18579"/>
                </a:cubicBezTo>
                <a:cubicBezTo>
                  <a:pt x="3359" y="18579"/>
                  <a:pt x="3314" y="18579"/>
                  <a:pt x="3292" y="18556"/>
                </a:cubicBezTo>
                <a:close/>
                <a:moveTo>
                  <a:pt x="18286" y="18421"/>
                </a:moveTo>
                <a:cubicBezTo>
                  <a:pt x="18241" y="18376"/>
                  <a:pt x="18241" y="18308"/>
                  <a:pt x="18286" y="18263"/>
                </a:cubicBezTo>
                <a:cubicBezTo>
                  <a:pt x="18286" y="18263"/>
                  <a:pt x="18286" y="18263"/>
                  <a:pt x="18286" y="18263"/>
                </a:cubicBezTo>
                <a:cubicBezTo>
                  <a:pt x="18331" y="18218"/>
                  <a:pt x="18398" y="18218"/>
                  <a:pt x="18443" y="18263"/>
                </a:cubicBezTo>
                <a:cubicBezTo>
                  <a:pt x="18443" y="18263"/>
                  <a:pt x="18443" y="18263"/>
                  <a:pt x="18443" y="18263"/>
                </a:cubicBezTo>
                <a:cubicBezTo>
                  <a:pt x="18489" y="18308"/>
                  <a:pt x="18489" y="18376"/>
                  <a:pt x="18443" y="18421"/>
                </a:cubicBezTo>
                <a:cubicBezTo>
                  <a:pt x="18443" y="18421"/>
                  <a:pt x="18443" y="18421"/>
                  <a:pt x="18443" y="18421"/>
                </a:cubicBezTo>
                <a:cubicBezTo>
                  <a:pt x="18421" y="18443"/>
                  <a:pt x="18398" y="18443"/>
                  <a:pt x="18376" y="18443"/>
                </a:cubicBezTo>
                <a:cubicBezTo>
                  <a:pt x="18376" y="18443"/>
                  <a:pt x="18376" y="18443"/>
                  <a:pt x="18376" y="18443"/>
                </a:cubicBezTo>
                <a:cubicBezTo>
                  <a:pt x="18331" y="18443"/>
                  <a:pt x="18308" y="18443"/>
                  <a:pt x="18286" y="18421"/>
                </a:cubicBezTo>
                <a:close/>
                <a:moveTo>
                  <a:pt x="2863" y="18105"/>
                </a:moveTo>
                <a:cubicBezTo>
                  <a:pt x="2863" y="18105"/>
                  <a:pt x="2863" y="18105"/>
                  <a:pt x="2863" y="18105"/>
                </a:cubicBezTo>
                <a:cubicBezTo>
                  <a:pt x="2863" y="18105"/>
                  <a:pt x="2863" y="18105"/>
                  <a:pt x="2863" y="18105"/>
                </a:cubicBezTo>
                <a:cubicBezTo>
                  <a:pt x="2818" y="18060"/>
                  <a:pt x="2818" y="17992"/>
                  <a:pt x="2863" y="17947"/>
                </a:cubicBezTo>
                <a:cubicBezTo>
                  <a:pt x="2863" y="17947"/>
                  <a:pt x="2863" y="17947"/>
                  <a:pt x="2863" y="17947"/>
                </a:cubicBezTo>
                <a:cubicBezTo>
                  <a:pt x="2909" y="17902"/>
                  <a:pt x="2976" y="17902"/>
                  <a:pt x="3021" y="17947"/>
                </a:cubicBezTo>
                <a:cubicBezTo>
                  <a:pt x="3021" y="17947"/>
                  <a:pt x="3021" y="17947"/>
                  <a:pt x="3021" y="17947"/>
                </a:cubicBezTo>
                <a:cubicBezTo>
                  <a:pt x="3066" y="17992"/>
                  <a:pt x="3066" y="18060"/>
                  <a:pt x="3021" y="18105"/>
                </a:cubicBezTo>
                <a:cubicBezTo>
                  <a:pt x="3021" y="18105"/>
                  <a:pt x="3021" y="18105"/>
                  <a:pt x="3021" y="18105"/>
                </a:cubicBezTo>
                <a:cubicBezTo>
                  <a:pt x="2999" y="18128"/>
                  <a:pt x="2954" y="18128"/>
                  <a:pt x="2931" y="18128"/>
                </a:cubicBezTo>
                <a:cubicBezTo>
                  <a:pt x="2931" y="18128"/>
                  <a:pt x="2931" y="18128"/>
                  <a:pt x="2931" y="18128"/>
                </a:cubicBezTo>
                <a:cubicBezTo>
                  <a:pt x="2909" y="18128"/>
                  <a:pt x="2886" y="18128"/>
                  <a:pt x="2863" y="18105"/>
                </a:cubicBezTo>
                <a:close/>
                <a:moveTo>
                  <a:pt x="18714" y="17947"/>
                </a:moveTo>
                <a:cubicBezTo>
                  <a:pt x="18669" y="17925"/>
                  <a:pt x="18669" y="17835"/>
                  <a:pt x="18714" y="17790"/>
                </a:cubicBezTo>
                <a:cubicBezTo>
                  <a:pt x="18714" y="17790"/>
                  <a:pt x="18714" y="17790"/>
                  <a:pt x="18714" y="17790"/>
                </a:cubicBezTo>
                <a:cubicBezTo>
                  <a:pt x="18759" y="17744"/>
                  <a:pt x="18827" y="17744"/>
                  <a:pt x="18872" y="17790"/>
                </a:cubicBezTo>
                <a:cubicBezTo>
                  <a:pt x="18872" y="17790"/>
                  <a:pt x="18872" y="17790"/>
                  <a:pt x="18872" y="17790"/>
                </a:cubicBezTo>
                <a:cubicBezTo>
                  <a:pt x="18917" y="17835"/>
                  <a:pt x="18917" y="17902"/>
                  <a:pt x="18894" y="17947"/>
                </a:cubicBezTo>
                <a:cubicBezTo>
                  <a:pt x="18894" y="17947"/>
                  <a:pt x="18894" y="17947"/>
                  <a:pt x="18894" y="17947"/>
                </a:cubicBezTo>
                <a:cubicBezTo>
                  <a:pt x="18894" y="17947"/>
                  <a:pt x="18894" y="17947"/>
                  <a:pt x="18894" y="17947"/>
                </a:cubicBezTo>
                <a:cubicBezTo>
                  <a:pt x="18894" y="17947"/>
                  <a:pt x="18894" y="17947"/>
                  <a:pt x="18894" y="17947"/>
                </a:cubicBezTo>
                <a:cubicBezTo>
                  <a:pt x="18872" y="17970"/>
                  <a:pt x="18827" y="17992"/>
                  <a:pt x="18804" y="17992"/>
                </a:cubicBezTo>
                <a:cubicBezTo>
                  <a:pt x="18804" y="17992"/>
                  <a:pt x="18804" y="17992"/>
                  <a:pt x="18804" y="17992"/>
                </a:cubicBezTo>
                <a:cubicBezTo>
                  <a:pt x="18782" y="17992"/>
                  <a:pt x="18737" y="17970"/>
                  <a:pt x="18714" y="17947"/>
                </a:cubicBezTo>
                <a:close/>
                <a:moveTo>
                  <a:pt x="2435" y="17609"/>
                </a:moveTo>
                <a:cubicBezTo>
                  <a:pt x="2390" y="17564"/>
                  <a:pt x="2413" y="17496"/>
                  <a:pt x="2458" y="17451"/>
                </a:cubicBezTo>
                <a:cubicBezTo>
                  <a:pt x="2458" y="17451"/>
                  <a:pt x="2458" y="17451"/>
                  <a:pt x="2458" y="17451"/>
                </a:cubicBezTo>
                <a:cubicBezTo>
                  <a:pt x="2503" y="17429"/>
                  <a:pt x="2570" y="17429"/>
                  <a:pt x="2615" y="17474"/>
                </a:cubicBezTo>
                <a:cubicBezTo>
                  <a:pt x="2615" y="17474"/>
                  <a:pt x="2615" y="17474"/>
                  <a:pt x="2615" y="17474"/>
                </a:cubicBezTo>
                <a:cubicBezTo>
                  <a:pt x="2661" y="17519"/>
                  <a:pt x="2638" y="17587"/>
                  <a:pt x="2593" y="17632"/>
                </a:cubicBezTo>
                <a:cubicBezTo>
                  <a:pt x="2593" y="17632"/>
                  <a:pt x="2593" y="17632"/>
                  <a:pt x="2593" y="17632"/>
                </a:cubicBezTo>
                <a:cubicBezTo>
                  <a:pt x="2570" y="17654"/>
                  <a:pt x="2548" y="17654"/>
                  <a:pt x="2525" y="17654"/>
                </a:cubicBezTo>
                <a:cubicBezTo>
                  <a:pt x="2525" y="17654"/>
                  <a:pt x="2525" y="17654"/>
                  <a:pt x="2525" y="17654"/>
                </a:cubicBezTo>
                <a:cubicBezTo>
                  <a:pt x="2480" y="17654"/>
                  <a:pt x="2458" y="17654"/>
                  <a:pt x="2435" y="17609"/>
                </a:cubicBezTo>
                <a:close/>
                <a:moveTo>
                  <a:pt x="19142" y="17474"/>
                </a:moveTo>
                <a:cubicBezTo>
                  <a:pt x="19075" y="17429"/>
                  <a:pt x="19075" y="17361"/>
                  <a:pt x="19120" y="17316"/>
                </a:cubicBezTo>
                <a:cubicBezTo>
                  <a:pt x="19120" y="17316"/>
                  <a:pt x="19120" y="17316"/>
                  <a:pt x="19120" y="17316"/>
                </a:cubicBezTo>
                <a:cubicBezTo>
                  <a:pt x="19142" y="17271"/>
                  <a:pt x="19233" y="17271"/>
                  <a:pt x="19278" y="17294"/>
                </a:cubicBezTo>
                <a:cubicBezTo>
                  <a:pt x="19278" y="17294"/>
                  <a:pt x="19278" y="17294"/>
                  <a:pt x="19278" y="17294"/>
                </a:cubicBezTo>
                <a:cubicBezTo>
                  <a:pt x="19323" y="17339"/>
                  <a:pt x="19323" y="17406"/>
                  <a:pt x="19300" y="17451"/>
                </a:cubicBezTo>
                <a:cubicBezTo>
                  <a:pt x="19300" y="17451"/>
                  <a:pt x="19300" y="17451"/>
                  <a:pt x="19300" y="17451"/>
                </a:cubicBezTo>
                <a:cubicBezTo>
                  <a:pt x="19300" y="17451"/>
                  <a:pt x="19300" y="17451"/>
                  <a:pt x="19300" y="17451"/>
                </a:cubicBezTo>
                <a:cubicBezTo>
                  <a:pt x="19300" y="17451"/>
                  <a:pt x="19300" y="17451"/>
                  <a:pt x="19300" y="17451"/>
                </a:cubicBezTo>
                <a:cubicBezTo>
                  <a:pt x="19278" y="17496"/>
                  <a:pt x="19233" y="17496"/>
                  <a:pt x="19210" y="17496"/>
                </a:cubicBezTo>
                <a:cubicBezTo>
                  <a:pt x="19210" y="17496"/>
                  <a:pt x="19210" y="17496"/>
                  <a:pt x="19210" y="17496"/>
                </a:cubicBezTo>
                <a:cubicBezTo>
                  <a:pt x="19187" y="17496"/>
                  <a:pt x="19165" y="17496"/>
                  <a:pt x="19142" y="17474"/>
                </a:cubicBezTo>
                <a:close/>
                <a:moveTo>
                  <a:pt x="2052" y="17113"/>
                </a:moveTo>
                <a:cubicBezTo>
                  <a:pt x="2007" y="17068"/>
                  <a:pt x="2029" y="17000"/>
                  <a:pt x="2074" y="16955"/>
                </a:cubicBezTo>
                <a:cubicBezTo>
                  <a:pt x="2074" y="16955"/>
                  <a:pt x="2074" y="16955"/>
                  <a:pt x="2074" y="16955"/>
                </a:cubicBezTo>
                <a:cubicBezTo>
                  <a:pt x="2119" y="16910"/>
                  <a:pt x="2187" y="16933"/>
                  <a:pt x="2232" y="16978"/>
                </a:cubicBezTo>
                <a:cubicBezTo>
                  <a:pt x="2232" y="16978"/>
                  <a:pt x="2232" y="16978"/>
                  <a:pt x="2232" y="16978"/>
                </a:cubicBezTo>
                <a:cubicBezTo>
                  <a:pt x="2277" y="17023"/>
                  <a:pt x="2255" y="17113"/>
                  <a:pt x="2210" y="17136"/>
                </a:cubicBezTo>
                <a:cubicBezTo>
                  <a:pt x="2210" y="17136"/>
                  <a:pt x="2210" y="17136"/>
                  <a:pt x="2210" y="17136"/>
                </a:cubicBezTo>
                <a:cubicBezTo>
                  <a:pt x="2187" y="17158"/>
                  <a:pt x="2165" y="17158"/>
                  <a:pt x="2142" y="17158"/>
                </a:cubicBezTo>
                <a:cubicBezTo>
                  <a:pt x="2142" y="17158"/>
                  <a:pt x="2142" y="17158"/>
                  <a:pt x="2142" y="17158"/>
                </a:cubicBezTo>
                <a:cubicBezTo>
                  <a:pt x="2097" y="17158"/>
                  <a:pt x="2074" y="17136"/>
                  <a:pt x="2052" y="17113"/>
                </a:cubicBezTo>
                <a:close/>
                <a:moveTo>
                  <a:pt x="19503" y="16978"/>
                </a:moveTo>
                <a:cubicBezTo>
                  <a:pt x="19458" y="16933"/>
                  <a:pt x="19458" y="16865"/>
                  <a:pt x="19481" y="16820"/>
                </a:cubicBezTo>
                <a:cubicBezTo>
                  <a:pt x="19481" y="16820"/>
                  <a:pt x="19481" y="16820"/>
                  <a:pt x="19481" y="16820"/>
                </a:cubicBezTo>
                <a:cubicBezTo>
                  <a:pt x="19526" y="16775"/>
                  <a:pt x="19593" y="16752"/>
                  <a:pt x="19638" y="16797"/>
                </a:cubicBezTo>
                <a:cubicBezTo>
                  <a:pt x="19638" y="16797"/>
                  <a:pt x="19638" y="16797"/>
                  <a:pt x="19638" y="16797"/>
                </a:cubicBezTo>
                <a:cubicBezTo>
                  <a:pt x="19684" y="16820"/>
                  <a:pt x="19706" y="16888"/>
                  <a:pt x="19661" y="16955"/>
                </a:cubicBezTo>
                <a:cubicBezTo>
                  <a:pt x="19661" y="16955"/>
                  <a:pt x="19661" y="16955"/>
                  <a:pt x="19661" y="16955"/>
                </a:cubicBezTo>
                <a:cubicBezTo>
                  <a:pt x="19638" y="16978"/>
                  <a:pt x="19616" y="17000"/>
                  <a:pt x="19571" y="17000"/>
                </a:cubicBezTo>
                <a:cubicBezTo>
                  <a:pt x="19571" y="17000"/>
                  <a:pt x="19571" y="17000"/>
                  <a:pt x="19571" y="17000"/>
                </a:cubicBezTo>
                <a:cubicBezTo>
                  <a:pt x="19548" y="17000"/>
                  <a:pt x="19526" y="16978"/>
                  <a:pt x="19503" y="16978"/>
                </a:cubicBezTo>
                <a:close/>
                <a:moveTo>
                  <a:pt x="1691" y="16595"/>
                </a:moveTo>
                <a:cubicBezTo>
                  <a:pt x="1691" y="16595"/>
                  <a:pt x="1691" y="16595"/>
                  <a:pt x="1691" y="16595"/>
                </a:cubicBezTo>
                <a:cubicBezTo>
                  <a:pt x="1691" y="16595"/>
                  <a:pt x="1691" y="16595"/>
                  <a:pt x="1691" y="16595"/>
                </a:cubicBezTo>
                <a:cubicBezTo>
                  <a:pt x="1646" y="16527"/>
                  <a:pt x="1668" y="16459"/>
                  <a:pt x="1714" y="16437"/>
                </a:cubicBezTo>
                <a:cubicBezTo>
                  <a:pt x="1714" y="16437"/>
                  <a:pt x="1714" y="16437"/>
                  <a:pt x="1714" y="16437"/>
                </a:cubicBezTo>
                <a:cubicBezTo>
                  <a:pt x="1781" y="16392"/>
                  <a:pt x="1849" y="16414"/>
                  <a:pt x="1871" y="16459"/>
                </a:cubicBezTo>
                <a:cubicBezTo>
                  <a:pt x="1871" y="16459"/>
                  <a:pt x="1871" y="16459"/>
                  <a:pt x="1871" y="16459"/>
                </a:cubicBezTo>
                <a:cubicBezTo>
                  <a:pt x="1916" y="16527"/>
                  <a:pt x="1894" y="16595"/>
                  <a:pt x="1849" y="16617"/>
                </a:cubicBezTo>
                <a:cubicBezTo>
                  <a:pt x="1849" y="16617"/>
                  <a:pt x="1849" y="16617"/>
                  <a:pt x="1849" y="16617"/>
                </a:cubicBezTo>
                <a:cubicBezTo>
                  <a:pt x="1826" y="16640"/>
                  <a:pt x="1804" y="16640"/>
                  <a:pt x="1781" y="16640"/>
                </a:cubicBezTo>
                <a:cubicBezTo>
                  <a:pt x="1781" y="16640"/>
                  <a:pt x="1781" y="16640"/>
                  <a:pt x="1781" y="16640"/>
                </a:cubicBezTo>
                <a:cubicBezTo>
                  <a:pt x="1759" y="16640"/>
                  <a:pt x="1714" y="16617"/>
                  <a:pt x="1691" y="16595"/>
                </a:cubicBezTo>
                <a:close/>
                <a:moveTo>
                  <a:pt x="19864" y="16437"/>
                </a:moveTo>
                <a:cubicBezTo>
                  <a:pt x="19819" y="16414"/>
                  <a:pt x="19796" y="16347"/>
                  <a:pt x="19819" y="16301"/>
                </a:cubicBezTo>
                <a:cubicBezTo>
                  <a:pt x="19819" y="16301"/>
                  <a:pt x="19819" y="16301"/>
                  <a:pt x="19819" y="16301"/>
                </a:cubicBezTo>
                <a:cubicBezTo>
                  <a:pt x="19864" y="16234"/>
                  <a:pt x="19932" y="16234"/>
                  <a:pt x="19977" y="16256"/>
                </a:cubicBezTo>
                <a:cubicBezTo>
                  <a:pt x="19977" y="16256"/>
                  <a:pt x="19977" y="16256"/>
                  <a:pt x="19977" y="16256"/>
                </a:cubicBezTo>
                <a:cubicBezTo>
                  <a:pt x="20044" y="16279"/>
                  <a:pt x="20044" y="16347"/>
                  <a:pt x="20022" y="16414"/>
                </a:cubicBezTo>
                <a:cubicBezTo>
                  <a:pt x="20022" y="16414"/>
                  <a:pt x="20022" y="16414"/>
                  <a:pt x="20022" y="16414"/>
                </a:cubicBezTo>
                <a:cubicBezTo>
                  <a:pt x="19999" y="16437"/>
                  <a:pt x="19954" y="16459"/>
                  <a:pt x="19932" y="16459"/>
                </a:cubicBezTo>
                <a:cubicBezTo>
                  <a:pt x="19932" y="16459"/>
                  <a:pt x="19932" y="16459"/>
                  <a:pt x="19932" y="16459"/>
                </a:cubicBezTo>
                <a:cubicBezTo>
                  <a:pt x="19909" y="16459"/>
                  <a:pt x="19886" y="16459"/>
                  <a:pt x="19864" y="16437"/>
                </a:cubicBezTo>
                <a:close/>
                <a:moveTo>
                  <a:pt x="1353" y="16031"/>
                </a:moveTo>
                <a:cubicBezTo>
                  <a:pt x="1330" y="15986"/>
                  <a:pt x="1353" y="15918"/>
                  <a:pt x="1398" y="15896"/>
                </a:cubicBezTo>
                <a:cubicBezTo>
                  <a:pt x="1398" y="15896"/>
                  <a:pt x="1398" y="15896"/>
                  <a:pt x="1398" y="15896"/>
                </a:cubicBezTo>
                <a:cubicBezTo>
                  <a:pt x="1466" y="15851"/>
                  <a:pt x="1533" y="15873"/>
                  <a:pt x="1556" y="15918"/>
                </a:cubicBezTo>
                <a:cubicBezTo>
                  <a:pt x="1556" y="15918"/>
                  <a:pt x="1556" y="15918"/>
                  <a:pt x="1556" y="15918"/>
                </a:cubicBezTo>
                <a:cubicBezTo>
                  <a:pt x="1601" y="15986"/>
                  <a:pt x="1578" y="16053"/>
                  <a:pt x="1511" y="16076"/>
                </a:cubicBezTo>
                <a:cubicBezTo>
                  <a:pt x="1511" y="16076"/>
                  <a:pt x="1511" y="16076"/>
                  <a:pt x="1511" y="16076"/>
                </a:cubicBezTo>
                <a:cubicBezTo>
                  <a:pt x="1488" y="16099"/>
                  <a:pt x="1488" y="16099"/>
                  <a:pt x="1466" y="16099"/>
                </a:cubicBezTo>
                <a:cubicBezTo>
                  <a:pt x="1466" y="16099"/>
                  <a:pt x="1466" y="16099"/>
                  <a:pt x="1466" y="16099"/>
                </a:cubicBezTo>
                <a:cubicBezTo>
                  <a:pt x="1420" y="16099"/>
                  <a:pt x="1375" y="16076"/>
                  <a:pt x="1353" y="16031"/>
                </a:cubicBezTo>
                <a:close/>
                <a:moveTo>
                  <a:pt x="20180" y="15896"/>
                </a:moveTo>
                <a:cubicBezTo>
                  <a:pt x="20134" y="15873"/>
                  <a:pt x="20112" y="15805"/>
                  <a:pt x="20134" y="15760"/>
                </a:cubicBezTo>
                <a:cubicBezTo>
                  <a:pt x="20134" y="15760"/>
                  <a:pt x="20134" y="15760"/>
                  <a:pt x="20134" y="15760"/>
                </a:cubicBezTo>
                <a:cubicBezTo>
                  <a:pt x="20157" y="15693"/>
                  <a:pt x="20225" y="15670"/>
                  <a:pt x="20292" y="15693"/>
                </a:cubicBezTo>
                <a:cubicBezTo>
                  <a:pt x="20292" y="15693"/>
                  <a:pt x="20292" y="15693"/>
                  <a:pt x="20292" y="15693"/>
                </a:cubicBezTo>
                <a:cubicBezTo>
                  <a:pt x="20337" y="15738"/>
                  <a:pt x="20360" y="15805"/>
                  <a:pt x="20337" y="15851"/>
                </a:cubicBezTo>
                <a:cubicBezTo>
                  <a:pt x="20337" y="15851"/>
                  <a:pt x="20337" y="15851"/>
                  <a:pt x="20337" y="15851"/>
                </a:cubicBezTo>
                <a:cubicBezTo>
                  <a:pt x="20315" y="15896"/>
                  <a:pt x="20270" y="15918"/>
                  <a:pt x="20247" y="15918"/>
                </a:cubicBezTo>
                <a:cubicBezTo>
                  <a:pt x="20247" y="15918"/>
                  <a:pt x="20247" y="15918"/>
                  <a:pt x="20247" y="15918"/>
                </a:cubicBezTo>
                <a:cubicBezTo>
                  <a:pt x="20225" y="15918"/>
                  <a:pt x="20202" y="15918"/>
                  <a:pt x="20180" y="15896"/>
                </a:cubicBezTo>
                <a:close/>
                <a:moveTo>
                  <a:pt x="1060" y="15467"/>
                </a:moveTo>
                <a:cubicBezTo>
                  <a:pt x="1037" y="15422"/>
                  <a:pt x="1060" y="15354"/>
                  <a:pt x="1127" y="15332"/>
                </a:cubicBezTo>
                <a:cubicBezTo>
                  <a:pt x="1127" y="15332"/>
                  <a:pt x="1127" y="15332"/>
                  <a:pt x="1127" y="15332"/>
                </a:cubicBezTo>
                <a:cubicBezTo>
                  <a:pt x="1172" y="15287"/>
                  <a:pt x="1240" y="15309"/>
                  <a:pt x="1263" y="15377"/>
                </a:cubicBezTo>
                <a:cubicBezTo>
                  <a:pt x="1263" y="15377"/>
                  <a:pt x="1263" y="15377"/>
                  <a:pt x="1263" y="15377"/>
                </a:cubicBezTo>
                <a:cubicBezTo>
                  <a:pt x="1308" y="15422"/>
                  <a:pt x="1285" y="15490"/>
                  <a:pt x="1218" y="15535"/>
                </a:cubicBezTo>
                <a:cubicBezTo>
                  <a:pt x="1218" y="15535"/>
                  <a:pt x="1218" y="15535"/>
                  <a:pt x="1218" y="15535"/>
                </a:cubicBezTo>
                <a:cubicBezTo>
                  <a:pt x="1195" y="15535"/>
                  <a:pt x="1195" y="15535"/>
                  <a:pt x="1172" y="15535"/>
                </a:cubicBezTo>
                <a:cubicBezTo>
                  <a:pt x="1172" y="15535"/>
                  <a:pt x="1172" y="15535"/>
                  <a:pt x="1172" y="15535"/>
                </a:cubicBezTo>
                <a:cubicBezTo>
                  <a:pt x="1127" y="15535"/>
                  <a:pt x="1082" y="15512"/>
                  <a:pt x="1060" y="15467"/>
                </a:cubicBezTo>
                <a:close/>
                <a:moveTo>
                  <a:pt x="20473" y="15332"/>
                </a:moveTo>
                <a:cubicBezTo>
                  <a:pt x="20405" y="15309"/>
                  <a:pt x="20382" y="15242"/>
                  <a:pt x="20405" y="15197"/>
                </a:cubicBezTo>
                <a:cubicBezTo>
                  <a:pt x="20405" y="15197"/>
                  <a:pt x="20405" y="15197"/>
                  <a:pt x="20405" y="15197"/>
                </a:cubicBezTo>
                <a:cubicBezTo>
                  <a:pt x="20450" y="15129"/>
                  <a:pt x="20518" y="15106"/>
                  <a:pt x="20563" y="15129"/>
                </a:cubicBezTo>
                <a:cubicBezTo>
                  <a:pt x="20563" y="15129"/>
                  <a:pt x="20563" y="15129"/>
                  <a:pt x="20563" y="15129"/>
                </a:cubicBezTo>
                <a:cubicBezTo>
                  <a:pt x="20630" y="15152"/>
                  <a:pt x="20653" y="15219"/>
                  <a:pt x="20630" y="15287"/>
                </a:cubicBezTo>
                <a:cubicBezTo>
                  <a:pt x="20630" y="15287"/>
                  <a:pt x="20630" y="15287"/>
                  <a:pt x="20630" y="15287"/>
                </a:cubicBezTo>
                <a:cubicBezTo>
                  <a:pt x="20608" y="15332"/>
                  <a:pt x="20563" y="15354"/>
                  <a:pt x="20518" y="15354"/>
                </a:cubicBezTo>
                <a:cubicBezTo>
                  <a:pt x="20518" y="15354"/>
                  <a:pt x="20518" y="15354"/>
                  <a:pt x="20518" y="15354"/>
                </a:cubicBezTo>
                <a:cubicBezTo>
                  <a:pt x="20495" y="15354"/>
                  <a:pt x="20495" y="15354"/>
                  <a:pt x="20473" y="15332"/>
                </a:cubicBezTo>
                <a:close/>
                <a:moveTo>
                  <a:pt x="812" y="14904"/>
                </a:moveTo>
                <a:cubicBezTo>
                  <a:pt x="812" y="14904"/>
                  <a:pt x="812" y="14904"/>
                  <a:pt x="812" y="14904"/>
                </a:cubicBezTo>
                <a:cubicBezTo>
                  <a:pt x="812" y="14904"/>
                  <a:pt x="812" y="14904"/>
                  <a:pt x="812" y="14904"/>
                </a:cubicBezTo>
                <a:cubicBezTo>
                  <a:pt x="789" y="14836"/>
                  <a:pt x="812" y="14768"/>
                  <a:pt x="879" y="14746"/>
                </a:cubicBezTo>
                <a:cubicBezTo>
                  <a:pt x="879" y="14746"/>
                  <a:pt x="879" y="14746"/>
                  <a:pt x="879" y="14746"/>
                </a:cubicBezTo>
                <a:cubicBezTo>
                  <a:pt x="924" y="14723"/>
                  <a:pt x="992" y="14746"/>
                  <a:pt x="1015" y="14813"/>
                </a:cubicBezTo>
                <a:cubicBezTo>
                  <a:pt x="1015" y="14813"/>
                  <a:pt x="1015" y="14813"/>
                  <a:pt x="1015" y="14813"/>
                </a:cubicBezTo>
                <a:cubicBezTo>
                  <a:pt x="1037" y="14858"/>
                  <a:pt x="1015" y="14926"/>
                  <a:pt x="947" y="14949"/>
                </a:cubicBezTo>
                <a:cubicBezTo>
                  <a:pt x="947" y="14949"/>
                  <a:pt x="947" y="14949"/>
                  <a:pt x="947" y="14949"/>
                </a:cubicBezTo>
                <a:cubicBezTo>
                  <a:pt x="947" y="14949"/>
                  <a:pt x="924" y="14971"/>
                  <a:pt x="924" y="14971"/>
                </a:cubicBezTo>
                <a:cubicBezTo>
                  <a:pt x="924" y="14971"/>
                  <a:pt x="924" y="14971"/>
                  <a:pt x="924" y="14971"/>
                </a:cubicBezTo>
                <a:cubicBezTo>
                  <a:pt x="879" y="14971"/>
                  <a:pt x="834" y="14926"/>
                  <a:pt x="812" y="14904"/>
                </a:cubicBezTo>
                <a:close/>
                <a:moveTo>
                  <a:pt x="20721" y="14768"/>
                </a:moveTo>
                <a:cubicBezTo>
                  <a:pt x="20653" y="14746"/>
                  <a:pt x="20630" y="14678"/>
                  <a:pt x="20653" y="14610"/>
                </a:cubicBezTo>
                <a:cubicBezTo>
                  <a:pt x="20653" y="14610"/>
                  <a:pt x="20653" y="14610"/>
                  <a:pt x="20653" y="14610"/>
                </a:cubicBezTo>
                <a:cubicBezTo>
                  <a:pt x="20676" y="14565"/>
                  <a:pt x="20743" y="14520"/>
                  <a:pt x="20811" y="14543"/>
                </a:cubicBezTo>
                <a:cubicBezTo>
                  <a:pt x="20811" y="14543"/>
                  <a:pt x="20811" y="14543"/>
                  <a:pt x="20811" y="14543"/>
                </a:cubicBezTo>
                <a:cubicBezTo>
                  <a:pt x="20856" y="14565"/>
                  <a:pt x="20901" y="14633"/>
                  <a:pt x="20878" y="14701"/>
                </a:cubicBezTo>
                <a:cubicBezTo>
                  <a:pt x="20878" y="14701"/>
                  <a:pt x="20878" y="14701"/>
                  <a:pt x="20878" y="14701"/>
                </a:cubicBezTo>
                <a:cubicBezTo>
                  <a:pt x="20856" y="14746"/>
                  <a:pt x="20811" y="14768"/>
                  <a:pt x="20766" y="14768"/>
                </a:cubicBezTo>
                <a:cubicBezTo>
                  <a:pt x="20766" y="14768"/>
                  <a:pt x="20766" y="14768"/>
                  <a:pt x="20766" y="14768"/>
                </a:cubicBezTo>
                <a:cubicBezTo>
                  <a:pt x="20743" y="14768"/>
                  <a:pt x="20743" y="14768"/>
                  <a:pt x="20721" y="14768"/>
                </a:cubicBezTo>
                <a:close/>
                <a:moveTo>
                  <a:pt x="586" y="14295"/>
                </a:moveTo>
                <a:cubicBezTo>
                  <a:pt x="564" y="14227"/>
                  <a:pt x="586" y="14182"/>
                  <a:pt x="654" y="14159"/>
                </a:cubicBezTo>
                <a:cubicBezTo>
                  <a:pt x="654" y="14159"/>
                  <a:pt x="654" y="14159"/>
                  <a:pt x="654" y="14159"/>
                </a:cubicBezTo>
                <a:cubicBezTo>
                  <a:pt x="722" y="14137"/>
                  <a:pt x="789" y="14159"/>
                  <a:pt x="789" y="14227"/>
                </a:cubicBezTo>
                <a:cubicBezTo>
                  <a:pt x="789" y="14227"/>
                  <a:pt x="789" y="14227"/>
                  <a:pt x="789" y="14227"/>
                </a:cubicBezTo>
                <a:cubicBezTo>
                  <a:pt x="812" y="14272"/>
                  <a:pt x="789" y="14340"/>
                  <a:pt x="722" y="14362"/>
                </a:cubicBezTo>
                <a:cubicBezTo>
                  <a:pt x="722" y="14362"/>
                  <a:pt x="722" y="14362"/>
                  <a:pt x="722" y="14362"/>
                </a:cubicBezTo>
                <a:cubicBezTo>
                  <a:pt x="722" y="14362"/>
                  <a:pt x="699" y="14362"/>
                  <a:pt x="699" y="14362"/>
                </a:cubicBezTo>
                <a:cubicBezTo>
                  <a:pt x="699" y="14362"/>
                  <a:pt x="699" y="14362"/>
                  <a:pt x="699" y="14362"/>
                </a:cubicBezTo>
                <a:cubicBezTo>
                  <a:pt x="654" y="14362"/>
                  <a:pt x="609" y="14340"/>
                  <a:pt x="586" y="14295"/>
                </a:cubicBezTo>
                <a:close/>
                <a:moveTo>
                  <a:pt x="20946" y="14159"/>
                </a:moveTo>
                <a:cubicBezTo>
                  <a:pt x="20878" y="14137"/>
                  <a:pt x="20856" y="14092"/>
                  <a:pt x="20856" y="14024"/>
                </a:cubicBezTo>
                <a:cubicBezTo>
                  <a:pt x="20856" y="14024"/>
                  <a:pt x="20856" y="14024"/>
                  <a:pt x="20856" y="14024"/>
                </a:cubicBezTo>
                <a:cubicBezTo>
                  <a:pt x="20878" y="13957"/>
                  <a:pt x="20946" y="13934"/>
                  <a:pt x="21014" y="13957"/>
                </a:cubicBezTo>
                <a:cubicBezTo>
                  <a:pt x="21014" y="13957"/>
                  <a:pt x="21014" y="13957"/>
                  <a:pt x="21014" y="13957"/>
                </a:cubicBezTo>
                <a:cubicBezTo>
                  <a:pt x="21059" y="13979"/>
                  <a:pt x="21104" y="14024"/>
                  <a:pt x="21081" y="14092"/>
                </a:cubicBezTo>
                <a:cubicBezTo>
                  <a:pt x="21081" y="14092"/>
                  <a:pt x="21081" y="14092"/>
                  <a:pt x="21081" y="14092"/>
                </a:cubicBezTo>
                <a:cubicBezTo>
                  <a:pt x="21059" y="14137"/>
                  <a:pt x="21014" y="14182"/>
                  <a:pt x="20969" y="14182"/>
                </a:cubicBezTo>
                <a:cubicBezTo>
                  <a:pt x="20969" y="14182"/>
                  <a:pt x="20969" y="14182"/>
                  <a:pt x="20969" y="14182"/>
                </a:cubicBezTo>
                <a:cubicBezTo>
                  <a:pt x="20969" y="14182"/>
                  <a:pt x="20946" y="14159"/>
                  <a:pt x="20946" y="14159"/>
                </a:cubicBezTo>
                <a:close/>
                <a:moveTo>
                  <a:pt x="406" y="13686"/>
                </a:moveTo>
                <a:cubicBezTo>
                  <a:pt x="383" y="13618"/>
                  <a:pt x="406" y="13573"/>
                  <a:pt x="473" y="13551"/>
                </a:cubicBezTo>
                <a:cubicBezTo>
                  <a:pt x="473" y="13551"/>
                  <a:pt x="473" y="13551"/>
                  <a:pt x="473" y="13551"/>
                </a:cubicBezTo>
                <a:cubicBezTo>
                  <a:pt x="541" y="13528"/>
                  <a:pt x="586" y="13573"/>
                  <a:pt x="609" y="13618"/>
                </a:cubicBezTo>
                <a:cubicBezTo>
                  <a:pt x="609" y="13618"/>
                  <a:pt x="609" y="13618"/>
                  <a:pt x="609" y="13618"/>
                </a:cubicBezTo>
                <a:cubicBezTo>
                  <a:pt x="631" y="13686"/>
                  <a:pt x="586" y="13754"/>
                  <a:pt x="541" y="13776"/>
                </a:cubicBezTo>
                <a:cubicBezTo>
                  <a:pt x="541" y="13776"/>
                  <a:pt x="541" y="13776"/>
                  <a:pt x="541" y="13776"/>
                </a:cubicBezTo>
                <a:cubicBezTo>
                  <a:pt x="519" y="13776"/>
                  <a:pt x="519" y="13776"/>
                  <a:pt x="496" y="13776"/>
                </a:cubicBezTo>
                <a:cubicBezTo>
                  <a:pt x="496" y="13776"/>
                  <a:pt x="496" y="13776"/>
                  <a:pt x="496" y="13776"/>
                </a:cubicBezTo>
                <a:cubicBezTo>
                  <a:pt x="451" y="13776"/>
                  <a:pt x="406" y="13731"/>
                  <a:pt x="406" y="13686"/>
                </a:cubicBezTo>
                <a:close/>
                <a:moveTo>
                  <a:pt x="21127" y="13551"/>
                </a:moveTo>
                <a:cubicBezTo>
                  <a:pt x="21059" y="13551"/>
                  <a:pt x="21014" y="13483"/>
                  <a:pt x="21036" y="13415"/>
                </a:cubicBezTo>
                <a:cubicBezTo>
                  <a:pt x="21036" y="13415"/>
                  <a:pt x="21036" y="13415"/>
                  <a:pt x="21036" y="13415"/>
                </a:cubicBezTo>
                <a:cubicBezTo>
                  <a:pt x="21059" y="13370"/>
                  <a:pt x="21127" y="13325"/>
                  <a:pt x="21172" y="13348"/>
                </a:cubicBezTo>
                <a:cubicBezTo>
                  <a:pt x="21172" y="13348"/>
                  <a:pt x="21172" y="13348"/>
                  <a:pt x="21172" y="13348"/>
                </a:cubicBezTo>
                <a:cubicBezTo>
                  <a:pt x="21239" y="13348"/>
                  <a:pt x="21284" y="13415"/>
                  <a:pt x="21262" y="13483"/>
                </a:cubicBezTo>
                <a:cubicBezTo>
                  <a:pt x="21262" y="13483"/>
                  <a:pt x="21262" y="13483"/>
                  <a:pt x="21262" y="13483"/>
                </a:cubicBezTo>
                <a:cubicBezTo>
                  <a:pt x="21239" y="13528"/>
                  <a:pt x="21194" y="13573"/>
                  <a:pt x="21149" y="13573"/>
                </a:cubicBezTo>
                <a:cubicBezTo>
                  <a:pt x="21149" y="13573"/>
                  <a:pt x="21149" y="13573"/>
                  <a:pt x="21149" y="13573"/>
                </a:cubicBezTo>
                <a:cubicBezTo>
                  <a:pt x="21149" y="13573"/>
                  <a:pt x="21127" y="13573"/>
                  <a:pt x="21127" y="13551"/>
                </a:cubicBezTo>
                <a:close/>
                <a:moveTo>
                  <a:pt x="248" y="13077"/>
                </a:moveTo>
                <a:cubicBezTo>
                  <a:pt x="225" y="13010"/>
                  <a:pt x="271" y="12942"/>
                  <a:pt x="338" y="12942"/>
                </a:cubicBezTo>
                <a:cubicBezTo>
                  <a:pt x="338" y="12942"/>
                  <a:pt x="338" y="12942"/>
                  <a:pt x="338" y="12942"/>
                </a:cubicBezTo>
                <a:cubicBezTo>
                  <a:pt x="383" y="12919"/>
                  <a:pt x="451" y="12965"/>
                  <a:pt x="473" y="13032"/>
                </a:cubicBezTo>
                <a:cubicBezTo>
                  <a:pt x="473" y="13032"/>
                  <a:pt x="473" y="13032"/>
                  <a:pt x="473" y="13032"/>
                </a:cubicBezTo>
                <a:cubicBezTo>
                  <a:pt x="473" y="13077"/>
                  <a:pt x="428" y="13145"/>
                  <a:pt x="383" y="13145"/>
                </a:cubicBezTo>
                <a:cubicBezTo>
                  <a:pt x="383" y="13145"/>
                  <a:pt x="383" y="13145"/>
                  <a:pt x="383" y="13145"/>
                </a:cubicBezTo>
                <a:cubicBezTo>
                  <a:pt x="361" y="13167"/>
                  <a:pt x="361" y="13167"/>
                  <a:pt x="361" y="13167"/>
                </a:cubicBezTo>
                <a:cubicBezTo>
                  <a:pt x="361" y="13167"/>
                  <a:pt x="361" y="13167"/>
                  <a:pt x="361" y="13167"/>
                </a:cubicBezTo>
                <a:cubicBezTo>
                  <a:pt x="293" y="13167"/>
                  <a:pt x="248" y="13122"/>
                  <a:pt x="248" y="13077"/>
                </a:cubicBezTo>
                <a:close/>
                <a:moveTo>
                  <a:pt x="21262" y="12942"/>
                </a:moveTo>
                <a:cubicBezTo>
                  <a:pt x="21194" y="12942"/>
                  <a:pt x="21172" y="12874"/>
                  <a:pt x="21172" y="12807"/>
                </a:cubicBezTo>
                <a:cubicBezTo>
                  <a:pt x="21172" y="12807"/>
                  <a:pt x="21172" y="12807"/>
                  <a:pt x="21172" y="12807"/>
                </a:cubicBezTo>
                <a:cubicBezTo>
                  <a:pt x="21194" y="12762"/>
                  <a:pt x="21239" y="12716"/>
                  <a:pt x="21307" y="12716"/>
                </a:cubicBezTo>
                <a:cubicBezTo>
                  <a:pt x="21307" y="12716"/>
                  <a:pt x="21307" y="12716"/>
                  <a:pt x="21307" y="12716"/>
                </a:cubicBezTo>
                <a:cubicBezTo>
                  <a:pt x="21375" y="12739"/>
                  <a:pt x="21420" y="12807"/>
                  <a:pt x="21397" y="12852"/>
                </a:cubicBezTo>
                <a:cubicBezTo>
                  <a:pt x="21397" y="12852"/>
                  <a:pt x="21397" y="12852"/>
                  <a:pt x="21397" y="12852"/>
                </a:cubicBezTo>
                <a:cubicBezTo>
                  <a:pt x="21397" y="12852"/>
                  <a:pt x="21397" y="12852"/>
                  <a:pt x="21397" y="12852"/>
                </a:cubicBezTo>
                <a:cubicBezTo>
                  <a:pt x="21397" y="12852"/>
                  <a:pt x="21397" y="12852"/>
                  <a:pt x="21397" y="12852"/>
                </a:cubicBezTo>
                <a:cubicBezTo>
                  <a:pt x="21397" y="12919"/>
                  <a:pt x="21329" y="12942"/>
                  <a:pt x="21284" y="12942"/>
                </a:cubicBezTo>
                <a:cubicBezTo>
                  <a:pt x="21284" y="12942"/>
                  <a:pt x="21284" y="12942"/>
                  <a:pt x="21284" y="12942"/>
                </a:cubicBezTo>
                <a:cubicBezTo>
                  <a:pt x="21284" y="12942"/>
                  <a:pt x="21284" y="12942"/>
                  <a:pt x="21262" y="12942"/>
                </a:cubicBezTo>
                <a:close/>
                <a:moveTo>
                  <a:pt x="135" y="12446"/>
                </a:moveTo>
                <a:cubicBezTo>
                  <a:pt x="113" y="12378"/>
                  <a:pt x="158" y="12333"/>
                  <a:pt x="225" y="12311"/>
                </a:cubicBezTo>
                <a:cubicBezTo>
                  <a:pt x="225" y="12311"/>
                  <a:pt x="225" y="12311"/>
                  <a:pt x="225" y="12311"/>
                </a:cubicBezTo>
                <a:cubicBezTo>
                  <a:pt x="293" y="12311"/>
                  <a:pt x="338" y="12356"/>
                  <a:pt x="361" y="12401"/>
                </a:cubicBezTo>
                <a:cubicBezTo>
                  <a:pt x="361" y="12401"/>
                  <a:pt x="361" y="12401"/>
                  <a:pt x="361" y="12401"/>
                </a:cubicBezTo>
                <a:cubicBezTo>
                  <a:pt x="361" y="12468"/>
                  <a:pt x="316" y="12536"/>
                  <a:pt x="248" y="12536"/>
                </a:cubicBezTo>
                <a:cubicBezTo>
                  <a:pt x="248" y="12536"/>
                  <a:pt x="248" y="12536"/>
                  <a:pt x="248" y="12536"/>
                </a:cubicBezTo>
                <a:cubicBezTo>
                  <a:pt x="248" y="12536"/>
                  <a:pt x="248" y="12536"/>
                  <a:pt x="248" y="12536"/>
                </a:cubicBezTo>
                <a:cubicBezTo>
                  <a:pt x="248" y="12536"/>
                  <a:pt x="248" y="12536"/>
                  <a:pt x="248" y="12536"/>
                </a:cubicBezTo>
                <a:cubicBezTo>
                  <a:pt x="180" y="12536"/>
                  <a:pt x="135" y="12491"/>
                  <a:pt x="135" y="12446"/>
                </a:cubicBezTo>
                <a:close/>
                <a:moveTo>
                  <a:pt x="21375" y="12333"/>
                </a:moveTo>
                <a:cubicBezTo>
                  <a:pt x="21307" y="12311"/>
                  <a:pt x="21262" y="12266"/>
                  <a:pt x="21284" y="12198"/>
                </a:cubicBezTo>
                <a:cubicBezTo>
                  <a:pt x="21284" y="12198"/>
                  <a:pt x="21284" y="12198"/>
                  <a:pt x="21284" y="12198"/>
                </a:cubicBezTo>
                <a:cubicBezTo>
                  <a:pt x="21284" y="12130"/>
                  <a:pt x="21352" y="12085"/>
                  <a:pt x="21397" y="12108"/>
                </a:cubicBezTo>
                <a:cubicBezTo>
                  <a:pt x="21397" y="12108"/>
                  <a:pt x="21397" y="12108"/>
                  <a:pt x="21397" y="12108"/>
                </a:cubicBezTo>
                <a:cubicBezTo>
                  <a:pt x="21465" y="12108"/>
                  <a:pt x="21510" y="12175"/>
                  <a:pt x="21510" y="12220"/>
                </a:cubicBezTo>
                <a:cubicBezTo>
                  <a:pt x="21510" y="12220"/>
                  <a:pt x="21510" y="12220"/>
                  <a:pt x="21510" y="12220"/>
                </a:cubicBezTo>
                <a:cubicBezTo>
                  <a:pt x="21487" y="12288"/>
                  <a:pt x="21442" y="12333"/>
                  <a:pt x="21397" y="12333"/>
                </a:cubicBezTo>
                <a:cubicBezTo>
                  <a:pt x="21397" y="12333"/>
                  <a:pt x="21397" y="12333"/>
                  <a:pt x="21397" y="12333"/>
                </a:cubicBezTo>
                <a:cubicBezTo>
                  <a:pt x="21375" y="12333"/>
                  <a:pt x="21375" y="12333"/>
                  <a:pt x="21375" y="12333"/>
                </a:cubicBezTo>
                <a:close/>
                <a:moveTo>
                  <a:pt x="45" y="11815"/>
                </a:moveTo>
                <a:cubicBezTo>
                  <a:pt x="45" y="11815"/>
                  <a:pt x="45" y="11815"/>
                  <a:pt x="45" y="11815"/>
                </a:cubicBezTo>
                <a:cubicBezTo>
                  <a:pt x="45" y="11815"/>
                  <a:pt x="45" y="11815"/>
                  <a:pt x="45" y="11815"/>
                </a:cubicBezTo>
                <a:cubicBezTo>
                  <a:pt x="45" y="11747"/>
                  <a:pt x="90" y="11702"/>
                  <a:pt x="158" y="11679"/>
                </a:cubicBezTo>
                <a:cubicBezTo>
                  <a:pt x="158" y="11679"/>
                  <a:pt x="158" y="11679"/>
                  <a:pt x="158" y="11679"/>
                </a:cubicBezTo>
                <a:cubicBezTo>
                  <a:pt x="225" y="11679"/>
                  <a:pt x="271" y="11724"/>
                  <a:pt x="271" y="11792"/>
                </a:cubicBezTo>
                <a:cubicBezTo>
                  <a:pt x="271" y="11792"/>
                  <a:pt x="271" y="11792"/>
                  <a:pt x="271" y="11792"/>
                </a:cubicBezTo>
                <a:cubicBezTo>
                  <a:pt x="271" y="11860"/>
                  <a:pt x="225" y="11905"/>
                  <a:pt x="180" y="11905"/>
                </a:cubicBezTo>
                <a:cubicBezTo>
                  <a:pt x="180" y="11905"/>
                  <a:pt x="180" y="11905"/>
                  <a:pt x="180" y="11905"/>
                </a:cubicBezTo>
                <a:cubicBezTo>
                  <a:pt x="180" y="11905"/>
                  <a:pt x="158" y="11905"/>
                  <a:pt x="158" y="11905"/>
                </a:cubicBezTo>
                <a:cubicBezTo>
                  <a:pt x="158" y="11905"/>
                  <a:pt x="158" y="11905"/>
                  <a:pt x="158" y="11905"/>
                </a:cubicBezTo>
                <a:cubicBezTo>
                  <a:pt x="113" y="11905"/>
                  <a:pt x="68" y="11860"/>
                  <a:pt x="45" y="11815"/>
                </a:cubicBezTo>
                <a:close/>
                <a:moveTo>
                  <a:pt x="21442" y="11702"/>
                </a:moveTo>
                <a:cubicBezTo>
                  <a:pt x="21375" y="11702"/>
                  <a:pt x="21329" y="11634"/>
                  <a:pt x="21352" y="11589"/>
                </a:cubicBezTo>
                <a:cubicBezTo>
                  <a:pt x="21352" y="11589"/>
                  <a:pt x="21352" y="11589"/>
                  <a:pt x="21352" y="11589"/>
                </a:cubicBezTo>
                <a:cubicBezTo>
                  <a:pt x="21352" y="11522"/>
                  <a:pt x="21397" y="11476"/>
                  <a:pt x="21465" y="11476"/>
                </a:cubicBezTo>
                <a:cubicBezTo>
                  <a:pt x="21465" y="11476"/>
                  <a:pt x="21465" y="11476"/>
                  <a:pt x="21465" y="11476"/>
                </a:cubicBezTo>
                <a:cubicBezTo>
                  <a:pt x="21532" y="11476"/>
                  <a:pt x="21577" y="11522"/>
                  <a:pt x="21577" y="11589"/>
                </a:cubicBezTo>
                <a:cubicBezTo>
                  <a:pt x="21577" y="11589"/>
                  <a:pt x="21577" y="11589"/>
                  <a:pt x="21577" y="11589"/>
                </a:cubicBezTo>
                <a:cubicBezTo>
                  <a:pt x="21555" y="11657"/>
                  <a:pt x="21510" y="11702"/>
                  <a:pt x="21465" y="11702"/>
                </a:cubicBezTo>
                <a:cubicBezTo>
                  <a:pt x="21465" y="11702"/>
                  <a:pt x="21465" y="11702"/>
                  <a:pt x="21465" y="11702"/>
                </a:cubicBezTo>
                <a:cubicBezTo>
                  <a:pt x="21442" y="11702"/>
                  <a:pt x="21442" y="11702"/>
                  <a:pt x="21442" y="11702"/>
                </a:cubicBezTo>
                <a:close/>
                <a:moveTo>
                  <a:pt x="0" y="11161"/>
                </a:moveTo>
                <a:cubicBezTo>
                  <a:pt x="0" y="11116"/>
                  <a:pt x="68" y="11048"/>
                  <a:pt x="113" y="11048"/>
                </a:cubicBezTo>
                <a:cubicBezTo>
                  <a:pt x="113" y="11048"/>
                  <a:pt x="113" y="11048"/>
                  <a:pt x="113" y="11048"/>
                </a:cubicBezTo>
                <a:cubicBezTo>
                  <a:pt x="180" y="11048"/>
                  <a:pt x="225" y="11093"/>
                  <a:pt x="225" y="11161"/>
                </a:cubicBezTo>
                <a:cubicBezTo>
                  <a:pt x="225" y="11161"/>
                  <a:pt x="225" y="11161"/>
                  <a:pt x="225" y="11161"/>
                </a:cubicBezTo>
                <a:cubicBezTo>
                  <a:pt x="248" y="11228"/>
                  <a:pt x="180" y="11273"/>
                  <a:pt x="135" y="11273"/>
                </a:cubicBezTo>
                <a:cubicBezTo>
                  <a:pt x="135" y="11273"/>
                  <a:pt x="135" y="11273"/>
                  <a:pt x="135" y="11273"/>
                </a:cubicBezTo>
                <a:cubicBezTo>
                  <a:pt x="135" y="11273"/>
                  <a:pt x="135" y="11273"/>
                  <a:pt x="113" y="11273"/>
                </a:cubicBezTo>
                <a:cubicBezTo>
                  <a:pt x="113" y="11273"/>
                  <a:pt x="113" y="11273"/>
                  <a:pt x="113" y="11273"/>
                </a:cubicBezTo>
                <a:cubicBezTo>
                  <a:pt x="68" y="11273"/>
                  <a:pt x="23" y="11228"/>
                  <a:pt x="0" y="11161"/>
                </a:cubicBezTo>
                <a:close/>
                <a:moveTo>
                  <a:pt x="21487" y="11071"/>
                </a:moveTo>
                <a:cubicBezTo>
                  <a:pt x="21420" y="11071"/>
                  <a:pt x="21375" y="11025"/>
                  <a:pt x="21375" y="10958"/>
                </a:cubicBezTo>
                <a:cubicBezTo>
                  <a:pt x="21375" y="10958"/>
                  <a:pt x="21375" y="10958"/>
                  <a:pt x="21375" y="10958"/>
                </a:cubicBezTo>
                <a:cubicBezTo>
                  <a:pt x="21375" y="10890"/>
                  <a:pt x="21420" y="10845"/>
                  <a:pt x="21487" y="10845"/>
                </a:cubicBezTo>
                <a:cubicBezTo>
                  <a:pt x="21487" y="10845"/>
                  <a:pt x="21487" y="10845"/>
                  <a:pt x="21487" y="10845"/>
                </a:cubicBezTo>
                <a:cubicBezTo>
                  <a:pt x="21555" y="10845"/>
                  <a:pt x="21600" y="10890"/>
                  <a:pt x="21600" y="10958"/>
                </a:cubicBezTo>
                <a:cubicBezTo>
                  <a:pt x="21600" y="10958"/>
                  <a:pt x="21600" y="10958"/>
                  <a:pt x="21600" y="10958"/>
                </a:cubicBezTo>
                <a:cubicBezTo>
                  <a:pt x="21600" y="11025"/>
                  <a:pt x="21532" y="11071"/>
                  <a:pt x="21487" y="11071"/>
                </a:cubicBezTo>
                <a:cubicBezTo>
                  <a:pt x="21487" y="11071"/>
                  <a:pt x="21487" y="11071"/>
                  <a:pt x="21487" y="11071"/>
                </a:cubicBezTo>
                <a:cubicBezTo>
                  <a:pt x="21487" y="11071"/>
                  <a:pt x="21487" y="11071"/>
                  <a:pt x="21487" y="11071"/>
                </a:cubicBezTo>
                <a:close/>
                <a:moveTo>
                  <a:pt x="113" y="10642"/>
                </a:moveTo>
                <a:cubicBezTo>
                  <a:pt x="45" y="10642"/>
                  <a:pt x="0" y="10597"/>
                  <a:pt x="0" y="10529"/>
                </a:cubicBezTo>
                <a:cubicBezTo>
                  <a:pt x="0" y="10529"/>
                  <a:pt x="0" y="10529"/>
                  <a:pt x="0" y="10529"/>
                </a:cubicBezTo>
                <a:cubicBezTo>
                  <a:pt x="0" y="10529"/>
                  <a:pt x="0" y="10529"/>
                  <a:pt x="0" y="10529"/>
                </a:cubicBezTo>
                <a:cubicBezTo>
                  <a:pt x="0" y="10529"/>
                  <a:pt x="0" y="10529"/>
                  <a:pt x="0" y="10529"/>
                </a:cubicBezTo>
                <a:cubicBezTo>
                  <a:pt x="0" y="10462"/>
                  <a:pt x="68" y="10417"/>
                  <a:pt x="113" y="10417"/>
                </a:cubicBezTo>
                <a:cubicBezTo>
                  <a:pt x="113" y="10417"/>
                  <a:pt x="113" y="10417"/>
                  <a:pt x="113" y="10417"/>
                </a:cubicBezTo>
                <a:cubicBezTo>
                  <a:pt x="180" y="10417"/>
                  <a:pt x="225" y="10484"/>
                  <a:pt x="225" y="10529"/>
                </a:cubicBezTo>
                <a:cubicBezTo>
                  <a:pt x="225" y="10529"/>
                  <a:pt x="225" y="10529"/>
                  <a:pt x="225" y="10529"/>
                </a:cubicBezTo>
                <a:cubicBezTo>
                  <a:pt x="225" y="10597"/>
                  <a:pt x="180" y="10642"/>
                  <a:pt x="113" y="10642"/>
                </a:cubicBezTo>
                <a:cubicBezTo>
                  <a:pt x="113" y="10642"/>
                  <a:pt x="113" y="10642"/>
                  <a:pt x="113" y="10642"/>
                </a:cubicBezTo>
                <a:cubicBezTo>
                  <a:pt x="113" y="10642"/>
                  <a:pt x="113" y="10642"/>
                  <a:pt x="113" y="10642"/>
                </a:cubicBezTo>
                <a:close/>
                <a:moveTo>
                  <a:pt x="21352" y="10327"/>
                </a:moveTo>
                <a:cubicBezTo>
                  <a:pt x="21352" y="10327"/>
                  <a:pt x="21352" y="10327"/>
                  <a:pt x="21352" y="10327"/>
                </a:cubicBezTo>
                <a:cubicBezTo>
                  <a:pt x="21352" y="10259"/>
                  <a:pt x="21397" y="10214"/>
                  <a:pt x="21465" y="10214"/>
                </a:cubicBezTo>
                <a:cubicBezTo>
                  <a:pt x="21465" y="10214"/>
                  <a:pt x="21465" y="10214"/>
                  <a:pt x="21465" y="10214"/>
                </a:cubicBezTo>
                <a:cubicBezTo>
                  <a:pt x="21532" y="10214"/>
                  <a:pt x="21577" y="10259"/>
                  <a:pt x="21577" y="10327"/>
                </a:cubicBezTo>
                <a:cubicBezTo>
                  <a:pt x="21577" y="10327"/>
                  <a:pt x="21577" y="10327"/>
                  <a:pt x="21577" y="10327"/>
                </a:cubicBezTo>
                <a:cubicBezTo>
                  <a:pt x="21577" y="10372"/>
                  <a:pt x="21532" y="10439"/>
                  <a:pt x="21487" y="10439"/>
                </a:cubicBezTo>
                <a:cubicBezTo>
                  <a:pt x="21487" y="10439"/>
                  <a:pt x="21487" y="10439"/>
                  <a:pt x="21487" y="10439"/>
                </a:cubicBezTo>
                <a:cubicBezTo>
                  <a:pt x="21465" y="10439"/>
                  <a:pt x="21465" y="10439"/>
                  <a:pt x="21465" y="10439"/>
                </a:cubicBezTo>
                <a:cubicBezTo>
                  <a:pt x="21465" y="10439"/>
                  <a:pt x="21465" y="10439"/>
                  <a:pt x="21465" y="10439"/>
                </a:cubicBezTo>
                <a:cubicBezTo>
                  <a:pt x="21420" y="10439"/>
                  <a:pt x="21352" y="10394"/>
                  <a:pt x="21352" y="10327"/>
                </a:cubicBezTo>
                <a:close/>
                <a:moveTo>
                  <a:pt x="135" y="10011"/>
                </a:moveTo>
                <a:cubicBezTo>
                  <a:pt x="90" y="10011"/>
                  <a:pt x="45" y="9966"/>
                  <a:pt x="45" y="9898"/>
                </a:cubicBezTo>
                <a:cubicBezTo>
                  <a:pt x="45" y="9898"/>
                  <a:pt x="45" y="9898"/>
                  <a:pt x="45" y="9898"/>
                </a:cubicBezTo>
                <a:cubicBezTo>
                  <a:pt x="45" y="9830"/>
                  <a:pt x="90" y="9785"/>
                  <a:pt x="158" y="9785"/>
                </a:cubicBezTo>
                <a:cubicBezTo>
                  <a:pt x="158" y="9785"/>
                  <a:pt x="158" y="9785"/>
                  <a:pt x="158" y="9785"/>
                </a:cubicBezTo>
                <a:cubicBezTo>
                  <a:pt x="225" y="9808"/>
                  <a:pt x="271" y="9853"/>
                  <a:pt x="271" y="9921"/>
                </a:cubicBezTo>
                <a:cubicBezTo>
                  <a:pt x="271" y="9921"/>
                  <a:pt x="271" y="9921"/>
                  <a:pt x="271" y="9921"/>
                </a:cubicBezTo>
                <a:cubicBezTo>
                  <a:pt x="271" y="9966"/>
                  <a:pt x="203" y="10011"/>
                  <a:pt x="158" y="10011"/>
                </a:cubicBezTo>
                <a:cubicBezTo>
                  <a:pt x="158" y="10011"/>
                  <a:pt x="158" y="10011"/>
                  <a:pt x="158" y="10011"/>
                </a:cubicBezTo>
                <a:cubicBezTo>
                  <a:pt x="158" y="10011"/>
                  <a:pt x="158" y="10011"/>
                  <a:pt x="135" y="10011"/>
                </a:cubicBezTo>
                <a:close/>
                <a:moveTo>
                  <a:pt x="21307" y="9718"/>
                </a:moveTo>
                <a:cubicBezTo>
                  <a:pt x="21307" y="9650"/>
                  <a:pt x="21352" y="9582"/>
                  <a:pt x="21420" y="9582"/>
                </a:cubicBezTo>
                <a:cubicBezTo>
                  <a:pt x="21420" y="9582"/>
                  <a:pt x="21420" y="9582"/>
                  <a:pt x="21420" y="9582"/>
                </a:cubicBezTo>
                <a:cubicBezTo>
                  <a:pt x="21487" y="9582"/>
                  <a:pt x="21532" y="9628"/>
                  <a:pt x="21532" y="9695"/>
                </a:cubicBezTo>
                <a:cubicBezTo>
                  <a:pt x="21532" y="9695"/>
                  <a:pt x="21532" y="9695"/>
                  <a:pt x="21532" y="9695"/>
                </a:cubicBezTo>
                <a:cubicBezTo>
                  <a:pt x="21555" y="9740"/>
                  <a:pt x="21510" y="9808"/>
                  <a:pt x="21442" y="9808"/>
                </a:cubicBezTo>
                <a:cubicBezTo>
                  <a:pt x="21442" y="9808"/>
                  <a:pt x="21442" y="9808"/>
                  <a:pt x="21442" y="9808"/>
                </a:cubicBezTo>
                <a:cubicBezTo>
                  <a:pt x="21442" y="9808"/>
                  <a:pt x="21420" y="9808"/>
                  <a:pt x="21420" y="9808"/>
                </a:cubicBezTo>
                <a:cubicBezTo>
                  <a:pt x="21420" y="9808"/>
                  <a:pt x="21420" y="9808"/>
                  <a:pt x="21420" y="9808"/>
                </a:cubicBezTo>
                <a:cubicBezTo>
                  <a:pt x="21375" y="9808"/>
                  <a:pt x="21329" y="9763"/>
                  <a:pt x="21307" y="9718"/>
                </a:cubicBezTo>
                <a:close/>
                <a:moveTo>
                  <a:pt x="203" y="9402"/>
                </a:moveTo>
                <a:cubicBezTo>
                  <a:pt x="158" y="9380"/>
                  <a:pt x="113" y="9334"/>
                  <a:pt x="113" y="9267"/>
                </a:cubicBezTo>
                <a:cubicBezTo>
                  <a:pt x="113" y="9267"/>
                  <a:pt x="113" y="9267"/>
                  <a:pt x="113" y="9267"/>
                </a:cubicBezTo>
                <a:cubicBezTo>
                  <a:pt x="113" y="9199"/>
                  <a:pt x="180" y="9154"/>
                  <a:pt x="248" y="9177"/>
                </a:cubicBezTo>
                <a:cubicBezTo>
                  <a:pt x="248" y="9177"/>
                  <a:pt x="248" y="9177"/>
                  <a:pt x="248" y="9177"/>
                </a:cubicBezTo>
                <a:cubicBezTo>
                  <a:pt x="293" y="9177"/>
                  <a:pt x="338" y="9244"/>
                  <a:pt x="338" y="9289"/>
                </a:cubicBezTo>
                <a:cubicBezTo>
                  <a:pt x="338" y="9289"/>
                  <a:pt x="338" y="9289"/>
                  <a:pt x="338" y="9289"/>
                </a:cubicBezTo>
                <a:cubicBezTo>
                  <a:pt x="338" y="9357"/>
                  <a:pt x="271" y="9402"/>
                  <a:pt x="225" y="9402"/>
                </a:cubicBezTo>
                <a:cubicBezTo>
                  <a:pt x="225" y="9402"/>
                  <a:pt x="225" y="9402"/>
                  <a:pt x="225" y="9402"/>
                </a:cubicBezTo>
                <a:cubicBezTo>
                  <a:pt x="225" y="9402"/>
                  <a:pt x="225" y="9402"/>
                  <a:pt x="203" y="9402"/>
                </a:cubicBezTo>
                <a:close/>
                <a:moveTo>
                  <a:pt x="21239" y="9086"/>
                </a:moveTo>
                <a:cubicBezTo>
                  <a:pt x="21217" y="9019"/>
                  <a:pt x="21262" y="8974"/>
                  <a:pt x="21329" y="8951"/>
                </a:cubicBezTo>
                <a:cubicBezTo>
                  <a:pt x="21329" y="8951"/>
                  <a:pt x="21329" y="8951"/>
                  <a:pt x="21329" y="8951"/>
                </a:cubicBezTo>
                <a:cubicBezTo>
                  <a:pt x="21397" y="8951"/>
                  <a:pt x="21442" y="8996"/>
                  <a:pt x="21465" y="9041"/>
                </a:cubicBezTo>
                <a:cubicBezTo>
                  <a:pt x="21465" y="9041"/>
                  <a:pt x="21465" y="9041"/>
                  <a:pt x="21465" y="9041"/>
                </a:cubicBezTo>
                <a:cubicBezTo>
                  <a:pt x="21465" y="9109"/>
                  <a:pt x="21420" y="9177"/>
                  <a:pt x="21352" y="9177"/>
                </a:cubicBezTo>
                <a:cubicBezTo>
                  <a:pt x="21352" y="9177"/>
                  <a:pt x="21352" y="9177"/>
                  <a:pt x="21352" y="9177"/>
                </a:cubicBezTo>
                <a:cubicBezTo>
                  <a:pt x="21352" y="9177"/>
                  <a:pt x="21352" y="9177"/>
                  <a:pt x="21352" y="9177"/>
                </a:cubicBezTo>
                <a:cubicBezTo>
                  <a:pt x="21352" y="9177"/>
                  <a:pt x="21352" y="9177"/>
                  <a:pt x="21352" y="9177"/>
                </a:cubicBezTo>
                <a:cubicBezTo>
                  <a:pt x="21284" y="9177"/>
                  <a:pt x="21239" y="9154"/>
                  <a:pt x="21239" y="9086"/>
                </a:cubicBezTo>
                <a:close/>
                <a:moveTo>
                  <a:pt x="316" y="8771"/>
                </a:moveTo>
                <a:cubicBezTo>
                  <a:pt x="248" y="8748"/>
                  <a:pt x="203" y="8703"/>
                  <a:pt x="225" y="8635"/>
                </a:cubicBezTo>
                <a:cubicBezTo>
                  <a:pt x="225" y="8635"/>
                  <a:pt x="225" y="8635"/>
                  <a:pt x="225" y="8635"/>
                </a:cubicBezTo>
                <a:cubicBezTo>
                  <a:pt x="225" y="8568"/>
                  <a:pt x="293" y="8545"/>
                  <a:pt x="361" y="8545"/>
                </a:cubicBezTo>
                <a:cubicBezTo>
                  <a:pt x="361" y="8545"/>
                  <a:pt x="361" y="8545"/>
                  <a:pt x="361" y="8545"/>
                </a:cubicBezTo>
                <a:cubicBezTo>
                  <a:pt x="406" y="8568"/>
                  <a:pt x="451" y="8613"/>
                  <a:pt x="451" y="8681"/>
                </a:cubicBezTo>
                <a:cubicBezTo>
                  <a:pt x="451" y="8681"/>
                  <a:pt x="451" y="8681"/>
                  <a:pt x="451" y="8681"/>
                </a:cubicBezTo>
                <a:cubicBezTo>
                  <a:pt x="428" y="8726"/>
                  <a:pt x="383" y="8771"/>
                  <a:pt x="338" y="8771"/>
                </a:cubicBezTo>
                <a:cubicBezTo>
                  <a:pt x="338" y="8771"/>
                  <a:pt x="338" y="8771"/>
                  <a:pt x="338" y="8771"/>
                </a:cubicBezTo>
                <a:cubicBezTo>
                  <a:pt x="316" y="8771"/>
                  <a:pt x="316" y="8771"/>
                  <a:pt x="316" y="8771"/>
                </a:cubicBezTo>
                <a:close/>
                <a:moveTo>
                  <a:pt x="21104" y="8478"/>
                </a:moveTo>
                <a:cubicBezTo>
                  <a:pt x="21104" y="8410"/>
                  <a:pt x="21127" y="8365"/>
                  <a:pt x="21194" y="8342"/>
                </a:cubicBezTo>
                <a:cubicBezTo>
                  <a:pt x="21194" y="8342"/>
                  <a:pt x="21194" y="8342"/>
                  <a:pt x="21194" y="8342"/>
                </a:cubicBezTo>
                <a:cubicBezTo>
                  <a:pt x="21262" y="8320"/>
                  <a:pt x="21329" y="8365"/>
                  <a:pt x="21329" y="8433"/>
                </a:cubicBezTo>
                <a:cubicBezTo>
                  <a:pt x="21329" y="8433"/>
                  <a:pt x="21329" y="8433"/>
                  <a:pt x="21329" y="8433"/>
                </a:cubicBezTo>
                <a:cubicBezTo>
                  <a:pt x="21352" y="8478"/>
                  <a:pt x="21307" y="8545"/>
                  <a:pt x="21239" y="8568"/>
                </a:cubicBezTo>
                <a:cubicBezTo>
                  <a:pt x="21239" y="8568"/>
                  <a:pt x="21239" y="8568"/>
                  <a:pt x="21239" y="8568"/>
                </a:cubicBezTo>
                <a:cubicBezTo>
                  <a:pt x="21239" y="8568"/>
                  <a:pt x="21239" y="8568"/>
                  <a:pt x="21217" y="8568"/>
                </a:cubicBezTo>
                <a:cubicBezTo>
                  <a:pt x="21217" y="8568"/>
                  <a:pt x="21217" y="8568"/>
                  <a:pt x="21217" y="8568"/>
                </a:cubicBezTo>
                <a:cubicBezTo>
                  <a:pt x="21172" y="8568"/>
                  <a:pt x="21127" y="8523"/>
                  <a:pt x="21104" y="8478"/>
                </a:cubicBezTo>
                <a:close/>
                <a:moveTo>
                  <a:pt x="451" y="8162"/>
                </a:moveTo>
                <a:cubicBezTo>
                  <a:pt x="383" y="8139"/>
                  <a:pt x="361" y="8072"/>
                  <a:pt x="361" y="8004"/>
                </a:cubicBezTo>
                <a:cubicBezTo>
                  <a:pt x="361" y="8004"/>
                  <a:pt x="361" y="8004"/>
                  <a:pt x="361" y="8004"/>
                </a:cubicBezTo>
                <a:cubicBezTo>
                  <a:pt x="383" y="7959"/>
                  <a:pt x="451" y="7914"/>
                  <a:pt x="496" y="7937"/>
                </a:cubicBezTo>
                <a:cubicBezTo>
                  <a:pt x="496" y="7937"/>
                  <a:pt x="496" y="7937"/>
                  <a:pt x="496" y="7937"/>
                </a:cubicBezTo>
                <a:cubicBezTo>
                  <a:pt x="564" y="7959"/>
                  <a:pt x="609" y="8004"/>
                  <a:pt x="586" y="8072"/>
                </a:cubicBezTo>
                <a:cubicBezTo>
                  <a:pt x="586" y="8072"/>
                  <a:pt x="586" y="8072"/>
                  <a:pt x="586" y="8072"/>
                </a:cubicBezTo>
                <a:cubicBezTo>
                  <a:pt x="564" y="8117"/>
                  <a:pt x="519" y="8162"/>
                  <a:pt x="473" y="8162"/>
                </a:cubicBezTo>
                <a:cubicBezTo>
                  <a:pt x="473" y="8162"/>
                  <a:pt x="473" y="8162"/>
                  <a:pt x="473" y="8162"/>
                </a:cubicBezTo>
                <a:cubicBezTo>
                  <a:pt x="473" y="8162"/>
                  <a:pt x="451" y="8162"/>
                  <a:pt x="451" y="8162"/>
                </a:cubicBezTo>
                <a:close/>
                <a:moveTo>
                  <a:pt x="20946" y="7869"/>
                </a:moveTo>
                <a:cubicBezTo>
                  <a:pt x="20946" y="7801"/>
                  <a:pt x="20969" y="7756"/>
                  <a:pt x="21036" y="7734"/>
                </a:cubicBezTo>
                <a:cubicBezTo>
                  <a:pt x="21036" y="7734"/>
                  <a:pt x="21036" y="7734"/>
                  <a:pt x="21036" y="7734"/>
                </a:cubicBezTo>
                <a:cubicBezTo>
                  <a:pt x="21104" y="7711"/>
                  <a:pt x="21149" y="7756"/>
                  <a:pt x="21172" y="7801"/>
                </a:cubicBezTo>
                <a:cubicBezTo>
                  <a:pt x="21172" y="7801"/>
                  <a:pt x="21172" y="7801"/>
                  <a:pt x="21172" y="7801"/>
                </a:cubicBezTo>
                <a:cubicBezTo>
                  <a:pt x="21194" y="7869"/>
                  <a:pt x="21149" y="7937"/>
                  <a:pt x="21104" y="7959"/>
                </a:cubicBezTo>
                <a:cubicBezTo>
                  <a:pt x="21104" y="7959"/>
                  <a:pt x="21104" y="7959"/>
                  <a:pt x="21104" y="7959"/>
                </a:cubicBezTo>
                <a:cubicBezTo>
                  <a:pt x="21081" y="7959"/>
                  <a:pt x="21081" y="7959"/>
                  <a:pt x="21059" y="7959"/>
                </a:cubicBezTo>
                <a:cubicBezTo>
                  <a:pt x="21059" y="7959"/>
                  <a:pt x="21059" y="7959"/>
                  <a:pt x="21059" y="7959"/>
                </a:cubicBezTo>
                <a:cubicBezTo>
                  <a:pt x="21014" y="7959"/>
                  <a:pt x="20969" y="7914"/>
                  <a:pt x="20946" y="7869"/>
                </a:cubicBezTo>
                <a:close/>
                <a:moveTo>
                  <a:pt x="631" y="7553"/>
                </a:moveTo>
                <a:cubicBezTo>
                  <a:pt x="564" y="7531"/>
                  <a:pt x="541" y="7463"/>
                  <a:pt x="541" y="7395"/>
                </a:cubicBezTo>
                <a:cubicBezTo>
                  <a:pt x="541" y="7395"/>
                  <a:pt x="541" y="7395"/>
                  <a:pt x="541" y="7395"/>
                </a:cubicBezTo>
                <a:cubicBezTo>
                  <a:pt x="564" y="7350"/>
                  <a:pt x="631" y="7305"/>
                  <a:pt x="699" y="7328"/>
                </a:cubicBezTo>
                <a:cubicBezTo>
                  <a:pt x="699" y="7328"/>
                  <a:pt x="699" y="7328"/>
                  <a:pt x="699" y="7328"/>
                </a:cubicBezTo>
                <a:cubicBezTo>
                  <a:pt x="744" y="7350"/>
                  <a:pt x="789" y="7418"/>
                  <a:pt x="767" y="7486"/>
                </a:cubicBezTo>
                <a:cubicBezTo>
                  <a:pt x="767" y="7486"/>
                  <a:pt x="767" y="7486"/>
                  <a:pt x="767" y="7486"/>
                </a:cubicBezTo>
                <a:cubicBezTo>
                  <a:pt x="744" y="7531"/>
                  <a:pt x="699" y="7553"/>
                  <a:pt x="654" y="7553"/>
                </a:cubicBezTo>
                <a:cubicBezTo>
                  <a:pt x="654" y="7553"/>
                  <a:pt x="654" y="7553"/>
                  <a:pt x="654" y="7553"/>
                </a:cubicBezTo>
                <a:cubicBezTo>
                  <a:pt x="654" y="7553"/>
                  <a:pt x="631" y="7553"/>
                  <a:pt x="631" y="7553"/>
                </a:cubicBezTo>
                <a:close/>
                <a:moveTo>
                  <a:pt x="20766" y="7283"/>
                </a:moveTo>
                <a:cubicBezTo>
                  <a:pt x="20743" y="7215"/>
                  <a:pt x="20766" y="7147"/>
                  <a:pt x="20833" y="7125"/>
                </a:cubicBezTo>
                <a:cubicBezTo>
                  <a:pt x="20833" y="7125"/>
                  <a:pt x="20833" y="7125"/>
                  <a:pt x="20833" y="7125"/>
                </a:cubicBezTo>
                <a:cubicBezTo>
                  <a:pt x="20901" y="7102"/>
                  <a:pt x="20969" y="7147"/>
                  <a:pt x="20969" y="7192"/>
                </a:cubicBezTo>
                <a:cubicBezTo>
                  <a:pt x="20969" y="7192"/>
                  <a:pt x="20969" y="7192"/>
                  <a:pt x="20969" y="7192"/>
                </a:cubicBezTo>
                <a:cubicBezTo>
                  <a:pt x="20969" y="7192"/>
                  <a:pt x="20969" y="7192"/>
                  <a:pt x="20969" y="7192"/>
                </a:cubicBezTo>
                <a:cubicBezTo>
                  <a:pt x="20969" y="7192"/>
                  <a:pt x="20969" y="7192"/>
                  <a:pt x="20969" y="7192"/>
                </a:cubicBezTo>
                <a:cubicBezTo>
                  <a:pt x="20991" y="7260"/>
                  <a:pt x="20969" y="7328"/>
                  <a:pt x="20901" y="7350"/>
                </a:cubicBezTo>
                <a:cubicBezTo>
                  <a:pt x="20901" y="7350"/>
                  <a:pt x="20901" y="7350"/>
                  <a:pt x="20901" y="7350"/>
                </a:cubicBezTo>
                <a:cubicBezTo>
                  <a:pt x="20901" y="7350"/>
                  <a:pt x="20878" y="7350"/>
                  <a:pt x="20878" y="7350"/>
                </a:cubicBezTo>
                <a:cubicBezTo>
                  <a:pt x="20878" y="7350"/>
                  <a:pt x="20878" y="7350"/>
                  <a:pt x="20878" y="7350"/>
                </a:cubicBezTo>
                <a:cubicBezTo>
                  <a:pt x="20833" y="7350"/>
                  <a:pt x="20788" y="7328"/>
                  <a:pt x="20766" y="7283"/>
                </a:cubicBezTo>
                <a:close/>
                <a:moveTo>
                  <a:pt x="834" y="6944"/>
                </a:moveTo>
                <a:cubicBezTo>
                  <a:pt x="767" y="6922"/>
                  <a:pt x="744" y="6854"/>
                  <a:pt x="767" y="6809"/>
                </a:cubicBezTo>
                <a:cubicBezTo>
                  <a:pt x="767" y="6809"/>
                  <a:pt x="767" y="6809"/>
                  <a:pt x="767" y="6809"/>
                </a:cubicBezTo>
                <a:cubicBezTo>
                  <a:pt x="789" y="6742"/>
                  <a:pt x="857" y="6719"/>
                  <a:pt x="924" y="6742"/>
                </a:cubicBezTo>
                <a:cubicBezTo>
                  <a:pt x="924" y="6742"/>
                  <a:pt x="924" y="6742"/>
                  <a:pt x="924" y="6742"/>
                </a:cubicBezTo>
                <a:cubicBezTo>
                  <a:pt x="970" y="6764"/>
                  <a:pt x="992" y="6832"/>
                  <a:pt x="970" y="6877"/>
                </a:cubicBezTo>
                <a:cubicBezTo>
                  <a:pt x="970" y="6877"/>
                  <a:pt x="970" y="6877"/>
                  <a:pt x="970" y="6877"/>
                </a:cubicBezTo>
                <a:cubicBezTo>
                  <a:pt x="970" y="6922"/>
                  <a:pt x="924" y="6967"/>
                  <a:pt x="879" y="6967"/>
                </a:cubicBezTo>
                <a:cubicBezTo>
                  <a:pt x="879" y="6967"/>
                  <a:pt x="879" y="6967"/>
                  <a:pt x="879" y="6967"/>
                </a:cubicBezTo>
                <a:cubicBezTo>
                  <a:pt x="857" y="6967"/>
                  <a:pt x="857" y="6967"/>
                  <a:pt x="834" y="6944"/>
                </a:cubicBezTo>
                <a:close/>
                <a:moveTo>
                  <a:pt x="20540" y="6696"/>
                </a:moveTo>
                <a:cubicBezTo>
                  <a:pt x="20518" y="6629"/>
                  <a:pt x="20540" y="6561"/>
                  <a:pt x="20608" y="6539"/>
                </a:cubicBezTo>
                <a:cubicBezTo>
                  <a:pt x="20608" y="6539"/>
                  <a:pt x="20608" y="6539"/>
                  <a:pt x="20608" y="6539"/>
                </a:cubicBezTo>
                <a:cubicBezTo>
                  <a:pt x="20653" y="6516"/>
                  <a:pt x="20721" y="6561"/>
                  <a:pt x="20743" y="6606"/>
                </a:cubicBezTo>
                <a:cubicBezTo>
                  <a:pt x="20743" y="6606"/>
                  <a:pt x="20743" y="6606"/>
                  <a:pt x="20743" y="6606"/>
                </a:cubicBezTo>
                <a:cubicBezTo>
                  <a:pt x="20766" y="6674"/>
                  <a:pt x="20743" y="6742"/>
                  <a:pt x="20698" y="6764"/>
                </a:cubicBezTo>
                <a:cubicBezTo>
                  <a:pt x="20698" y="6764"/>
                  <a:pt x="20698" y="6764"/>
                  <a:pt x="20698" y="6764"/>
                </a:cubicBezTo>
                <a:cubicBezTo>
                  <a:pt x="20676" y="6764"/>
                  <a:pt x="20653" y="6764"/>
                  <a:pt x="20653" y="6764"/>
                </a:cubicBezTo>
                <a:cubicBezTo>
                  <a:pt x="20653" y="6764"/>
                  <a:pt x="20653" y="6764"/>
                  <a:pt x="20653" y="6764"/>
                </a:cubicBezTo>
                <a:cubicBezTo>
                  <a:pt x="20608" y="6764"/>
                  <a:pt x="20563" y="6742"/>
                  <a:pt x="20540" y="6696"/>
                </a:cubicBezTo>
                <a:close/>
                <a:moveTo>
                  <a:pt x="1082" y="6358"/>
                </a:moveTo>
                <a:cubicBezTo>
                  <a:pt x="1015" y="6336"/>
                  <a:pt x="992" y="6268"/>
                  <a:pt x="1015" y="6223"/>
                </a:cubicBezTo>
                <a:cubicBezTo>
                  <a:pt x="1015" y="6223"/>
                  <a:pt x="1015" y="6223"/>
                  <a:pt x="1015" y="6223"/>
                </a:cubicBezTo>
                <a:cubicBezTo>
                  <a:pt x="1060" y="6155"/>
                  <a:pt x="1127" y="6133"/>
                  <a:pt x="1172" y="6155"/>
                </a:cubicBezTo>
                <a:cubicBezTo>
                  <a:pt x="1172" y="6155"/>
                  <a:pt x="1172" y="6155"/>
                  <a:pt x="1172" y="6155"/>
                </a:cubicBezTo>
                <a:cubicBezTo>
                  <a:pt x="1240" y="6200"/>
                  <a:pt x="1263" y="6268"/>
                  <a:pt x="1240" y="6313"/>
                </a:cubicBezTo>
                <a:cubicBezTo>
                  <a:pt x="1240" y="6313"/>
                  <a:pt x="1240" y="6313"/>
                  <a:pt x="1240" y="6313"/>
                </a:cubicBezTo>
                <a:cubicBezTo>
                  <a:pt x="1218" y="6358"/>
                  <a:pt x="1172" y="6381"/>
                  <a:pt x="1127" y="6381"/>
                </a:cubicBezTo>
                <a:cubicBezTo>
                  <a:pt x="1127" y="6381"/>
                  <a:pt x="1127" y="6381"/>
                  <a:pt x="1127" y="6381"/>
                </a:cubicBezTo>
                <a:cubicBezTo>
                  <a:pt x="1105" y="6381"/>
                  <a:pt x="1105" y="6381"/>
                  <a:pt x="1082" y="6358"/>
                </a:cubicBezTo>
                <a:close/>
                <a:moveTo>
                  <a:pt x="20292" y="6133"/>
                </a:moveTo>
                <a:cubicBezTo>
                  <a:pt x="20247" y="6065"/>
                  <a:pt x="20270" y="5997"/>
                  <a:pt x="20337" y="5975"/>
                </a:cubicBezTo>
                <a:cubicBezTo>
                  <a:pt x="20337" y="5975"/>
                  <a:pt x="20337" y="5975"/>
                  <a:pt x="20337" y="5975"/>
                </a:cubicBezTo>
                <a:cubicBezTo>
                  <a:pt x="20382" y="5952"/>
                  <a:pt x="20450" y="5975"/>
                  <a:pt x="20473" y="6020"/>
                </a:cubicBezTo>
                <a:cubicBezTo>
                  <a:pt x="20473" y="6020"/>
                  <a:pt x="20473" y="6020"/>
                  <a:pt x="20473" y="6020"/>
                </a:cubicBezTo>
                <a:cubicBezTo>
                  <a:pt x="20473" y="6020"/>
                  <a:pt x="20473" y="6020"/>
                  <a:pt x="20473" y="6020"/>
                </a:cubicBezTo>
                <a:cubicBezTo>
                  <a:pt x="20473" y="6020"/>
                  <a:pt x="20473" y="6020"/>
                  <a:pt x="20473" y="6020"/>
                </a:cubicBezTo>
                <a:cubicBezTo>
                  <a:pt x="20518" y="6088"/>
                  <a:pt x="20495" y="6155"/>
                  <a:pt x="20428" y="6178"/>
                </a:cubicBezTo>
                <a:cubicBezTo>
                  <a:pt x="20428" y="6178"/>
                  <a:pt x="20428" y="6178"/>
                  <a:pt x="20428" y="6178"/>
                </a:cubicBezTo>
                <a:cubicBezTo>
                  <a:pt x="20405" y="6178"/>
                  <a:pt x="20405" y="6200"/>
                  <a:pt x="20382" y="6200"/>
                </a:cubicBezTo>
                <a:cubicBezTo>
                  <a:pt x="20382" y="6200"/>
                  <a:pt x="20382" y="6200"/>
                  <a:pt x="20382" y="6200"/>
                </a:cubicBezTo>
                <a:cubicBezTo>
                  <a:pt x="20337" y="6200"/>
                  <a:pt x="20292" y="6178"/>
                  <a:pt x="20292" y="6133"/>
                </a:cubicBezTo>
                <a:close/>
                <a:moveTo>
                  <a:pt x="1353" y="5795"/>
                </a:moveTo>
                <a:cubicBezTo>
                  <a:pt x="1308" y="5772"/>
                  <a:pt x="1285" y="5704"/>
                  <a:pt x="1308" y="5659"/>
                </a:cubicBezTo>
                <a:cubicBezTo>
                  <a:pt x="1308" y="5659"/>
                  <a:pt x="1308" y="5659"/>
                  <a:pt x="1308" y="5659"/>
                </a:cubicBezTo>
                <a:cubicBezTo>
                  <a:pt x="1353" y="5592"/>
                  <a:pt x="1420" y="5569"/>
                  <a:pt x="1466" y="5614"/>
                </a:cubicBezTo>
                <a:cubicBezTo>
                  <a:pt x="1466" y="5614"/>
                  <a:pt x="1466" y="5614"/>
                  <a:pt x="1466" y="5614"/>
                </a:cubicBezTo>
                <a:cubicBezTo>
                  <a:pt x="1511" y="5637"/>
                  <a:pt x="1533" y="5704"/>
                  <a:pt x="1511" y="5749"/>
                </a:cubicBezTo>
                <a:cubicBezTo>
                  <a:pt x="1511" y="5749"/>
                  <a:pt x="1511" y="5749"/>
                  <a:pt x="1511" y="5749"/>
                </a:cubicBezTo>
                <a:cubicBezTo>
                  <a:pt x="1488" y="5795"/>
                  <a:pt x="1443" y="5817"/>
                  <a:pt x="1420" y="5817"/>
                </a:cubicBezTo>
                <a:cubicBezTo>
                  <a:pt x="1420" y="5817"/>
                  <a:pt x="1420" y="5817"/>
                  <a:pt x="1420" y="5817"/>
                </a:cubicBezTo>
                <a:cubicBezTo>
                  <a:pt x="1398" y="5817"/>
                  <a:pt x="1375" y="5817"/>
                  <a:pt x="1353" y="5795"/>
                </a:cubicBezTo>
                <a:close/>
                <a:moveTo>
                  <a:pt x="19999" y="5569"/>
                </a:moveTo>
                <a:cubicBezTo>
                  <a:pt x="19999" y="5569"/>
                  <a:pt x="19999" y="5569"/>
                  <a:pt x="19999" y="5569"/>
                </a:cubicBezTo>
                <a:cubicBezTo>
                  <a:pt x="19954" y="5524"/>
                  <a:pt x="19977" y="5456"/>
                  <a:pt x="20022" y="5434"/>
                </a:cubicBezTo>
                <a:cubicBezTo>
                  <a:pt x="20022" y="5434"/>
                  <a:pt x="20022" y="5434"/>
                  <a:pt x="20022" y="5434"/>
                </a:cubicBezTo>
                <a:cubicBezTo>
                  <a:pt x="20089" y="5389"/>
                  <a:pt x="20157" y="5411"/>
                  <a:pt x="20180" y="5456"/>
                </a:cubicBezTo>
                <a:cubicBezTo>
                  <a:pt x="20180" y="5456"/>
                  <a:pt x="20180" y="5456"/>
                  <a:pt x="20180" y="5456"/>
                </a:cubicBezTo>
                <a:cubicBezTo>
                  <a:pt x="20225" y="5524"/>
                  <a:pt x="20202" y="5592"/>
                  <a:pt x="20134" y="5614"/>
                </a:cubicBezTo>
                <a:cubicBezTo>
                  <a:pt x="20134" y="5614"/>
                  <a:pt x="20134" y="5614"/>
                  <a:pt x="20134" y="5614"/>
                </a:cubicBezTo>
                <a:cubicBezTo>
                  <a:pt x="20134" y="5637"/>
                  <a:pt x="20112" y="5637"/>
                  <a:pt x="20089" y="5637"/>
                </a:cubicBezTo>
                <a:cubicBezTo>
                  <a:pt x="20089" y="5637"/>
                  <a:pt x="20089" y="5637"/>
                  <a:pt x="20089" y="5637"/>
                </a:cubicBezTo>
                <a:cubicBezTo>
                  <a:pt x="20044" y="5637"/>
                  <a:pt x="19999" y="5614"/>
                  <a:pt x="19999" y="5569"/>
                </a:cubicBezTo>
                <a:close/>
                <a:moveTo>
                  <a:pt x="1668" y="5253"/>
                </a:moveTo>
                <a:cubicBezTo>
                  <a:pt x="1623" y="5231"/>
                  <a:pt x="1601" y="5141"/>
                  <a:pt x="1646" y="5096"/>
                </a:cubicBezTo>
                <a:cubicBezTo>
                  <a:pt x="1646" y="5096"/>
                  <a:pt x="1646" y="5096"/>
                  <a:pt x="1646" y="5096"/>
                </a:cubicBezTo>
                <a:cubicBezTo>
                  <a:pt x="1668" y="5051"/>
                  <a:pt x="1736" y="5028"/>
                  <a:pt x="1781" y="5051"/>
                </a:cubicBezTo>
                <a:cubicBezTo>
                  <a:pt x="1781" y="5051"/>
                  <a:pt x="1781" y="5051"/>
                  <a:pt x="1781" y="5051"/>
                </a:cubicBezTo>
                <a:cubicBezTo>
                  <a:pt x="1849" y="5096"/>
                  <a:pt x="1871" y="5163"/>
                  <a:pt x="1826" y="5208"/>
                </a:cubicBezTo>
                <a:cubicBezTo>
                  <a:pt x="1826" y="5208"/>
                  <a:pt x="1826" y="5208"/>
                  <a:pt x="1826" y="5208"/>
                </a:cubicBezTo>
                <a:cubicBezTo>
                  <a:pt x="1804" y="5253"/>
                  <a:pt x="1759" y="5276"/>
                  <a:pt x="1736" y="5276"/>
                </a:cubicBezTo>
                <a:cubicBezTo>
                  <a:pt x="1736" y="5276"/>
                  <a:pt x="1736" y="5276"/>
                  <a:pt x="1736" y="5276"/>
                </a:cubicBezTo>
                <a:cubicBezTo>
                  <a:pt x="1714" y="5276"/>
                  <a:pt x="1691" y="5253"/>
                  <a:pt x="1668" y="5253"/>
                </a:cubicBezTo>
                <a:close/>
                <a:moveTo>
                  <a:pt x="19661" y="5051"/>
                </a:moveTo>
                <a:cubicBezTo>
                  <a:pt x="19638" y="4983"/>
                  <a:pt x="19638" y="4915"/>
                  <a:pt x="19706" y="4893"/>
                </a:cubicBezTo>
                <a:cubicBezTo>
                  <a:pt x="19706" y="4893"/>
                  <a:pt x="19706" y="4893"/>
                  <a:pt x="19706" y="4893"/>
                </a:cubicBezTo>
                <a:cubicBezTo>
                  <a:pt x="19751" y="4848"/>
                  <a:pt x="19819" y="4870"/>
                  <a:pt x="19841" y="4915"/>
                </a:cubicBezTo>
                <a:cubicBezTo>
                  <a:pt x="19841" y="4915"/>
                  <a:pt x="19841" y="4915"/>
                  <a:pt x="19841" y="4915"/>
                </a:cubicBezTo>
                <a:cubicBezTo>
                  <a:pt x="19886" y="4983"/>
                  <a:pt x="19864" y="5051"/>
                  <a:pt x="19819" y="5073"/>
                </a:cubicBezTo>
                <a:cubicBezTo>
                  <a:pt x="19819" y="5073"/>
                  <a:pt x="19819" y="5073"/>
                  <a:pt x="19819" y="5073"/>
                </a:cubicBezTo>
                <a:cubicBezTo>
                  <a:pt x="19796" y="5096"/>
                  <a:pt x="19774" y="5096"/>
                  <a:pt x="19751" y="5096"/>
                </a:cubicBezTo>
                <a:cubicBezTo>
                  <a:pt x="19751" y="5096"/>
                  <a:pt x="19751" y="5096"/>
                  <a:pt x="19751" y="5096"/>
                </a:cubicBezTo>
                <a:cubicBezTo>
                  <a:pt x="19729" y="5096"/>
                  <a:pt x="19684" y="5073"/>
                  <a:pt x="19661" y="5051"/>
                </a:cubicBezTo>
                <a:close/>
                <a:moveTo>
                  <a:pt x="2007" y="4735"/>
                </a:moveTo>
                <a:cubicBezTo>
                  <a:pt x="1962" y="4690"/>
                  <a:pt x="1962" y="4622"/>
                  <a:pt x="1984" y="4577"/>
                </a:cubicBezTo>
                <a:cubicBezTo>
                  <a:pt x="1984" y="4577"/>
                  <a:pt x="1984" y="4577"/>
                  <a:pt x="1984" y="4577"/>
                </a:cubicBezTo>
                <a:cubicBezTo>
                  <a:pt x="1984" y="4577"/>
                  <a:pt x="1984" y="4577"/>
                  <a:pt x="1984" y="4577"/>
                </a:cubicBezTo>
                <a:cubicBezTo>
                  <a:pt x="1984" y="4577"/>
                  <a:pt x="1984" y="4577"/>
                  <a:pt x="1984" y="4577"/>
                </a:cubicBezTo>
                <a:cubicBezTo>
                  <a:pt x="2029" y="4509"/>
                  <a:pt x="2097" y="4509"/>
                  <a:pt x="2142" y="4532"/>
                </a:cubicBezTo>
                <a:cubicBezTo>
                  <a:pt x="2142" y="4532"/>
                  <a:pt x="2142" y="4532"/>
                  <a:pt x="2142" y="4532"/>
                </a:cubicBezTo>
                <a:cubicBezTo>
                  <a:pt x="2187" y="4577"/>
                  <a:pt x="2210" y="4645"/>
                  <a:pt x="2165" y="4690"/>
                </a:cubicBezTo>
                <a:cubicBezTo>
                  <a:pt x="2165" y="4690"/>
                  <a:pt x="2165" y="4690"/>
                  <a:pt x="2165" y="4690"/>
                </a:cubicBezTo>
                <a:cubicBezTo>
                  <a:pt x="2142" y="4735"/>
                  <a:pt x="2119" y="4735"/>
                  <a:pt x="2074" y="4735"/>
                </a:cubicBezTo>
                <a:cubicBezTo>
                  <a:pt x="2074" y="4735"/>
                  <a:pt x="2074" y="4735"/>
                  <a:pt x="2074" y="4735"/>
                </a:cubicBezTo>
                <a:cubicBezTo>
                  <a:pt x="2052" y="4735"/>
                  <a:pt x="2029" y="4735"/>
                  <a:pt x="2007" y="4735"/>
                </a:cubicBezTo>
                <a:close/>
                <a:moveTo>
                  <a:pt x="19300" y="4532"/>
                </a:moveTo>
                <a:cubicBezTo>
                  <a:pt x="19278" y="4487"/>
                  <a:pt x="19278" y="4419"/>
                  <a:pt x="19323" y="4374"/>
                </a:cubicBezTo>
                <a:cubicBezTo>
                  <a:pt x="19323" y="4374"/>
                  <a:pt x="19323" y="4374"/>
                  <a:pt x="19323" y="4374"/>
                </a:cubicBezTo>
                <a:cubicBezTo>
                  <a:pt x="19390" y="4329"/>
                  <a:pt x="19458" y="4352"/>
                  <a:pt x="19481" y="4397"/>
                </a:cubicBezTo>
                <a:cubicBezTo>
                  <a:pt x="19481" y="4397"/>
                  <a:pt x="19481" y="4397"/>
                  <a:pt x="19481" y="4397"/>
                </a:cubicBezTo>
                <a:cubicBezTo>
                  <a:pt x="19526" y="4442"/>
                  <a:pt x="19526" y="4509"/>
                  <a:pt x="19458" y="4554"/>
                </a:cubicBezTo>
                <a:cubicBezTo>
                  <a:pt x="19458" y="4554"/>
                  <a:pt x="19458" y="4554"/>
                  <a:pt x="19458" y="4554"/>
                </a:cubicBezTo>
                <a:cubicBezTo>
                  <a:pt x="19435" y="4577"/>
                  <a:pt x="19413" y="4577"/>
                  <a:pt x="19390" y="4577"/>
                </a:cubicBezTo>
                <a:cubicBezTo>
                  <a:pt x="19390" y="4577"/>
                  <a:pt x="19390" y="4577"/>
                  <a:pt x="19390" y="4577"/>
                </a:cubicBezTo>
                <a:cubicBezTo>
                  <a:pt x="19368" y="4577"/>
                  <a:pt x="19323" y="4554"/>
                  <a:pt x="19300" y="4532"/>
                </a:cubicBezTo>
                <a:close/>
                <a:moveTo>
                  <a:pt x="2390" y="4216"/>
                </a:moveTo>
                <a:cubicBezTo>
                  <a:pt x="2345" y="4171"/>
                  <a:pt x="2345" y="4104"/>
                  <a:pt x="2367" y="4058"/>
                </a:cubicBezTo>
                <a:cubicBezTo>
                  <a:pt x="2367" y="4058"/>
                  <a:pt x="2367" y="4058"/>
                  <a:pt x="2367" y="4058"/>
                </a:cubicBezTo>
                <a:cubicBezTo>
                  <a:pt x="2413" y="4013"/>
                  <a:pt x="2480" y="3991"/>
                  <a:pt x="2525" y="4036"/>
                </a:cubicBezTo>
                <a:cubicBezTo>
                  <a:pt x="2525" y="4036"/>
                  <a:pt x="2525" y="4036"/>
                  <a:pt x="2525" y="4036"/>
                </a:cubicBezTo>
                <a:cubicBezTo>
                  <a:pt x="2570" y="4081"/>
                  <a:pt x="2593" y="4149"/>
                  <a:pt x="2548" y="4194"/>
                </a:cubicBezTo>
                <a:cubicBezTo>
                  <a:pt x="2548" y="4194"/>
                  <a:pt x="2548" y="4194"/>
                  <a:pt x="2548" y="4194"/>
                </a:cubicBezTo>
                <a:cubicBezTo>
                  <a:pt x="2525" y="4216"/>
                  <a:pt x="2503" y="4239"/>
                  <a:pt x="2458" y="4239"/>
                </a:cubicBezTo>
                <a:cubicBezTo>
                  <a:pt x="2458" y="4239"/>
                  <a:pt x="2458" y="4239"/>
                  <a:pt x="2458" y="4239"/>
                </a:cubicBezTo>
                <a:cubicBezTo>
                  <a:pt x="2435" y="4239"/>
                  <a:pt x="2413" y="4239"/>
                  <a:pt x="2390" y="4216"/>
                </a:cubicBezTo>
                <a:close/>
                <a:moveTo>
                  <a:pt x="18917" y="4036"/>
                </a:moveTo>
                <a:cubicBezTo>
                  <a:pt x="18872" y="3991"/>
                  <a:pt x="18894" y="3923"/>
                  <a:pt x="18939" y="3878"/>
                </a:cubicBezTo>
                <a:cubicBezTo>
                  <a:pt x="18939" y="3878"/>
                  <a:pt x="18939" y="3878"/>
                  <a:pt x="18939" y="3878"/>
                </a:cubicBezTo>
                <a:cubicBezTo>
                  <a:pt x="18985" y="3833"/>
                  <a:pt x="19052" y="3856"/>
                  <a:pt x="19097" y="3901"/>
                </a:cubicBezTo>
                <a:cubicBezTo>
                  <a:pt x="19097" y="3901"/>
                  <a:pt x="19097" y="3901"/>
                  <a:pt x="19097" y="3901"/>
                </a:cubicBezTo>
                <a:cubicBezTo>
                  <a:pt x="19097" y="3901"/>
                  <a:pt x="19097" y="3901"/>
                  <a:pt x="19097" y="3901"/>
                </a:cubicBezTo>
                <a:cubicBezTo>
                  <a:pt x="19097" y="3901"/>
                  <a:pt x="19097" y="3901"/>
                  <a:pt x="19097" y="3901"/>
                </a:cubicBezTo>
                <a:cubicBezTo>
                  <a:pt x="19142" y="3946"/>
                  <a:pt x="19120" y="4013"/>
                  <a:pt x="19075" y="4058"/>
                </a:cubicBezTo>
                <a:cubicBezTo>
                  <a:pt x="19075" y="4058"/>
                  <a:pt x="19075" y="4058"/>
                  <a:pt x="19075" y="4058"/>
                </a:cubicBezTo>
                <a:cubicBezTo>
                  <a:pt x="19052" y="4081"/>
                  <a:pt x="19030" y="4081"/>
                  <a:pt x="19007" y="4081"/>
                </a:cubicBezTo>
                <a:cubicBezTo>
                  <a:pt x="19007" y="4081"/>
                  <a:pt x="19007" y="4081"/>
                  <a:pt x="19007" y="4081"/>
                </a:cubicBezTo>
                <a:cubicBezTo>
                  <a:pt x="18985" y="4081"/>
                  <a:pt x="18939" y="4058"/>
                  <a:pt x="18917" y="4036"/>
                </a:cubicBezTo>
                <a:close/>
                <a:moveTo>
                  <a:pt x="2796" y="3720"/>
                </a:moveTo>
                <a:cubicBezTo>
                  <a:pt x="2751" y="3698"/>
                  <a:pt x="2751" y="3608"/>
                  <a:pt x="2796" y="3562"/>
                </a:cubicBezTo>
                <a:cubicBezTo>
                  <a:pt x="2796" y="3562"/>
                  <a:pt x="2796" y="3562"/>
                  <a:pt x="2796" y="3562"/>
                </a:cubicBezTo>
                <a:cubicBezTo>
                  <a:pt x="2818" y="3517"/>
                  <a:pt x="2909" y="3517"/>
                  <a:pt x="2954" y="3562"/>
                </a:cubicBezTo>
                <a:cubicBezTo>
                  <a:pt x="2954" y="3562"/>
                  <a:pt x="2954" y="3562"/>
                  <a:pt x="2954" y="3562"/>
                </a:cubicBezTo>
                <a:cubicBezTo>
                  <a:pt x="2999" y="3608"/>
                  <a:pt x="2999" y="3675"/>
                  <a:pt x="2954" y="3720"/>
                </a:cubicBezTo>
                <a:cubicBezTo>
                  <a:pt x="2954" y="3720"/>
                  <a:pt x="2954" y="3720"/>
                  <a:pt x="2954" y="3720"/>
                </a:cubicBezTo>
                <a:cubicBezTo>
                  <a:pt x="2931" y="3743"/>
                  <a:pt x="2909" y="3765"/>
                  <a:pt x="2863" y="3765"/>
                </a:cubicBezTo>
                <a:cubicBezTo>
                  <a:pt x="2863" y="3765"/>
                  <a:pt x="2863" y="3765"/>
                  <a:pt x="2863" y="3765"/>
                </a:cubicBezTo>
                <a:cubicBezTo>
                  <a:pt x="2841" y="3765"/>
                  <a:pt x="2818" y="3743"/>
                  <a:pt x="2796" y="3720"/>
                </a:cubicBezTo>
                <a:close/>
                <a:moveTo>
                  <a:pt x="18511" y="3585"/>
                </a:moveTo>
                <a:cubicBezTo>
                  <a:pt x="18511" y="3585"/>
                  <a:pt x="18511" y="3585"/>
                  <a:pt x="18511" y="3585"/>
                </a:cubicBezTo>
                <a:cubicBezTo>
                  <a:pt x="18466" y="3540"/>
                  <a:pt x="18466" y="3450"/>
                  <a:pt x="18511" y="3405"/>
                </a:cubicBezTo>
                <a:cubicBezTo>
                  <a:pt x="18511" y="3405"/>
                  <a:pt x="18511" y="3405"/>
                  <a:pt x="18511" y="3405"/>
                </a:cubicBezTo>
                <a:cubicBezTo>
                  <a:pt x="18556" y="3382"/>
                  <a:pt x="18624" y="3382"/>
                  <a:pt x="18669" y="3427"/>
                </a:cubicBezTo>
                <a:cubicBezTo>
                  <a:pt x="18669" y="3427"/>
                  <a:pt x="18669" y="3427"/>
                  <a:pt x="18669" y="3427"/>
                </a:cubicBezTo>
                <a:cubicBezTo>
                  <a:pt x="18714" y="3472"/>
                  <a:pt x="18714" y="3540"/>
                  <a:pt x="18669" y="3585"/>
                </a:cubicBezTo>
                <a:cubicBezTo>
                  <a:pt x="18669" y="3585"/>
                  <a:pt x="18669" y="3585"/>
                  <a:pt x="18669" y="3585"/>
                </a:cubicBezTo>
                <a:cubicBezTo>
                  <a:pt x="18646" y="3608"/>
                  <a:pt x="18624" y="3608"/>
                  <a:pt x="18601" y="3608"/>
                </a:cubicBezTo>
                <a:cubicBezTo>
                  <a:pt x="18601" y="3608"/>
                  <a:pt x="18601" y="3608"/>
                  <a:pt x="18601" y="3608"/>
                </a:cubicBezTo>
                <a:cubicBezTo>
                  <a:pt x="18556" y="3608"/>
                  <a:pt x="18534" y="3608"/>
                  <a:pt x="18511" y="3585"/>
                </a:cubicBezTo>
                <a:close/>
                <a:moveTo>
                  <a:pt x="3224" y="3269"/>
                </a:moveTo>
                <a:cubicBezTo>
                  <a:pt x="3179" y="3224"/>
                  <a:pt x="3179" y="3157"/>
                  <a:pt x="3224" y="3111"/>
                </a:cubicBezTo>
                <a:cubicBezTo>
                  <a:pt x="3224" y="3111"/>
                  <a:pt x="3224" y="3111"/>
                  <a:pt x="3224" y="3111"/>
                </a:cubicBezTo>
                <a:cubicBezTo>
                  <a:pt x="3224" y="3111"/>
                  <a:pt x="3224" y="3111"/>
                  <a:pt x="3224" y="3111"/>
                </a:cubicBezTo>
                <a:cubicBezTo>
                  <a:pt x="3224" y="3111"/>
                  <a:pt x="3224" y="3111"/>
                  <a:pt x="3224" y="3111"/>
                </a:cubicBezTo>
                <a:cubicBezTo>
                  <a:pt x="3269" y="3066"/>
                  <a:pt x="3337" y="3066"/>
                  <a:pt x="3382" y="3111"/>
                </a:cubicBezTo>
                <a:cubicBezTo>
                  <a:pt x="3382" y="3111"/>
                  <a:pt x="3382" y="3111"/>
                  <a:pt x="3382" y="3111"/>
                </a:cubicBezTo>
                <a:cubicBezTo>
                  <a:pt x="3427" y="3157"/>
                  <a:pt x="3427" y="3224"/>
                  <a:pt x="3382" y="3269"/>
                </a:cubicBezTo>
                <a:cubicBezTo>
                  <a:pt x="3382" y="3269"/>
                  <a:pt x="3382" y="3269"/>
                  <a:pt x="3382" y="3269"/>
                </a:cubicBezTo>
                <a:cubicBezTo>
                  <a:pt x="3359" y="3292"/>
                  <a:pt x="3337" y="3314"/>
                  <a:pt x="3314" y="3314"/>
                </a:cubicBezTo>
                <a:cubicBezTo>
                  <a:pt x="3314" y="3314"/>
                  <a:pt x="3314" y="3314"/>
                  <a:pt x="3314" y="3314"/>
                </a:cubicBezTo>
                <a:cubicBezTo>
                  <a:pt x="3269" y="3314"/>
                  <a:pt x="3247" y="3292"/>
                  <a:pt x="3224" y="3269"/>
                </a:cubicBezTo>
                <a:close/>
                <a:moveTo>
                  <a:pt x="18060" y="3134"/>
                </a:moveTo>
                <a:cubicBezTo>
                  <a:pt x="18015" y="3089"/>
                  <a:pt x="18015" y="3021"/>
                  <a:pt x="18060" y="2976"/>
                </a:cubicBezTo>
                <a:cubicBezTo>
                  <a:pt x="18060" y="2976"/>
                  <a:pt x="18060" y="2976"/>
                  <a:pt x="18060" y="2976"/>
                </a:cubicBezTo>
                <a:cubicBezTo>
                  <a:pt x="18105" y="2931"/>
                  <a:pt x="18173" y="2931"/>
                  <a:pt x="18218" y="2976"/>
                </a:cubicBezTo>
                <a:cubicBezTo>
                  <a:pt x="18218" y="2976"/>
                  <a:pt x="18218" y="2976"/>
                  <a:pt x="18218" y="2976"/>
                </a:cubicBezTo>
                <a:cubicBezTo>
                  <a:pt x="18263" y="3021"/>
                  <a:pt x="18263" y="3089"/>
                  <a:pt x="18218" y="3134"/>
                </a:cubicBezTo>
                <a:cubicBezTo>
                  <a:pt x="18218" y="3134"/>
                  <a:pt x="18218" y="3134"/>
                  <a:pt x="18218" y="3134"/>
                </a:cubicBezTo>
                <a:cubicBezTo>
                  <a:pt x="18195" y="3157"/>
                  <a:pt x="18173" y="3157"/>
                  <a:pt x="18150" y="3157"/>
                </a:cubicBezTo>
                <a:cubicBezTo>
                  <a:pt x="18150" y="3157"/>
                  <a:pt x="18150" y="3157"/>
                  <a:pt x="18150" y="3157"/>
                </a:cubicBezTo>
                <a:cubicBezTo>
                  <a:pt x="18128" y="3157"/>
                  <a:pt x="18083" y="3157"/>
                  <a:pt x="18060" y="3134"/>
                </a:cubicBezTo>
                <a:close/>
                <a:moveTo>
                  <a:pt x="3675" y="2841"/>
                </a:moveTo>
                <a:cubicBezTo>
                  <a:pt x="3653" y="2796"/>
                  <a:pt x="3653" y="2728"/>
                  <a:pt x="3698" y="2683"/>
                </a:cubicBezTo>
                <a:cubicBezTo>
                  <a:pt x="3698" y="2683"/>
                  <a:pt x="3698" y="2683"/>
                  <a:pt x="3698" y="2683"/>
                </a:cubicBezTo>
                <a:cubicBezTo>
                  <a:pt x="3743" y="2638"/>
                  <a:pt x="3810" y="2638"/>
                  <a:pt x="3856" y="2683"/>
                </a:cubicBezTo>
                <a:cubicBezTo>
                  <a:pt x="3856" y="2683"/>
                  <a:pt x="3856" y="2683"/>
                  <a:pt x="3856" y="2683"/>
                </a:cubicBezTo>
                <a:cubicBezTo>
                  <a:pt x="3901" y="2728"/>
                  <a:pt x="3901" y="2796"/>
                  <a:pt x="3856" y="2841"/>
                </a:cubicBezTo>
                <a:cubicBezTo>
                  <a:pt x="3856" y="2841"/>
                  <a:pt x="3856" y="2841"/>
                  <a:pt x="3856" y="2841"/>
                </a:cubicBezTo>
                <a:cubicBezTo>
                  <a:pt x="3833" y="2863"/>
                  <a:pt x="3788" y="2863"/>
                  <a:pt x="3765" y="2863"/>
                </a:cubicBezTo>
                <a:cubicBezTo>
                  <a:pt x="3765" y="2863"/>
                  <a:pt x="3765" y="2863"/>
                  <a:pt x="3765" y="2863"/>
                </a:cubicBezTo>
                <a:cubicBezTo>
                  <a:pt x="3743" y="2863"/>
                  <a:pt x="3698" y="2863"/>
                  <a:pt x="3675" y="2841"/>
                </a:cubicBezTo>
                <a:close/>
                <a:moveTo>
                  <a:pt x="17609" y="2706"/>
                </a:moveTo>
                <a:cubicBezTo>
                  <a:pt x="17564" y="2683"/>
                  <a:pt x="17542" y="2593"/>
                  <a:pt x="17587" y="2548"/>
                </a:cubicBezTo>
                <a:cubicBezTo>
                  <a:pt x="17587" y="2548"/>
                  <a:pt x="17587" y="2548"/>
                  <a:pt x="17587" y="2548"/>
                </a:cubicBezTo>
                <a:cubicBezTo>
                  <a:pt x="17632" y="2503"/>
                  <a:pt x="17699" y="2503"/>
                  <a:pt x="17744" y="2548"/>
                </a:cubicBezTo>
                <a:cubicBezTo>
                  <a:pt x="17744" y="2548"/>
                  <a:pt x="17744" y="2548"/>
                  <a:pt x="17744" y="2548"/>
                </a:cubicBezTo>
                <a:cubicBezTo>
                  <a:pt x="17790" y="2593"/>
                  <a:pt x="17812" y="2661"/>
                  <a:pt x="17767" y="2706"/>
                </a:cubicBezTo>
                <a:cubicBezTo>
                  <a:pt x="17767" y="2706"/>
                  <a:pt x="17767" y="2706"/>
                  <a:pt x="17767" y="2706"/>
                </a:cubicBezTo>
                <a:cubicBezTo>
                  <a:pt x="17744" y="2728"/>
                  <a:pt x="17699" y="2751"/>
                  <a:pt x="17677" y="2751"/>
                </a:cubicBezTo>
                <a:cubicBezTo>
                  <a:pt x="17677" y="2751"/>
                  <a:pt x="17677" y="2751"/>
                  <a:pt x="17677" y="2751"/>
                </a:cubicBezTo>
                <a:cubicBezTo>
                  <a:pt x="17654" y="2751"/>
                  <a:pt x="17632" y="2728"/>
                  <a:pt x="17609" y="2706"/>
                </a:cubicBezTo>
                <a:close/>
                <a:moveTo>
                  <a:pt x="4171" y="2435"/>
                </a:moveTo>
                <a:cubicBezTo>
                  <a:pt x="4126" y="2390"/>
                  <a:pt x="4149" y="2300"/>
                  <a:pt x="4194" y="2277"/>
                </a:cubicBezTo>
                <a:cubicBezTo>
                  <a:pt x="4194" y="2277"/>
                  <a:pt x="4194" y="2277"/>
                  <a:pt x="4194" y="2277"/>
                </a:cubicBezTo>
                <a:cubicBezTo>
                  <a:pt x="4239" y="2232"/>
                  <a:pt x="4306" y="2232"/>
                  <a:pt x="4352" y="2300"/>
                </a:cubicBezTo>
                <a:cubicBezTo>
                  <a:pt x="4352" y="2300"/>
                  <a:pt x="4352" y="2300"/>
                  <a:pt x="4352" y="2300"/>
                </a:cubicBezTo>
                <a:cubicBezTo>
                  <a:pt x="4374" y="2345"/>
                  <a:pt x="4374" y="2413"/>
                  <a:pt x="4329" y="2458"/>
                </a:cubicBezTo>
                <a:cubicBezTo>
                  <a:pt x="4329" y="2458"/>
                  <a:pt x="4329" y="2458"/>
                  <a:pt x="4329" y="2458"/>
                </a:cubicBezTo>
                <a:cubicBezTo>
                  <a:pt x="4306" y="2458"/>
                  <a:pt x="4284" y="2480"/>
                  <a:pt x="4261" y="2480"/>
                </a:cubicBezTo>
                <a:cubicBezTo>
                  <a:pt x="4261" y="2480"/>
                  <a:pt x="4261" y="2480"/>
                  <a:pt x="4261" y="2480"/>
                </a:cubicBezTo>
                <a:cubicBezTo>
                  <a:pt x="4216" y="2480"/>
                  <a:pt x="4194" y="2458"/>
                  <a:pt x="4171" y="2435"/>
                </a:cubicBezTo>
                <a:close/>
                <a:moveTo>
                  <a:pt x="17113" y="2322"/>
                </a:moveTo>
                <a:cubicBezTo>
                  <a:pt x="17113" y="2322"/>
                  <a:pt x="17113" y="2322"/>
                  <a:pt x="17113" y="2322"/>
                </a:cubicBezTo>
                <a:cubicBezTo>
                  <a:pt x="17068" y="2300"/>
                  <a:pt x="17046" y="2210"/>
                  <a:pt x="17091" y="2165"/>
                </a:cubicBezTo>
                <a:cubicBezTo>
                  <a:pt x="17091" y="2165"/>
                  <a:pt x="17091" y="2165"/>
                  <a:pt x="17091" y="2165"/>
                </a:cubicBezTo>
                <a:cubicBezTo>
                  <a:pt x="17136" y="2119"/>
                  <a:pt x="17203" y="2119"/>
                  <a:pt x="17248" y="2142"/>
                </a:cubicBezTo>
                <a:cubicBezTo>
                  <a:pt x="17248" y="2142"/>
                  <a:pt x="17248" y="2142"/>
                  <a:pt x="17248" y="2142"/>
                </a:cubicBezTo>
                <a:cubicBezTo>
                  <a:pt x="17294" y="2187"/>
                  <a:pt x="17316" y="2255"/>
                  <a:pt x="17271" y="2300"/>
                </a:cubicBezTo>
                <a:cubicBezTo>
                  <a:pt x="17271" y="2300"/>
                  <a:pt x="17271" y="2300"/>
                  <a:pt x="17271" y="2300"/>
                </a:cubicBezTo>
                <a:cubicBezTo>
                  <a:pt x="17248" y="2322"/>
                  <a:pt x="17226" y="2345"/>
                  <a:pt x="17181" y="2345"/>
                </a:cubicBezTo>
                <a:cubicBezTo>
                  <a:pt x="17181" y="2345"/>
                  <a:pt x="17181" y="2345"/>
                  <a:pt x="17181" y="2345"/>
                </a:cubicBezTo>
                <a:cubicBezTo>
                  <a:pt x="17158" y="2345"/>
                  <a:pt x="17136" y="2345"/>
                  <a:pt x="17113" y="2322"/>
                </a:cubicBezTo>
                <a:close/>
                <a:moveTo>
                  <a:pt x="4667" y="2052"/>
                </a:moveTo>
                <a:cubicBezTo>
                  <a:pt x="4645" y="2007"/>
                  <a:pt x="4645" y="1939"/>
                  <a:pt x="4712" y="1894"/>
                </a:cubicBezTo>
                <a:cubicBezTo>
                  <a:pt x="4712" y="1894"/>
                  <a:pt x="4712" y="1894"/>
                  <a:pt x="4712" y="1894"/>
                </a:cubicBezTo>
                <a:cubicBezTo>
                  <a:pt x="4757" y="1849"/>
                  <a:pt x="4825" y="1871"/>
                  <a:pt x="4870" y="1916"/>
                </a:cubicBezTo>
                <a:cubicBezTo>
                  <a:pt x="4870" y="1916"/>
                  <a:pt x="4870" y="1916"/>
                  <a:pt x="4870" y="1916"/>
                </a:cubicBezTo>
                <a:cubicBezTo>
                  <a:pt x="4893" y="1984"/>
                  <a:pt x="4870" y="2052"/>
                  <a:pt x="4825" y="2074"/>
                </a:cubicBezTo>
                <a:cubicBezTo>
                  <a:pt x="4825" y="2074"/>
                  <a:pt x="4825" y="2074"/>
                  <a:pt x="4825" y="2074"/>
                </a:cubicBezTo>
                <a:cubicBezTo>
                  <a:pt x="4803" y="2097"/>
                  <a:pt x="4780" y="2097"/>
                  <a:pt x="4757" y="2097"/>
                </a:cubicBezTo>
                <a:cubicBezTo>
                  <a:pt x="4757" y="2097"/>
                  <a:pt x="4757" y="2097"/>
                  <a:pt x="4757" y="2097"/>
                </a:cubicBezTo>
                <a:cubicBezTo>
                  <a:pt x="4735" y="2097"/>
                  <a:pt x="4690" y="2074"/>
                  <a:pt x="4667" y="2052"/>
                </a:cubicBezTo>
                <a:close/>
                <a:moveTo>
                  <a:pt x="16595" y="1962"/>
                </a:moveTo>
                <a:cubicBezTo>
                  <a:pt x="16595" y="1962"/>
                  <a:pt x="16595" y="1962"/>
                  <a:pt x="16595" y="1962"/>
                </a:cubicBezTo>
                <a:cubicBezTo>
                  <a:pt x="16549" y="1939"/>
                  <a:pt x="16527" y="1871"/>
                  <a:pt x="16572" y="1804"/>
                </a:cubicBezTo>
                <a:cubicBezTo>
                  <a:pt x="16572" y="1804"/>
                  <a:pt x="16572" y="1804"/>
                  <a:pt x="16572" y="1804"/>
                </a:cubicBezTo>
                <a:cubicBezTo>
                  <a:pt x="16595" y="1759"/>
                  <a:pt x="16685" y="1736"/>
                  <a:pt x="16730" y="1781"/>
                </a:cubicBezTo>
                <a:cubicBezTo>
                  <a:pt x="16730" y="1781"/>
                  <a:pt x="16730" y="1781"/>
                  <a:pt x="16730" y="1781"/>
                </a:cubicBezTo>
                <a:cubicBezTo>
                  <a:pt x="16730" y="1781"/>
                  <a:pt x="16730" y="1781"/>
                  <a:pt x="16730" y="1781"/>
                </a:cubicBezTo>
                <a:cubicBezTo>
                  <a:pt x="16730" y="1781"/>
                  <a:pt x="16730" y="1781"/>
                  <a:pt x="16730" y="1781"/>
                </a:cubicBezTo>
                <a:cubicBezTo>
                  <a:pt x="16775" y="1804"/>
                  <a:pt x="16797" y="1894"/>
                  <a:pt x="16752" y="1939"/>
                </a:cubicBezTo>
                <a:cubicBezTo>
                  <a:pt x="16752" y="1939"/>
                  <a:pt x="16752" y="1939"/>
                  <a:pt x="16752" y="1939"/>
                </a:cubicBezTo>
                <a:cubicBezTo>
                  <a:pt x="16730" y="1962"/>
                  <a:pt x="16707" y="1984"/>
                  <a:pt x="16662" y="1984"/>
                </a:cubicBezTo>
                <a:cubicBezTo>
                  <a:pt x="16662" y="1984"/>
                  <a:pt x="16662" y="1984"/>
                  <a:pt x="16662" y="1984"/>
                </a:cubicBezTo>
                <a:cubicBezTo>
                  <a:pt x="16640" y="1984"/>
                  <a:pt x="16617" y="1984"/>
                  <a:pt x="16595" y="1962"/>
                </a:cubicBezTo>
                <a:close/>
                <a:moveTo>
                  <a:pt x="5208" y="1714"/>
                </a:moveTo>
                <a:cubicBezTo>
                  <a:pt x="5163" y="1646"/>
                  <a:pt x="5186" y="1578"/>
                  <a:pt x="5231" y="1556"/>
                </a:cubicBezTo>
                <a:cubicBezTo>
                  <a:pt x="5231" y="1556"/>
                  <a:pt x="5231" y="1556"/>
                  <a:pt x="5231" y="1556"/>
                </a:cubicBezTo>
                <a:cubicBezTo>
                  <a:pt x="5231" y="1556"/>
                  <a:pt x="5231" y="1556"/>
                  <a:pt x="5231" y="1556"/>
                </a:cubicBezTo>
                <a:cubicBezTo>
                  <a:pt x="5231" y="1556"/>
                  <a:pt x="5231" y="1556"/>
                  <a:pt x="5231" y="1556"/>
                </a:cubicBezTo>
                <a:cubicBezTo>
                  <a:pt x="5299" y="1511"/>
                  <a:pt x="5366" y="1533"/>
                  <a:pt x="5389" y="1578"/>
                </a:cubicBezTo>
                <a:cubicBezTo>
                  <a:pt x="5389" y="1578"/>
                  <a:pt x="5389" y="1578"/>
                  <a:pt x="5389" y="1578"/>
                </a:cubicBezTo>
                <a:cubicBezTo>
                  <a:pt x="5434" y="1646"/>
                  <a:pt x="5411" y="1714"/>
                  <a:pt x="5344" y="1736"/>
                </a:cubicBezTo>
                <a:cubicBezTo>
                  <a:pt x="5344" y="1736"/>
                  <a:pt x="5344" y="1736"/>
                  <a:pt x="5344" y="1736"/>
                </a:cubicBezTo>
                <a:cubicBezTo>
                  <a:pt x="5344" y="1759"/>
                  <a:pt x="5321" y="1759"/>
                  <a:pt x="5299" y="1759"/>
                </a:cubicBezTo>
                <a:cubicBezTo>
                  <a:pt x="5299" y="1759"/>
                  <a:pt x="5299" y="1759"/>
                  <a:pt x="5299" y="1759"/>
                </a:cubicBezTo>
                <a:cubicBezTo>
                  <a:pt x="5253" y="1759"/>
                  <a:pt x="5231" y="1736"/>
                  <a:pt x="5208" y="1714"/>
                </a:cubicBezTo>
                <a:close/>
                <a:moveTo>
                  <a:pt x="16076" y="1646"/>
                </a:moveTo>
                <a:cubicBezTo>
                  <a:pt x="16008" y="1601"/>
                  <a:pt x="16008" y="1533"/>
                  <a:pt x="16031" y="1488"/>
                </a:cubicBezTo>
                <a:cubicBezTo>
                  <a:pt x="16031" y="1488"/>
                  <a:pt x="16031" y="1488"/>
                  <a:pt x="16031" y="1488"/>
                </a:cubicBezTo>
                <a:cubicBezTo>
                  <a:pt x="16053" y="1420"/>
                  <a:pt x="16121" y="1420"/>
                  <a:pt x="16189" y="1443"/>
                </a:cubicBezTo>
                <a:cubicBezTo>
                  <a:pt x="16189" y="1443"/>
                  <a:pt x="16189" y="1443"/>
                  <a:pt x="16189" y="1443"/>
                </a:cubicBezTo>
                <a:cubicBezTo>
                  <a:pt x="16189" y="1443"/>
                  <a:pt x="16189" y="1443"/>
                  <a:pt x="16189" y="1443"/>
                </a:cubicBezTo>
                <a:cubicBezTo>
                  <a:pt x="16189" y="1443"/>
                  <a:pt x="16189" y="1443"/>
                  <a:pt x="16189" y="1443"/>
                </a:cubicBezTo>
                <a:cubicBezTo>
                  <a:pt x="16234" y="1466"/>
                  <a:pt x="16256" y="1533"/>
                  <a:pt x="16234" y="1601"/>
                </a:cubicBezTo>
                <a:cubicBezTo>
                  <a:pt x="16234" y="1601"/>
                  <a:pt x="16234" y="1601"/>
                  <a:pt x="16234" y="1601"/>
                </a:cubicBezTo>
                <a:cubicBezTo>
                  <a:pt x="16211" y="1623"/>
                  <a:pt x="16166" y="1646"/>
                  <a:pt x="16121" y="1646"/>
                </a:cubicBezTo>
                <a:cubicBezTo>
                  <a:pt x="16121" y="1646"/>
                  <a:pt x="16121" y="1646"/>
                  <a:pt x="16121" y="1646"/>
                </a:cubicBezTo>
                <a:cubicBezTo>
                  <a:pt x="16099" y="1646"/>
                  <a:pt x="16099" y="1646"/>
                  <a:pt x="16076" y="1646"/>
                </a:cubicBezTo>
                <a:close/>
                <a:moveTo>
                  <a:pt x="5749" y="1398"/>
                </a:moveTo>
                <a:cubicBezTo>
                  <a:pt x="5727" y="1330"/>
                  <a:pt x="5727" y="1263"/>
                  <a:pt x="5795" y="1240"/>
                </a:cubicBezTo>
                <a:cubicBezTo>
                  <a:pt x="5795" y="1240"/>
                  <a:pt x="5795" y="1240"/>
                  <a:pt x="5795" y="1240"/>
                </a:cubicBezTo>
                <a:cubicBezTo>
                  <a:pt x="5840" y="1218"/>
                  <a:pt x="5907" y="1240"/>
                  <a:pt x="5952" y="1285"/>
                </a:cubicBezTo>
                <a:cubicBezTo>
                  <a:pt x="5952" y="1285"/>
                  <a:pt x="5952" y="1285"/>
                  <a:pt x="5952" y="1285"/>
                </a:cubicBezTo>
                <a:cubicBezTo>
                  <a:pt x="5975" y="1330"/>
                  <a:pt x="5952" y="1398"/>
                  <a:pt x="5907" y="1443"/>
                </a:cubicBezTo>
                <a:cubicBezTo>
                  <a:pt x="5907" y="1443"/>
                  <a:pt x="5907" y="1443"/>
                  <a:pt x="5907" y="1443"/>
                </a:cubicBezTo>
                <a:cubicBezTo>
                  <a:pt x="5885" y="1443"/>
                  <a:pt x="5862" y="1443"/>
                  <a:pt x="5840" y="1443"/>
                </a:cubicBezTo>
                <a:cubicBezTo>
                  <a:pt x="5840" y="1443"/>
                  <a:pt x="5840" y="1443"/>
                  <a:pt x="5840" y="1443"/>
                </a:cubicBezTo>
                <a:cubicBezTo>
                  <a:pt x="5795" y="1443"/>
                  <a:pt x="5772" y="1420"/>
                  <a:pt x="5749" y="1398"/>
                </a:cubicBezTo>
                <a:close/>
                <a:moveTo>
                  <a:pt x="15512" y="1353"/>
                </a:moveTo>
                <a:cubicBezTo>
                  <a:pt x="15467" y="1308"/>
                  <a:pt x="15445" y="1240"/>
                  <a:pt x="15467" y="1195"/>
                </a:cubicBezTo>
                <a:cubicBezTo>
                  <a:pt x="15467" y="1195"/>
                  <a:pt x="15467" y="1195"/>
                  <a:pt x="15467" y="1195"/>
                </a:cubicBezTo>
                <a:cubicBezTo>
                  <a:pt x="15490" y="1127"/>
                  <a:pt x="15557" y="1105"/>
                  <a:pt x="15625" y="1150"/>
                </a:cubicBezTo>
                <a:cubicBezTo>
                  <a:pt x="15625" y="1150"/>
                  <a:pt x="15625" y="1150"/>
                  <a:pt x="15625" y="1150"/>
                </a:cubicBezTo>
                <a:cubicBezTo>
                  <a:pt x="15625" y="1150"/>
                  <a:pt x="15625" y="1150"/>
                  <a:pt x="15625" y="1150"/>
                </a:cubicBezTo>
                <a:cubicBezTo>
                  <a:pt x="15625" y="1150"/>
                  <a:pt x="15625" y="1150"/>
                  <a:pt x="15625" y="1150"/>
                </a:cubicBezTo>
                <a:cubicBezTo>
                  <a:pt x="15670" y="1172"/>
                  <a:pt x="15693" y="1240"/>
                  <a:pt x="15670" y="1285"/>
                </a:cubicBezTo>
                <a:cubicBezTo>
                  <a:pt x="15670" y="1285"/>
                  <a:pt x="15670" y="1285"/>
                  <a:pt x="15670" y="1285"/>
                </a:cubicBezTo>
                <a:cubicBezTo>
                  <a:pt x="15648" y="1330"/>
                  <a:pt x="15603" y="1353"/>
                  <a:pt x="15580" y="1353"/>
                </a:cubicBezTo>
                <a:cubicBezTo>
                  <a:pt x="15580" y="1353"/>
                  <a:pt x="15580" y="1353"/>
                  <a:pt x="15580" y="1353"/>
                </a:cubicBezTo>
                <a:cubicBezTo>
                  <a:pt x="15557" y="1353"/>
                  <a:pt x="15535" y="1353"/>
                  <a:pt x="15512" y="1353"/>
                </a:cubicBezTo>
                <a:close/>
                <a:moveTo>
                  <a:pt x="6313" y="1105"/>
                </a:moveTo>
                <a:cubicBezTo>
                  <a:pt x="6291" y="1060"/>
                  <a:pt x="6313" y="992"/>
                  <a:pt x="6358" y="947"/>
                </a:cubicBezTo>
                <a:cubicBezTo>
                  <a:pt x="6358" y="947"/>
                  <a:pt x="6358" y="947"/>
                  <a:pt x="6358" y="947"/>
                </a:cubicBezTo>
                <a:cubicBezTo>
                  <a:pt x="6358" y="947"/>
                  <a:pt x="6358" y="947"/>
                  <a:pt x="6358" y="947"/>
                </a:cubicBezTo>
                <a:cubicBezTo>
                  <a:pt x="6358" y="947"/>
                  <a:pt x="6358" y="947"/>
                  <a:pt x="6358" y="947"/>
                </a:cubicBezTo>
                <a:cubicBezTo>
                  <a:pt x="6426" y="924"/>
                  <a:pt x="6494" y="947"/>
                  <a:pt x="6516" y="1015"/>
                </a:cubicBezTo>
                <a:cubicBezTo>
                  <a:pt x="6516" y="1015"/>
                  <a:pt x="6516" y="1015"/>
                  <a:pt x="6516" y="1015"/>
                </a:cubicBezTo>
                <a:cubicBezTo>
                  <a:pt x="6539" y="1060"/>
                  <a:pt x="6516" y="1127"/>
                  <a:pt x="6448" y="1172"/>
                </a:cubicBezTo>
                <a:cubicBezTo>
                  <a:pt x="6448" y="1172"/>
                  <a:pt x="6448" y="1172"/>
                  <a:pt x="6448" y="1172"/>
                </a:cubicBezTo>
                <a:cubicBezTo>
                  <a:pt x="6448" y="1172"/>
                  <a:pt x="6426" y="1172"/>
                  <a:pt x="6403" y="1172"/>
                </a:cubicBezTo>
                <a:cubicBezTo>
                  <a:pt x="6403" y="1172"/>
                  <a:pt x="6403" y="1172"/>
                  <a:pt x="6403" y="1172"/>
                </a:cubicBezTo>
                <a:cubicBezTo>
                  <a:pt x="6358" y="1172"/>
                  <a:pt x="6336" y="1150"/>
                  <a:pt x="6313" y="1105"/>
                </a:cubicBezTo>
                <a:close/>
                <a:moveTo>
                  <a:pt x="14949" y="1082"/>
                </a:moveTo>
                <a:cubicBezTo>
                  <a:pt x="14904" y="1060"/>
                  <a:pt x="14858" y="992"/>
                  <a:pt x="14904" y="924"/>
                </a:cubicBezTo>
                <a:cubicBezTo>
                  <a:pt x="14904" y="924"/>
                  <a:pt x="14904" y="924"/>
                  <a:pt x="14904" y="924"/>
                </a:cubicBezTo>
                <a:cubicBezTo>
                  <a:pt x="14926" y="879"/>
                  <a:pt x="14994" y="857"/>
                  <a:pt x="15039" y="879"/>
                </a:cubicBezTo>
                <a:cubicBezTo>
                  <a:pt x="15039" y="879"/>
                  <a:pt x="15039" y="879"/>
                  <a:pt x="15039" y="879"/>
                </a:cubicBezTo>
                <a:cubicBezTo>
                  <a:pt x="15039" y="879"/>
                  <a:pt x="15039" y="879"/>
                  <a:pt x="15039" y="879"/>
                </a:cubicBezTo>
                <a:cubicBezTo>
                  <a:pt x="15039" y="879"/>
                  <a:pt x="15039" y="879"/>
                  <a:pt x="15039" y="879"/>
                </a:cubicBezTo>
                <a:cubicBezTo>
                  <a:pt x="15106" y="902"/>
                  <a:pt x="15129" y="970"/>
                  <a:pt x="15106" y="1015"/>
                </a:cubicBezTo>
                <a:cubicBezTo>
                  <a:pt x="15106" y="1015"/>
                  <a:pt x="15106" y="1015"/>
                  <a:pt x="15106" y="1015"/>
                </a:cubicBezTo>
                <a:cubicBezTo>
                  <a:pt x="15084" y="1060"/>
                  <a:pt x="15039" y="1082"/>
                  <a:pt x="14994" y="1082"/>
                </a:cubicBezTo>
                <a:cubicBezTo>
                  <a:pt x="14994" y="1082"/>
                  <a:pt x="14994" y="1082"/>
                  <a:pt x="14994" y="1082"/>
                </a:cubicBezTo>
                <a:cubicBezTo>
                  <a:pt x="14971" y="1082"/>
                  <a:pt x="14971" y="1082"/>
                  <a:pt x="14949" y="1082"/>
                </a:cubicBezTo>
                <a:close/>
                <a:moveTo>
                  <a:pt x="6877" y="857"/>
                </a:moveTo>
                <a:cubicBezTo>
                  <a:pt x="6854" y="789"/>
                  <a:pt x="6899" y="744"/>
                  <a:pt x="6944" y="722"/>
                </a:cubicBezTo>
                <a:cubicBezTo>
                  <a:pt x="6944" y="722"/>
                  <a:pt x="6944" y="722"/>
                  <a:pt x="6944" y="722"/>
                </a:cubicBezTo>
                <a:cubicBezTo>
                  <a:pt x="7012" y="699"/>
                  <a:pt x="7080" y="722"/>
                  <a:pt x="7102" y="767"/>
                </a:cubicBezTo>
                <a:cubicBezTo>
                  <a:pt x="7102" y="767"/>
                  <a:pt x="7102" y="767"/>
                  <a:pt x="7102" y="767"/>
                </a:cubicBezTo>
                <a:cubicBezTo>
                  <a:pt x="7125" y="834"/>
                  <a:pt x="7102" y="902"/>
                  <a:pt x="7035" y="924"/>
                </a:cubicBezTo>
                <a:cubicBezTo>
                  <a:pt x="7035" y="924"/>
                  <a:pt x="7035" y="924"/>
                  <a:pt x="7035" y="924"/>
                </a:cubicBezTo>
                <a:cubicBezTo>
                  <a:pt x="7012" y="924"/>
                  <a:pt x="7012" y="924"/>
                  <a:pt x="6990" y="924"/>
                </a:cubicBezTo>
                <a:cubicBezTo>
                  <a:pt x="6990" y="924"/>
                  <a:pt x="6990" y="924"/>
                  <a:pt x="6990" y="924"/>
                </a:cubicBezTo>
                <a:cubicBezTo>
                  <a:pt x="6944" y="924"/>
                  <a:pt x="6899" y="902"/>
                  <a:pt x="6877" y="857"/>
                </a:cubicBezTo>
                <a:close/>
                <a:moveTo>
                  <a:pt x="14362" y="857"/>
                </a:moveTo>
                <a:cubicBezTo>
                  <a:pt x="14317" y="834"/>
                  <a:pt x="14272" y="767"/>
                  <a:pt x="14295" y="699"/>
                </a:cubicBezTo>
                <a:cubicBezTo>
                  <a:pt x="14295" y="699"/>
                  <a:pt x="14295" y="699"/>
                  <a:pt x="14295" y="699"/>
                </a:cubicBezTo>
                <a:cubicBezTo>
                  <a:pt x="14317" y="654"/>
                  <a:pt x="14385" y="609"/>
                  <a:pt x="14453" y="631"/>
                </a:cubicBezTo>
                <a:cubicBezTo>
                  <a:pt x="14453" y="631"/>
                  <a:pt x="14453" y="631"/>
                  <a:pt x="14453" y="631"/>
                </a:cubicBezTo>
                <a:cubicBezTo>
                  <a:pt x="14498" y="654"/>
                  <a:pt x="14543" y="722"/>
                  <a:pt x="14520" y="789"/>
                </a:cubicBezTo>
                <a:cubicBezTo>
                  <a:pt x="14520" y="789"/>
                  <a:pt x="14520" y="789"/>
                  <a:pt x="14520" y="789"/>
                </a:cubicBezTo>
                <a:cubicBezTo>
                  <a:pt x="14498" y="834"/>
                  <a:pt x="14453" y="857"/>
                  <a:pt x="14408" y="857"/>
                </a:cubicBezTo>
                <a:cubicBezTo>
                  <a:pt x="14408" y="857"/>
                  <a:pt x="14408" y="857"/>
                  <a:pt x="14408" y="857"/>
                </a:cubicBezTo>
                <a:cubicBezTo>
                  <a:pt x="14408" y="857"/>
                  <a:pt x="14385" y="857"/>
                  <a:pt x="14362" y="857"/>
                </a:cubicBezTo>
                <a:close/>
                <a:moveTo>
                  <a:pt x="7486" y="654"/>
                </a:moveTo>
                <a:cubicBezTo>
                  <a:pt x="7463" y="586"/>
                  <a:pt x="7486" y="519"/>
                  <a:pt x="7553" y="496"/>
                </a:cubicBezTo>
                <a:cubicBezTo>
                  <a:pt x="7553" y="496"/>
                  <a:pt x="7553" y="496"/>
                  <a:pt x="7553" y="496"/>
                </a:cubicBezTo>
                <a:cubicBezTo>
                  <a:pt x="7553" y="496"/>
                  <a:pt x="7553" y="496"/>
                  <a:pt x="7553" y="496"/>
                </a:cubicBezTo>
                <a:cubicBezTo>
                  <a:pt x="7553" y="496"/>
                  <a:pt x="7553" y="496"/>
                  <a:pt x="7553" y="496"/>
                </a:cubicBezTo>
                <a:cubicBezTo>
                  <a:pt x="7621" y="473"/>
                  <a:pt x="7689" y="519"/>
                  <a:pt x="7689" y="586"/>
                </a:cubicBezTo>
                <a:cubicBezTo>
                  <a:pt x="7689" y="586"/>
                  <a:pt x="7689" y="586"/>
                  <a:pt x="7689" y="586"/>
                </a:cubicBezTo>
                <a:cubicBezTo>
                  <a:pt x="7711" y="631"/>
                  <a:pt x="7689" y="699"/>
                  <a:pt x="7621" y="722"/>
                </a:cubicBezTo>
                <a:cubicBezTo>
                  <a:pt x="7621" y="722"/>
                  <a:pt x="7621" y="722"/>
                  <a:pt x="7621" y="722"/>
                </a:cubicBezTo>
                <a:cubicBezTo>
                  <a:pt x="7621" y="722"/>
                  <a:pt x="7598" y="722"/>
                  <a:pt x="7598" y="722"/>
                </a:cubicBezTo>
                <a:cubicBezTo>
                  <a:pt x="7598" y="722"/>
                  <a:pt x="7598" y="722"/>
                  <a:pt x="7598" y="722"/>
                </a:cubicBezTo>
                <a:cubicBezTo>
                  <a:pt x="7531" y="722"/>
                  <a:pt x="7486" y="699"/>
                  <a:pt x="7486" y="654"/>
                </a:cubicBezTo>
                <a:close/>
                <a:moveTo>
                  <a:pt x="13776" y="654"/>
                </a:moveTo>
                <a:cubicBezTo>
                  <a:pt x="13709" y="631"/>
                  <a:pt x="13686" y="586"/>
                  <a:pt x="13709" y="519"/>
                </a:cubicBezTo>
                <a:cubicBezTo>
                  <a:pt x="13709" y="519"/>
                  <a:pt x="13709" y="519"/>
                  <a:pt x="13709" y="519"/>
                </a:cubicBezTo>
                <a:cubicBezTo>
                  <a:pt x="13709" y="451"/>
                  <a:pt x="13776" y="428"/>
                  <a:pt x="13844" y="428"/>
                </a:cubicBezTo>
                <a:cubicBezTo>
                  <a:pt x="13844" y="428"/>
                  <a:pt x="13844" y="428"/>
                  <a:pt x="13844" y="428"/>
                </a:cubicBezTo>
                <a:cubicBezTo>
                  <a:pt x="13889" y="451"/>
                  <a:pt x="13934" y="519"/>
                  <a:pt x="13911" y="586"/>
                </a:cubicBezTo>
                <a:cubicBezTo>
                  <a:pt x="13911" y="586"/>
                  <a:pt x="13911" y="586"/>
                  <a:pt x="13911" y="586"/>
                </a:cubicBezTo>
                <a:cubicBezTo>
                  <a:pt x="13911" y="631"/>
                  <a:pt x="13866" y="654"/>
                  <a:pt x="13799" y="654"/>
                </a:cubicBezTo>
                <a:cubicBezTo>
                  <a:pt x="13799" y="654"/>
                  <a:pt x="13799" y="654"/>
                  <a:pt x="13799" y="654"/>
                </a:cubicBezTo>
                <a:cubicBezTo>
                  <a:pt x="13799" y="654"/>
                  <a:pt x="13776" y="654"/>
                  <a:pt x="13776" y="654"/>
                </a:cubicBezTo>
                <a:close/>
                <a:moveTo>
                  <a:pt x="8094" y="473"/>
                </a:moveTo>
                <a:cubicBezTo>
                  <a:pt x="8072" y="406"/>
                  <a:pt x="8117" y="338"/>
                  <a:pt x="8162" y="338"/>
                </a:cubicBezTo>
                <a:cubicBezTo>
                  <a:pt x="8162" y="338"/>
                  <a:pt x="8162" y="338"/>
                  <a:pt x="8162" y="338"/>
                </a:cubicBezTo>
                <a:cubicBezTo>
                  <a:pt x="8162" y="338"/>
                  <a:pt x="8162" y="338"/>
                  <a:pt x="8162" y="338"/>
                </a:cubicBezTo>
                <a:cubicBezTo>
                  <a:pt x="8162" y="338"/>
                  <a:pt x="8162" y="338"/>
                  <a:pt x="8162" y="338"/>
                </a:cubicBezTo>
                <a:cubicBezTo>
                  <a:pt x="8230" y="316"/>
                  <a:pt x="8297" y="361"/>
                  <a:pt x="8297" y="406"/>
                </a:cubicBezTo>
                <a:cubicBezTo>
                  <a:pt x="8297" y="406"/>
                  <a:pt x="8297" y="406"/>
                  <a:pt x="8297" y="406"/>
                </a:cubicBezTo>
                <a:cubicBezTo>
                  <a:pt x="8320" y="473"/>
                  <a:pt x="8275" y="541"/>
                  <a:pt x="8230" y="541"/>
                </a:cubicBezTo>
                <a:cubicBezTo>
                  <a:pt x="8230" y="541"/>
                  <a:pt x="8230" y="541"/>
                  <a:pt x="8230" y="541"/>
                </a:cubicBezTo>
                <a:cubicBezTo>
                  <a:pt x="8207" y="541"/>
                  <a:pt x="8207" y="541"/>
                  <a:pt x="8207" y="541"/>
                </a:cubicBezTo>
                <a:cubicBezTo>
                  <a:pt x="8207" y="541"/>
                  <a:pt x="8207" y="541"/>
                  <a:pt x="8207" y="541"/>
                </a:cubicBezTo>
                <a:cubicBezTo>
                  <a:pt x="8139" y="541"/>
                  <a:pt x="8094" y="519"/>
                  <a:pt x="8094" y="473"/>
                </a:cubicBezTo>
                <a:close/>
                <a:moveTo>
                  <a:pt x="13167" y="496"/>
                </a:moveTo>
                <a:cubicBezTo>
                  <a:pt x="13122" y="473"/>
                  <a:pt x="13077" y="428"/>
                  <a:pt x="13077" y="361"/>
                </a:cubicBezTo>
                <a:cubicBezTo>
                  <a:pt x="13077" y="361"/>
                  <a:pt x="13077" y="361"/>
                  <a:pt x="13077" y="361"/>
                </a:cubicBezTo>
                <a:cubicBezTo>
                  <a:pt x="13100" y="293"/>
                  <a:pt x="13167" y="271"/>
                  <a:pt x="13213" y="271"/>
                </a:cubicBezTo>
                <a:cubicBezTo>
                  <a:pt x="13213" y="271"/>
                  <a:pt x="13213" y="271"/>
                  <a:pt x="13213" y="271"/>
                </a:cubicBezTo>
                <a:cubicBezTo>
                  <a:pt x="13280" y="293"/>
                  <a:pt x="13325" y="361"/>
                  <a:pt x="13303" y="406"/>
                </a:cubicBezTo>
                <a:cubicBezTo>
                  <a:pt x="13303" y="406"/>
                  <a:pt x="13303" y="406"/>
                  <a:pt x="13303" y="406"/>
                </a:cubicBezTo>
                <a:cubicBezTo>
                  <a:pt x="13303" y="473"/>
                  <a:pt x="13258" y="496"/>
                  <a:pt x="13190" y="496"/>
                </a:cubicBezTo>
                <a:cubicBezTo>
                  <a:pt x="13190" y="496"/>
                  <a:pt x="13190" y="496"/>
                  <a:pt x="13190" y="496"/>
                </a:cubicBezTo>
                <a:cubicBezTo>
                  <a:pt x="13190" y="496"/>
                  <a:pt x="13190" y="496"/>
                  <a:pt x="13167" y="496"/>
                </a:cubicBezTo>
                <a:close/>
                <a:moveTo>
                  <a:pt x="8703" y="316"/>
                </a:moveTo>
                <a:cubicBezTo>
                  <a:pt x="8681" y="271"/>
                  <a:pt x="8726" y="203"/>
                  <a:pt x="8793" y="180"/>
                </a:cubicBezTo>
                <a:cubicBezTo>
                  <a:pt x="8793" y="180"/>
                  <a:pt x="8793" y="180"/>
                  <a:pt x="8793" y="180"/>
                </a:cubicBezTo>
                <a:cubicBezTo>
                  <a:pt x="8861" y="180"/>
                  <a:pt x="8906" y="225"/>
                  <a:pt x="8929" y="271"/>
                </a:cubicBezTo>
                <a:cubicBezTo>
                  <a:pt x="8929" y="271"/>
                  <a:pt x="8929" y="271"/>
                  <a:pt x="8929" y="271"/>
                </a:cubicBezTo>
                <a:cubicBezTo>
                  <a:pt x="8929" y="338"/>
                  <a:pt x="8884" y="406"/>
                  <a:pt x="8838" y="406"/>
                </a:cubicBezTo>
                <a:cubicBezTo>
                  <a:pt x="8838" y="406"/>
                  <a:pt x="8838" y="406"/>
                  <a:pt x="8838" y="406"/>
                </a:cubicBezTo>
                <a:cubicBezTo>
                  <a:pt x="8816" y="406"/>
                  <a:pt x="8816" y="406"/>
                  <a:pt x="8816" y="406"/>
                </a:cubicBezTo>
                <a:cubicBezTo>
                  <a:pt x="8816" y="406"/>
                  <a:pt x="8816" y="406"/>
                  <a:pt x="8816" y="406"/>
                </a:cubicBezTo>
                <a:cubicBezTo>
                  <a:pt x="8748" y="406"/>
                  <a:pt x="8703" y="383"/>
                  <a:pt x="8703" y="316"/>
                </a:cubicBezTo>
                <a:close/>
                <a:moveTo>
                  <a:pt x="12559" y="383"/>
                </a:moveTo>
                <a:cubicBezTo>
                  <a:pt x="12559" y="383"/>
                  <a:pt x="12559" y="383"/>
                  <a:pt x="12559" y="383"/>
                </a:cubicBezTo>
                <a:cubicBezTo>
                  <a:pt x="12491" y="361"/>
                  <a:pt x="12446" y="316"/>
                  <a:pt x="12468" y="248"/>
                </a:cubicBezTo>
                <a:cubicBezTo>
                  <a:pt x="12468" y="248"/>
                  <a:pt x="12468" y="248"/>
                  <a:pt x="12468" y="248"/>
                </a:cubicBezTo>
                <a:cubicBezTo>
                  <a:pt x="12468" y="180"/>
                  <a:pt x="12536" y="135"/>
                  <a:pt x="12604" y="158"/>
                </a:cubicBezTo>
                <a:cubicBezTo>
                  <a:pt x="12604" y="158"/>
                  <a:pt x="12604" y="158"/>
                  <a:pt x="12604" y="158"/>
                </a:cubicBezTo>
                <a:cubicBezTo>
                  <a:pt x="12604" y="158"/>
                  <a:pt x="12604" y="158"/>
                  <a:pt x="12604" y="158"/>
                </a:cubicBezTo>
                <a:cubicBezTo>
                  <a:pt x="12604" y="158"/>
                  <a:pt x="12604" y="158"/>
                  <a:pt x="12604" y="158"/>
                </a:cubicBezTo>
                <a:cubicBezTo>
                  <a:pt x="12649" y="158"/>
                  <a:pt x="12694" y="225"/>
                  <a:pt x="12694" y="293"/>
                </a:cubicBezTo>
                <a:cubicBezTo>
                  <a:pt x="12694" y="293"/>
                  <a:pt x="12694" y="293"/>
                  <a:pt x="12694" y="293"/>
                </a:cubicBezTo>
                <a:cubicBezTo>
                  <a:pt x="12671" y="338"/>
                  <a:pt x="12626" y="383"/>
                  <a:pt x="12581" y="383"/>
                </a:cubicBezTo>
                <a:cubicBezTo>
                  <a:pt x="12581" y="383"/>
                  <a:pt x="12581" y="383"/>
                  <a:pt x="12581" y="383"/>
                </a:cubicBezTo>
                <a:cubicBezTo>
                  <a:pt x="12581" y="383"/>
                  <a:pt x="12559" y="383"/>
                  <a:pt x="12559" y="383"/>
                </a:cubicBezTo>
                <a:close/>
                <a:moveTo>
                  <a:pt x="9334" y="225"/>
                </a:moveTo>
                <a:cubicBezTo>
                  <a:pt x="9312" y="158"/>
                  <a:pt x="9357" y="90"/>
                  <a:pt x="9425" y="90"/>
                </a:cubicBezTo>
                <a:cubicBezTo>
                  <a:pt x="9425" y="90"/>
                  <a:pt x="9425" y="90"/>
                  <a:pt x="9425" y="90"/>
                </a:cubicBezTo>
                <a:cubicBezTo>
                  <a:pt x="9492" y="90"/>
                  <a:pt x="9537" y="135"/>
                  <a:pt x="9537" y="180"/>
                </a:cubicBezTo>
                <a:cubicBezTo>
                  <a:pt x="9537" y="180"/>
                  <a:pt x="9537" y="180"/>
                  <a:pt x="9537" y="180"/>
                </a:cubicBezTo>
                <a:cubicBezTo>
                  <a:pt x="9560" y="248"/>
                  <a:pt x="9515" y="316"/>
                  <a:pt x="9447" y="316"/>
                </a:cubicBezTo>
                <a:cubicBezTo>
                  <a:pt x="9447" y="316"/>
                  <a:pt x="9447" y="316"/>
                  <a:pt x="9447" y="316"/>
                </a:cubicBezTo>
                <a:cubicBezTo>
                  <a:pt x="9447" y="316"/>
                  <a:pt x="9447" y="316"/>
                  <a:pt x="9425" y="316"/>
                </a:cubicBezTo>
                <a:cubicBezTo>
                  <a:pt x="9425" y="316"/>
                  <a:pt x="9425" y="316"/>
                  <a:pt x="9425" y="316"/>
                </a:cubicBezTo>
                <a:cubicBezTo>
                  <a:pt x="9380" y="316"/>
                  <a:pt x="9334" y="271"/>
                  <a:pt x="9334" y="225"/>
                </a:cubicBezTo>
                <a:close/>
                <a:moveTo>
                  <a:pt x="11950" y="293"/>
                </a:moveTo>
                <a:cubicBezTo>
                  <a:pt x="11882" y="293"/>
                  <a:pt x="11837" y="225"/>
                  <a:pt x="11837" y="158"/>
                </a:cubicBezTo>
                <a:cubicBezTo>
                  <a:pt x="11837" y="158"/>
                  <a:pt x="11837" y="158"/>
                  <a:pt x="11837" y="158"/>
                </a:cubicBezTo>
                <a:cubicBezTo>
                  <a:pt x="11837" y="113"/>
                  <a:pt x="11905" y="68"/>
                  <a:pt x="11972" y="68"/>
                </a:cubicBezTo>
                <a:cubicBezTo>
                  <a:pt x="11972" y="68"/>
                  <a:pt x="11972" y="68"/>
                  <a:pt x="11972" y="68"/>
                </a:cubicBezTo>
                <a:cubicBezTo>
                  <a:pt x="11972" y="68"/>
                  <a:pt x="11972" y="68"/>
                  <a:pt x="11972" y="68"/>
                </a:cubicBezTo>
                <a:cubicBezTo>
                  <a:pt x="11972" y="68"/>
                  <a:pt x="11972" y="68"/>
                  <a:pt x="11972" y="68"/>
                </a:cubicBezTo>
                <a:cubicBezTo>
                  <a:pt x="12018" y="68"/>
                  <a:pt x="12063" y="135"/>
                  <a:pt x="12063" y="180"/>
                </a:cubicBezTo>
                <a:cubicBezTo>
                  <a:pt x="12063" y="180"/>
                  <a:pt x="12063" y="180"/>
                  <a:pt x="12063" y="180"/>
                </a:cubicBezTo>
                <a:cubicBezTo>
                  <a:pt x="12063" y="248"/>
                  <a:pt x="12018" y="293"/>
                  <a:pt x="11950" y="293"/>
                </a:cubicBezTo>
                <a:cubicBezTo>
                  <a:pt x="11950" y="293"/>
                  <a:pt x="11950" y="293"/>
                  <a:pt x="11950" y="293"/>
                </a:cubicBezTo>
                <a:cubicBezTo>
                  <a:pt x="11950" y="293"/>
                  <a:pt x="11950" y="293"/>
                  <a:pt x="11950" y="293"/>
                </a:cubicBezTo>
                <a:close/>
                <a:moveTo>
                  <a:pt x="9943" y="158"/>
                </a:moveTo>
                <a:cubicBezTo>
                  <a:pt x="9943" y="90"/>
                  <a:pt x="9988" y="23"/>
                  <a:pt x="10056" y="23"/>
                </a:cubicBezTo>
                <a:cubicBezTo>
                  <a:pt x="10056" y="23"/>
                  <a:pt x="10056" y="23"/>
                  <a:pt x="10056" y="23"/>
                </a:cubicBezTo>
                <a:cubicBezTo>
                  <a:pt x="10124" y="23"/>
                  <a:pt x="10169" y="68"/>
                  <a:pt x="10169" y="135"/>
                </a:cubicBezTo>
                <a:cubicBezTo>
                  <a:pt x="10169" y="135"/>
                  <a:pt x="10169" y="135"/>
                  <a:pt x="10169" y="135"/>
                </a:cubicBezTo>
                <a:cubicBezTo>
                  <a:pt x="10169" y="203"/>
                  <a:pt x="10124" y="248"/>
                  <a:pt x="10078" y="248"/>
                </a:cubicBezTo>
                <a:cubicBezTo>
                  <a:pt x="10078" y="248"/>
                  <a:pt x="10078" y="248"/>
                  <a:pt x="10078" y="248"/>
                </a:cubicBezTo>
                <a:cubicBezTo>
                  <a:pt x="10078" y="248"/>
                  <a:pt x="10056" y="248"/>
                  <a:pt x="10056" y="248"/>
                </a:cubicBezTo>
                <a:cubicBezTo>
                  <a:pt x="10056" y="248"/>
                  <a:pt x="10056" y="248"/>
                  <a:pt x="10056" y="248"/>
                </a:cubicBezTo>
                <a:cubicBezTo>
                  <a:pt x="10011" y="248"/>
                  <a:pt x="9966" y="203"/>
                  <a:pt x="9943" y="158"/>
                </a:cubicBezTo>
                <a:close/>
                <a:moveTo>
                  <a:pt x="11319" y="248"/>
                </a:moveTo>
                <a:cubicBezTo>
                  <a:pt x="11251" y="248"/>
                  <a:pt x="11206" y="180"/>
                  <a:pt x="11206" y="113"/>
                </a:cubicBezTo>
                <a:cubicBezTo>
                  <a:pt x="11206" y="113"/>
                  <a:pt x="11206" y="113"/>
                  <a:pt x="11206" y="113"/>
                </a:cubicBezTo>
                <a:cubicBezTo>
                  <a:pt x="11206" y="68"/>
                  <a:pt x="11273" y="23"/>
                  <a:pt x="11341" y="23"/>
                </a:cubicBezTo>
                <a:cubicBezTo>
                  <a:pt x="11341" y="23"/>
                  <a:pt x="11341" y="23"/>
                  <a:pt x="11341" y="23"/>
                </a:cubicBezTo>
                <a:cubicBezTo>
                  <a:pt x="11386" y="23"/>
                  <a:pt x="11431" y="68"/>
                  <a:pt x="11431" y="135"/>
                </a:cubicBezTo>
                <a:cubicBezTo>
                  <a:pt x="11431" y="135"/>
                  <a:pt x="11431" y="135"/>
                  <a:pt x="11431" y="135"/>
                </a:cubicBezTo>
                <a:cubicBezTo>
                  <a:pt x="11431" y="203"/>
                  <a:pt x="11386" y="248"/>
                  <a:pt x="11319" y="248"/>
                </a:cubicBezTo>
                <a:cubicBezTo>
                  <a:pt x="11319" y="248"/>
                  <a:pt x="11319" y="248"/>
                  <a:pt x="11319" y="248"/>
                </a:cubicBezTo>
                <a:cubicBezTo>
                  <a:pt x="11319" y="248"/>
                  <a:pt x="11319" y="248"/>
                  <a:pt x="11319" y="248"/>
                </a:cubicBezTo>
                <a:close/>
                <a:moveTo>
                  <a:pt x="10575" y="113"/>
                </a:moveTo>
                <a:cubicBezTo>
                  <a:pt x="10575" y="45"/>
                  <a:pt x="10620" y="0"/>
                  <a:pt x="10687" y="0"/>
                </a:cubicBezTo>
                <a:cubicBezTo>
                  <a:pt x="10687" y="0"/>
                  <a:pt x="10687" y="0"/>
                  <a:pt x="10687" y="0"/>
                </a:cubicBezTo>
                <a:cubicBezTo>
                  <a:pt x="10755" y="0"/>
                  <a:pt x="10800" y="45"/>
                  <a:pt x="10800" y="113"/>
                </a:cubicBezTo>
                <a:cubicBezTo>
                  <a:pt x="10800" y="113"/>
                  <a:pt x="10800" y="113"/>
                  <a:pt x="10800" y="113"/>
                </a:cubicBezTo>
                <a:cubicBezTo>
                  <a:pt x="10800" y="180"/>
                  <a:pt x="10755" y="225"/>
                  <a:pt x="10687" y="225"/>
                </a:cubicBezTo>
                <a:cubicBezTo>
                  <a:pt x="10687" y="225"/>
                  <a:pt x="10687" y="225"/>
                  <a:pt x="10687" y="225"/>
                </a:cubicBezTo>
                <a:cubicBezTo>
                  <a:pt x="10687" y="225"/>
                  <a:pt x="10687" y="225"/>
                  <a:pt x="10687" y="225"/>
                </a:cubicBezTo>
                <a:cubicBezTo>
                  <a:pt x="10687" y="225"/>
                  <a:pt x="10687" y="225"/>
                  <a:pt x="10687" y="225"/>
                </a:cubicBezTo>
                <a:cubicBezTo>
                  <a:pt x="10642" y="225"/>
                  <a:pt x="10575" y="180"/>
                  <a:pt x="10575" y="113"/>
                </a:cubicBezTo>
                <a:close/>
              </a:path>
            </a:pathLst>
          </a:custGeom>
          <a:solidFill>
            <a:srgbClr val="BFBFBF"/>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5" name="Oval 78"/>
          <p:cNvSpPr/>
          <p:nvPr/>
        </p:nvSpPr>
        <p:spPr>
          <a:xfrm>
            <a:off x="4969606" y="3877109"/>
            <a:ext cx="226897" cy="226897"/>
          </a:xfrm>
          <a:prstGeom prst="ellipse">
            <a:avLst/>
          </a:prstGeom>
          <a:solidFill>
            <a:srgbClr val="FFFFFF"/>
          </a:solidFill>
          <a:ln w="38100" cap="rnd">
            <a:solidFill>
              <a:srgbClr val="2E5378"/>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6" name="Oval 84"/>
          <p:cNvSpPr/>
          <p:nvPr/>
        </p:nvSpPr>
        <p:spPr>
          <a:xfrm>
            <a:off x="5029936" y="3937440"/>
            <a:ext cx="106236" cy="106236"/>
          </a:xfrm>
          <a:prstGeom prst="ellipse">
            <a:avLst/>
          </a:prstGeom>
          <a:solidFill>
            <a:srgbClr val="2E5378"/>
          </a:solidFill>
          <a:ln w="12700">
            <a:miter lim="400000"/>
          </a:ln>
        </p:spPr>
        <p:txBody>
          <a:bodyPr lIns="22860" rIns="22860"/>
          <a:lstStyle/>
          <a:p>
            <a:pPr defTabSz="457200">
              <a:defRPr sz="1800">
                <a:solidFill>
                  <a:srgbClr val="414042"/>
                </a:solidFill>
              </a:defRPr>
            </a:pPr>
            <a:endParaRPr sz="900"/>
          </a:p>
        </p:txBody>
      </p:sp>
      <p:sp>
        <p:nvSpPr>
          <p:cNvPr id="537" name="Oval 76"/>
          <p:cNvSpPr/>
          <p:nvPr/>
        </p:nvSpPr>
        <p:spPr>
          <a:xfrm>
            <a:off x="4969606" y="4750675"/>
            <a:ext cx="226897" cy="226897"/>
          </a:xfrm>
          <a:prstGeom prst="ellipse">
            <a:avLst/>
          </a:prstGeom>
          <a:solidFill>
            <a:srgbClr val="FFFFFF"/>
          </a:solidFill>
          <a:ln w="38100" cap="rnd">
            <a:solidFill>
              <a:srgbClr val="4578A4"/>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8" name="Oval 82"/>
          <p:cNvSpPr/>
          <p:nvPr/>
        </p:nvSpPr>
        <p:spPr>
          <a:xfrm>
            <a:off x="5029936" y="4809694"/>
            <a:ext cx="106236" cy="104924"/>
          </a:xfrm>
          <a:prstGeom prst="ellipse">
            <a:avLst/>
          </a:prstGeom>
          <a:solidFill>
            <a:srgbClr val="4578A4"/>
          </a:solidFill>
          <a:ln w="12700">
            <a:miter lim="400000"/>
          </a:ln>
        </p:spPr>
        <p:txBody>
          <a:bodyPr lIns="22860" rIns="22860"/>
          <a:lstStyle/>
          <a:p>
            <a:pPr defTabSz="457200">
              <a:defRPr sz="1800">
                <a:solidFill>
                  <a:srgbClr val="414042"/>
                </a:solidFill>
              </a:defRPr>
            </a:pPr>
            <a:endParaRPr sz="900"/>
          </a:p>
        </p:txBody>
      </p:sp>
      <p:sp>
        <p:nvSpPr>
          <p:cNvPr id="539" name="Oval 78"/>
          <p:cNvSpPr/>
          <p:nvPr/>
        </p:nvSpPr>
        <p:spPr>
          <a:xfrm flipH="1">
            <a:off x="6434823" y="3673909"/>
            <a:ext cx="226897" cy="226897"/>
          </a:xfrm>
          <a:prstGeom prst="ellipse">
            <a:avLst/>
          </a:prstGeom>
          <a:solidFill>
            <a:srgbClr val="FFFFFF"/>
          </a:solidFill>
          <a:ln w="38100" cap="rnd">
            <a:solidFill>
              <a:srgbClr val="525067"/>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0" name="Oval 84"/>
          <p:cNvSpPr/>
          <p:nvPr/>
        </p:nvSpPr>
        <p:spPr>
          <a:xfrm flipH="1">
            <a:off x="6495154" y="3734240"/>
            <a:ext cx="106236" cy="106236"/>
          </a:xfrm>
          <a:prstGeom prst="ellipse">
            <a:avLst/>
          </a:prstGeom>
          <a:solidFill>
            <a:srgbClr val="656383"/>
          </a:solidFill>
          <a:ln w="12700">
            <a:miter lim="400000"/>
          </a:ln>
        </p:spPr>
        <p:txBody>
          <a:bodyPr lIns="22860" rIns="22860"/>
          <a:lstStyle/>
          <a:p>
            <a:pPr defTabSz="457200">
              <a:defRPr sz="1800">
                <a:solidFill>
                  <a:srgbClr val="414042"/>
                </a:solidFill>
              </a:defRPr>
            </a:pPr>
            <a:endParaRPr sz="900"/>
          </a:p>
        </p:txBody>
      </p:sp>
      <p:sp>
        <p:nvSpPr>
          <p:cNvPr id="541" name="Oval 77"/>
          <p:cNvSpPr/>
          <p:nvPr/>
        </p:nvSpPr>
        <p:spPr>
          <a:xfrm flipH="1">
            <a:off x="6728983" y="4326592"/>
            <a:ext cx="226897" cy="226897"/>
          </a:xfrm>
          <a:prstGeom prst="ellipse">
            <a:avLst/>
          </a:prstGeom>
          <a:solidFill>
            <a:srgbClr val="FFFFFF"/>
          </a:solidFill>
          <a:ln w="38100" cap="rnd">
            <a:solidFill>
              <a:srgbClr val="8E8CA7"/>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2" name="Oval 83"/>
          <p:cNvSpPr/>
          <p:nvPr/>
        </p:nvSpPr>
        <p:spPr>
          <a:xfrm flipH="1">
            <a:off x="6789314" y="4386923"/>
            <a:ext cx="106236" cy="106236"/>
          </a:xfrm>
          <a:prstGeom prst="ellipse">
            <a:avLst/>
          </a:prstGeom>
          <a:solidFill>
            <a:srgbClr val="8E8CA7"/>
          </a:solidFill>
          <a:ln w="12700">
            <a:miter lim="400000"/>
          </a:ln>
        </p:spPr>
        <p:txBody>
          <a:bodyPr lIns="22860" rIns="22860"/>
          <a:lstStyle/>
          <a:p>
            <a:pPr defTabSz="457200">
              <a:defRPr sz="1800">
                <a:solidFill>
                  <a:srgbClr val="414042"/>
                </a:solidFill>
              </a:defRPr>
            </a:pPr>
            <a:endParaRPr sz="900"/>
          </a:p>
        </p:txBody>
      </p:sp>
      <p:sp>
        <p:nvSpPr>
          <p:cNvPr id="543" name="Oval 76"/>
          <p:cNvSpPr/>
          <p:nvPr/>
        </p:nvSpPr>
        <p:spPr>
          <a:xfrm flipH="1">
            <a:off x="6434823" y="4979275"/>
            <a:ext cx="226897" cy="226897"/>
          </a:xfrm>
          <a:prstGeom prst="ellipse">
            <a:avLst/>
          </a:prstGeom>
          <a:solidFill>
            <a:srgbClr val="FFFFFF"/>
          </a:solidFill>
          <a:ln w="38100" cap="rnd">
            <a:solidFill>
              <a:srgbClr val="C3C0E4"/>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4" name="Oval 82"/>
          <p:cNvSpPr/>
          <p:nvPr/>
        </p:nvSpPr>
        <p:spPr>
          <a:xfrm flipH="1">
            <a:off x="6495154" y="5038294"/>
            <a:ext cx="106236" cy="104924"/>
          </a:xfrm>
          <a:prstGeom prst="ellipse">
            <a:avLst/>
          </a:prstGeom>
          <a:solidFill>
            <a:srgbClr val="C3C0E4"/>
          </a:solidFill>
          <a:ln w="12700">
            <a:miter lim="400000"/>
          </a:ln>
        </p:spPr>
        <p:txBody>
          <a:bodyPr lIns="22860" rIns="22860"/>
          <a:lstStyle/>
          <a:p>
            <a:pPr defTabSz="457200">
              <a:defRPr sz="1800">
                <a:solidFill>
                  <a:srgbClr val="414042"/>
                </a:solidFill>
              </a:defRPr>
            </a:pPr>
            <a:endParaRPr sz="900"/>
          </a:p>
        </p:txBody>
      </p:sp>
      <p:grpSp>
        <p:nvGrpSpPr>
          <p:cNvPr id="548" name="Group"/>
          <p:cNvGrpSpPr/>
          <p:nvPr/>
        </p:nvGrpSpPr>
        <p:grpSpPr>
          <a:xfrm>
            <a:off x="7029276" y="3854801"/>
            <a:ext cx="5325077" cy="1392689"/>
            <a:chOff x="0" y="0"/>
            <a:chExt cx="10650152" cy="2785375"/>
          </a:xfrm>
        </p:grpSpPr>
        <p:sp>
          <p:nvSpPr>
            <p:cNvPr id="545" name="SAVE YOUR WORK…"/>
            <p:cNvSpPr/>
            <p:nvPr/>
          </p:nvSpPr>
          <p:spPr>
            <a:xfrm>
              <a:off x="2572948" y="0"/>
              <a:ext cx="8077204" cy="27853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b="1"/>
                <a:t>SAVE YOUR WORK</a:t>
              </a:r>
            </a:p>
            <a:p>
              <a:pPr>
                <a:defRPr sz="2900" i="1">
                  <a:solidFill>
                    <a:srgbClr val="374556"/>
                  </a:solidFill>
                  <a:latin typeface="Helvetica"/>
                  <a:ea typeface="Helvetica"/>
                  <a:cs typeface="Helvetica"/>
                  <a:sym typeface="Helvetica"/>
                </a:defRPr>
              </a:pPr>
              <a:r>
                <a:rPr sz="1450"/>
                <a:t>.R, (or .Rmd)</a:t>
              </a:r>
            </a:p>
            <a:p>
              <a:pPr>
                <a:defRPr sz="2900">
                  <a:solidFill>
                    <a:srgbClr val="374556"/>
                  </a:solidFill>
                  <a:latin typeface="Helvetica"/>
                  <a:ea typeface="Helvetica"/>
                  <a:cs typeface="Helvetica"/>
                  <a:sym typeface="Helvetica"/>
                </a:defRPr>
              </a:pPr>
              <a:r>
                <a:rPr sz="1450"/>
                <a:t>The file with my code. Save it!</a:t>
              </a:r>
            </a:p>
            <a:p>
              <a:pPr>
                <a:defRPr sz="2900" i="1">
                  <a:solidFill>
                    <a:srgbClr val="374556"/>
                  </a:solidFill>
                  <a:latin typeface="Helvetica"/>
                  <a:ea typeface="Helvetica"/>
                  <a:cs typeface="Helvetica"/>
                  <a:sym typeface="Helvetica"/>
                </a:defRPr>
              </a:pPr>
              <a:endParaRPr sz="1450"/>
            </a:p>
            <a:p>
              <a:pPr>
                <a:defRPr sz="2900" i="1">
                  <a:solidFill>
                    <a:srgbClr val="374556"/>
                  </a:solidFill>
                  <a:latin typeface="Helvetica"/>
                  <a:ea typeface="Helvetica"/>
                  <a:cs typeface="Helvetica"/>
                  <a:sym typeface="Helvetica"/>
                </a:defRPr>
              </a:pPr>
              <a:r>
                <a:rPr sz="1450"/>
                <a:t>R project</a:t>
              </a:r>
            </a:p>
            <a:p>
              <a:pPr>
                <a:defRPr sz="2900" i="1">
                  <a:solidFill>
                    <a:srgbClr val="374556"/>
                  </a:solidFill>
                  <a:latin typeface="Helvetica"/>
                  <a:ea typeface="Helvetica"/>
                  <a:cs typeface="Helvetica"/>
                  <a:sym typeface="Helvetica"/>
                </a:defRPr>
              </a:pPr>
              <a:r>
                <a:rPr sz="1450"/>
                <a:t>Save Session, everything together</a:t>
              </a:r>
            </a:p>
          </p:txBody>
        </p:sp>
        <p:sp>
          <p:nvSpPr>
            <p:cNvPr id="546" name="Oval 71"/>
            <p:cNvSpPr/>
            <p:nvPr/>
          </p:nvSpPr>
          <p:spPr>
            <a:xfrm flipH="1">
              <a:off x="0" y="272115"/>
              <a:ext cx="1905863" cy="1905001"/>
            </a:xfrm>
            <a:prstGeom prst="ellipse">
              <a:avLst/>
            </a:prstGeom>
            <a:solidFill>
              <a:srgbClr val="8E8CA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47" name="Shape"/>
            <p:cNvSpPr/>
            <p:nvPr/>
          </p:nvSpPr>
          <p:spPr>
            <a:xfrm>
              <a:off x="612618" y="712982"/>
              <a:ext cx="864275" cy="991193"/>
            </a:xfrm>
            <a:custGeom>
              <a:avLst/>
              <a:gdLst/>
              <a:ahLst/>
              <a:cxnLst>
                <a:cxn ang="0">
                  <a:pos x="wd2" y="hd2"/>
                </a:cxn>
                <a:cxn ang="5400000">
                  <a:pos x="wd2" y="hd2"/>
                </a:cxn>
                <a:cxn ang="10800000">
                  <a:pos x="wd2" y="hd2"/>
                </a:cxn>
                <a:cxn ang="16200000">
                  <a:pos x="wd2" y="hd2"/>
                </a:cxn>
              </a:cxnLst>
              <a:rect l="0" t="0" r="r" b="b"/>
              <a:pathLst>
                <a:path w="21600" h="21600" extrusionOk="0">
                  <a:moveTo>
                    <a:pt x="21303" y="18762"/>
                  </a:moveTo>
                  <a:cubicBezTo>
                    <a:pt x="18629" y="21084"/>
                    <a:pt x="18629" y="21084"/>
                    <a:pt x="18629" y="21084"/>
                  </a:cubicBezTo>
                  <a:cubicBezTo>
                    <a:pt x="18332" y="21342"/>
                    <a:pt x="17993" y="21600"/>
                    <a:pt x="17696" y="21600"/>
                  </a:cubicBezTo>
                  <a:cubicBezTo>
                    <a:pt x="17399" y="21600"/>
                    <a:pt x="17102" y="21342"/>
                    <a:pt x="16805" y="21084"/>
                  </a:cubicBezTo>
                  <a:cubicBezTo>
                    <a:pt x="14131" y="18762"/>
                    <a:pt x="14131" y="18762"/>
                    <a:pt x="14131" y="18762"/>
                  </a:cubicBezTo>
                  <a:cubicBezTo>
                    <a:pt x="13834" y="18504"/>
                    <a:pt x="13834" y="18246"/>
                    <a:pt x="13834" y="17951"/>
                  </a:cubicBezTo>
                  <a:cubicBezTo>
                    <a:pt x="13834" y="17435"/>
                    <a:pt x="14131" y="16919"/>
                    <a:pt x="15022" y="16919"/>
                  </a:cubicBezTo>
                  <a:cubicBezTo>
                    <a:pt x="15319" y="16919"/>
                    <a:pt x="15617" y="17177"/>
                    <a:pt x="15617" y="17435"/>
                  </a:cubicBezTo>
                  <a:cubicBezTo>
                    <a:pt x="16508" y="17951"/>
                    <a:pt x="16508" y="17951"/>
                    <a:pt x="16508" y="17951"/>
                  </a:cubicBezTo>
                  <a:cubicBezTo>
                    <a:pt x="16508" y="13270"/>
                    <a:pt x="16508" y="13270"/>
                    <a:pt x="16508" y="13270"/>
                  </a:cubicBezTo>
                  <a:cubicBezTo>
                    <a:pt x="16508" y="12496"/>
                    <a:pt x="17102" y="12238"/>
                    <a:pt x="17696" y="12238"/>
                  </a:cubicBezTo>
                  <a:cubicBezTo>
                    <a:pt x="18332" y="12238"/>
                    <a:pt x="18927" y="12496"/>
                    <a:pt x="18927" y="13270"/>
                  </a:cubicBezTo>
                  <a:cubicBezTo>
                    <a:pt x="18927" y="17951"/>
                    <a:pt x="18927" y="17951"/>
                    <a:pt x="18927" y="17951"/>
                  </a:cubicBezTo>
                  <a:cubicBezTo>
                    <a:pt x="19818" y="17435"/>
                    <a:pt x="19818" y="17435"/>
                    <a:pt x="19818" y="17435"/>
                  </a:cubicBezTo>
                  <a:cubicBezTo>
                    <a:pt x="19818" y="17177"/>
                    <a:pt x="20115" y="16919"/>
                    <a:pt x="20412" y="16919"/>
                  </a:cubicBezTo>
                  <a:cubicBezTo>
                    <a:pt x="21303" y="16919"/>
                    <a:pt x="21600" y="17435"/>
                    <a:pt x="21600" y="17951"/>
                  </a:cubicBezTo>
                  <a:cubicBezTo>
                    <a:pt x="21600" y="18246"/>
                    <a:pt x="21600" y="18504"/>
                    <a:pt x="21303" y="18762"/>
                  </a:cubicBezTo>
                  <a:close/>
                  <a:moveTo>
                    <a:pt x="15319" y="13270"/>
                  </a:moveTo>
                  <a:cubicBezTo>
                    <a:pt x="15319" y="15887"/>
                    <a:pt x="15319" y="15887"/>
                    <a:pt x="15319" y="15887"/>
                  </a:cubicBezTo>
                  <a:lnTo>
                    <a:pt x="15022" y="15887"/>
                  </a:lnTo>
                  <a:cubicBezTo>
                    <a:pt x="13537" y="15887"/>
                    <a:pt x="12604" y="16919"/>
                    <a:pt x="12604" y="17951"/>
                  </a:cubicBezTo>
                  <a:cubicBezTo>
                    <a:pt x="12604" y="18762"/>
                    <a:pt x="12901" y="19278"/>
                    <a:pt x="13198" y="19536"/>
                  </a:cubicBezTo>
                  <a:cubicBezTo>
                    <a:pt x="13834" y="20052"/>
                    <a:pt x="13834" y="20052"/>
                    <a:pt x="13834" y="20052"/>
                  </a:cubicBezTo>
                  <a:cubicBezTo>
                    <a:pt x="1231" y="20052"/>
                    <a:pt x="1231" y="20052"/>
                    <a:pt x="1231" y="20052"/>
                  </a:cubicBezTo>
                  <a:cubicBezTo>
                    <a:pt x="637" y="20052"/>
                    <a:pt x="0" y="19794"/>
                    <a:pt x="0" y="19020"/>
                  </a:cubicBezTo>
                  <a:cubicBezTo>
                    <a:pt x="0" y="1032"/>
                    <a:pt x="0" y="1032"/>
                    <a:pt x="0" y="1032"/>
                  </a:cubicBezTo>
                  <a:cubicBezTo>
                    <a:pt x="0" y="516"/>
                    <a:pt x="637" y="0"/>
                    <a:pt x="1231" y="0"/>
                  </a:cubicBezTo>
                  <a:cubicBezTo>
                    <a:pt x="4201" y="0"/>
                    <a:pt x="4201" y="0"/>
                    <a:pt x="4201" y="0"/>
                  </a:cubicBezTo>
                  <a:cubicBezTo>
                    <a:pt x="7808" y="0"/>
                    <a:pt x="7808" y="0"/>
                    <a:pt x="7808" y="0"/>
                  </a:cubicBezTo>
                  <a:cubicBezTo>
                    <a:pt x="7808" y="3907"/>
                    <a:pt x="7808" y="3907"/>
                    <a:pt x="7808" y="3907"/>
                  </a:cubicBezTo>
                  <a:cubicBezTo>
                    <a:pt x="7808" y="5971"/>
                    <a:pt x="7808" y="5971"/>
                    <a:pt x="7808" y="5971"/>
                  </a:cubicBezTo>
                  <a:cubicBezTo>
                    <a:pt x="7808" y="7040"/>
                    <a:pt x="8742" y="8072"/>
                    <a:pt x="10227" y="8072"/>
                  </a:cubicBezTo>
                  <a:cubicBezTo>
                    <a:pt x="12604" y="8072"/>
                    <a:pt x="12604" y="8072"/>
                    <a:pt x="12604" y="8072"/>
                  </a:cubicBezTo>
                  <a:cubicBezTo>
                    <a:pt x="17696" y="8072"/>
                    <a:pt x="17696" y="8072"/>
                    <a:pt x="17696" y="8072"/>
                  </a:cubicBezTo>
                  <a:cubicBezTo>
                    <a:pt x="17696" y="11205"/>
                    <a:pt x="17696" y="11205"/>
                    <a:pt x="17696" y="11205"/>
                  </a:cubicBezTo>
                  <a:cubicBezTo>
                    <a:pt x="16508" y="11205"/>
                    <a:pt x="15319" y="11980"/>
                    <a:pt x="15319" y="13270"/>
                  </a:cubicBezTo>
                  <a:close/>
                  <a:moveTo>
                    <a:pt x="10227" y="7040"/>
                  </a:moveTo>
                  <a:cubicBezTo>
                    <a:pt x="9336" y="7040"/>
                    <a:pt x="9039" y="6487"/>
                    <a:pt x="9039" y="5971"/>
                  </a:cubicBezTo>
                  <a:cubicBezTo>
                    <a:pt x="9039" y="3907"/>
                    <a:pt x="9039" y="3907"/>
                    <a:pt x="9039" y="3907"/>
                  </a:cubicBezTo>
                  <a:cubicBezTo>
                    <a:pt x="9039" y="0"/>
                    <a:pt x="9039" y="0"/>
                    <a:pt x="9039" y="0"/>
                  </a:cubicBezTo>
                  <a:cubicBezTo>
                    <a:pt x="17696" y="7040"/>
                    <a:pt x="17696" y="7040"/>
                    <a:pt x="17696" y="7040"/>
                  </a:cubicBezTo>
                  <a:cubicBezTo>
                    <a:pt x="12604" y="7040"/>
                    <a:pt x="12604" y="7040"/>
                    <a:pt x="12604" y="7040"/>
                  </a:cubicBezTo>
                  <a:lnTo>
                    <a:pt x="10227" y="7040"/>
                  </a:ln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ctr">
              <a:noAutofit/>
            </a:bodyPr>
            <a:lstStyle/>
            <a:p>
              <a:pPr defTabSz="1219200">
                <a:defRPr sz="4800">
                  <a:solidFill>
                    <a:srgbClr val="000000"/>
                  </a:solidFill>
                </a:defRPr>
              </a:pPr>
              <a:endParaRPr sz="2400"/>
            </a:p>
          </p:txBody>
        </p:sp>
      </p:grpSp>
      <p:grpSp>
        <p:nvGrpSpPr>
          <p:cNvPr id="552" name="Group"/>
          <p:cNvGrpSpPr/>
          <p:nvPr/>
        </p:nvGrpSpPr>
        <p:grpSpPr>
          <a:xfrm>
            <a:off x="6549375" y="5075391"/>
            <a:ext cx="5222355" cy="1161659"/>
            <a:chOff x="0" y="0"/>
            <a:chExt cx="10444709" cy="2323316"/>
          </a:xfrm>
        </p:grpSpPr>
        <p:sp>
          <p:nvSpPr>
            <p:cNvPr id="549" name="RUN CODE…"/>
            <p:cNvSpPr txBox="1"/>
            <p:nvPr/>
          </p:nvSpPr>
          <p:spPr>
            <a:xfrm>
              <a:off x="3001116" y="1323043"/>
              <a:ext cx="7443593" cy="10002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b="1"/>
                <a:t>RUN CODE</a:t>
              </a:r>
            </a:p>
            <a:p>
              <a:pPr>
                <a:defRPr sz="2900" i="1">
                  <a:solidFill>
                    <a:srgbClr val="374556"/>
                  </a:solidFill>
                  <a:latin typeface="Helvetica"/>
                  <a:ea typeface="Helvetica"/>
                  <a:cs typeface="Helvetica"/>
                  <a:sym typeface="Helvetica"/>
                </a:defRPr>
              </a:pPr>
              <a:r>
                <a:rPr sz="1450"/>
                <a:t>Run button, highlight enter, short-cut</a:t>
              </a:r>
            </a:p>
          </p:txBody>
        </p:sp>
        <p:sp>
          <p:nvSpPr>
            <p:cNvPr id="550" name="Oval 70"/>
            <p:cNvSpPr/>
            <p:nvPr/>
          </p:nvSpPr>
          <p:spPr>
            <a:xfrm flipH="1">
              <a:off x="0" y="0"/>
              <a:ext cx="1908484" cy="1905000"/>
            </a:xfrm>
            <a:prstGeom prst="ellipse">
              <a:avLst/>
            </a:prstGeom>
            <a:solidFill>
              <a:srgbClr val="C3C0E4"/>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51" name="Shape"/>
            <p:cNvSpPr/>
            <p:nvPr/>
          </p:nvSpPr>
          <p:spPr>
            <a:xfrm>
              <a:off x="430615" y="542618"/>
              <a:ext cx="1047254" cy="708946"/>
            </a:xfrm>
            <a:custGeom>
              <a:avLst/>
              <a:gdLst/>
              <a:ahLst/>
              <a:cxnLst>
                <a:cxn ang="0">
                  <a:pos x="wd2" y="hd2"/>
                </a:cxn>
                <a:cxn ang="5400000">
                  <a:pos x="wd2" y="hd2"/>
                </a:cxn>
                <a:cxn ang="10800000">
                  <a:pos x="wd2" y="hd2"/>
                </a:cxn>
                <a:cxn ang="16200000">
                  <a:pos x="wd2" y="hd2"/>
                </a:cxn>
              </a:cxnLst>
              <a:rect l="0" t="0" r="r" b="b"/>
              <a:pathLst>
                <a:path w="21600" h="21600" extrusionOk="0">
                  <a:moveTo>
                    <a:pt x="18862" y="3921"/>
                  </a:moveTo>
                  <a:cubicBezTo>
                    <a:pt x="5425" y="3921"/>
                    <a:pt x="5425" y="3921"/>
                    <a:pt x="5425" y="3921"/>
                  </a:cubicBezTo>
                  <a:cubicBezTo>
                    <a:pt x="5425" y="0"/>
                    <a:pt x="5425" y="0"/>
                    <a:pt x="5425" y="0"/>
                  </a:cubicBezTo>
                  <a:cubicBezTo>
                    <a:pt x="0" y="6584"/>
                    <a:pt x="0" y="6584"/>
                    <a:pt x="0" y="6584"/>
                  </a:cubicBezTo>
                  <a:cubicBezTo>
                    <a:pt x="5425" y="13093"/>
                    <a:pt x="5425" y="13093"/>
                    <a:pt x="5425" y="13093"/>
                  </a:cubicBezTo>
                  <a:cubicBezTo>
                    <a:pt x="5425" y="9173"/>
                    <a:pt x="5425" y="9173"/>
                    <a:pt x="5425" y="9173"/>
                  </a:cubicBezTo>
                  <a:cubicBezTo>
                    <a:pt x="17949" y="9173"/>
                    <a:pt x="17949" y="9173"/>
                    <a:pt x="17949" y="9173"/>
                  </a:cubicBezTo>
                  <a:cubicBezTo>
                    <a:pt x="17949" y="16348"/>
                    <a:pt x="17949" y="16348"/>
                    <a:pt x="17949" y="16348"/>
                  </a:cubicBezTo>
                  <a:cubicBezTo>
                    <a:pt x="1369" y="16348"/>
                    <a:pt x="1369" y="16348"/>
                    <a:pt x="1369" y="16348"/>
                  </a:cubicBezTo>
                  <a:cubicBezTo>
                    <a:pt x="1369" y="21600"/>
                    <a:pt x="1369" y="21600"/>
                    <a:pt x="1369" y="21600"/>
                  </a:cubicBezTo>
                  <a:cubicBezTo>
                    <a:pt x="18862" y="21600"/>
                    <a:pt x="18862" y="21600"/>
                    <a:pt x="18862" y="21600"/>
                  </a:cubicBezTo>
                  <a:cubicBezTo>
                    <a:pt x="20231" y="21600"/>
                    <a:pt x="21600" y="20268"/>
                    <a:pt x="21600" y="18345"/>
                  </a:cubicBezTo>
                  <a:cubicBezTo>
                    <a:pt x="21600" y="7175"/>
                    <a:pt x="21600" y="7175"/>
                    <a:pt x="21600" y="7175"/>
                  </a:cubicBezTo>
                  <a:cubicBezTo>
                    <a:pt x="21600" y="5252"/>
                    <a:pt x="20231" y="3921"/>
                    <a:pt x="18862" y="3921"/>
                  </a:cubicBezTo>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ctr">
              <a:noAutofit/>
            </a:bodyPr>
            <a:lstStyle/>
            <a:p>
              <a:pPr defTabSz="1219200">
                <a:defRPr sz="4800">
                  <a:solidFill>
                    <a:srgbClr val="000000"/>
                  </a:solidFill>
                </a:defRPr>
              </a:pPr>
              <a:endParaRPr sz="2400"/>
            </a:p>
          </p:txBody>
        </p:sp>
      </p:grpSp>
      <p:grpSp>
        <p:nvGrpSpPr>
          <p:cNvPr id="556" name="Group"/>
          <p:cNvGrpSpPr/>
          <p:nvPr/>
        </p:nvGrpSpPr>
        <p:grpSpPr>
          <a:xfrm>
            <a:off x="6591425" y="2700708"/>
            <a:ext cx="5338708" cy="1152468"/>
            <a:chOff x="0" y="0"/>
            <a:chExt cx="10677414" cy="2304934"/>
          </a:xfrm>
        </p:grpSpPr>
        <p:sp>
          <p:nvSpPr>
            <p:cNvPr id="553" name="WORKING DIRECTORY…"/>
            <p:cNvSpPr/>
            <p:nvPr/>
          </p:nvSpPr>
          <p:spPr>
            <a:xfrm>
              <a:off x="2600210" y="0"/>
              <a:ext cx="8077204" cy="144654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b="1"/>
                <a:t>WORKING DIRECTORY</a:t>
              </a:r>
              <a:r>
                <a:rPr sz="1500"/>
                <a:t> </a:t>
              </a:r>
            </a:p>
            <a:p>
              <a:pPr>
                <a:defRPr sz="2900" i="1">
                  <a:solidFill>
                    <a:srgbClr val="374556"/>
                  </a:solidFill>
                  <a:latin typeface="Helvetica"/>
                  <a:ea typeface="Helvetica"/>
                  <a:cs typeface="Helvetica"/>
                  <a:sym typeface="Helvetica"/>
                </a:defRPr>
              </a:pPr>
              <a:r>
                <a:rPr sz="1450"/>
                <a:t>setwd(), getwd(), list.files(), list.dirs()</a:t>
              </a:r>
            </a:p>
            <a:p>
              <a:pPr>
                <a:defRPr sz="2900">
                  <a:solidFill>
                    <a:srgbClr val="374556"/>
                  </a:solidFill>
                  <a:latin typeface="Helvetica"/>
                  <a:ea typeface="Helvetica"/>
                  <a:cs typeface="Helvetica"/>
                  <a:sym typeface="Helvetica"/>
                </a:defRPr>
              </a:pPr>
              <a:r>
                <a:rPr sz="1450"/>
                <a:t>Were am I working from? Full/relative path.</a:t>
              </a:r>
            </a:p>
          </p:txBody>
        </p:sp>
        <p:sp>
          <p:nvSpPr>
            <p:cNvPr id="554" name="Oval 72"/>
            <p:cNvSpPr/>
            <p:nvPr/>
          </p:nvSpPr>
          <p:spPr>
            <a:xfrm flipH="1">
              <a:off x="0" y="399933"/>
              <a:ext cx="1905000" cy="1905001"/>
            </a:xfrm>
            <a:prstGeom prst="ellipse">
              <a:avLst/>
            </a:prstGeom>
            <a:solidFill>
              <a:srgbClr val="52506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55" name="Shape"/>
            <p:cNvSpPr/>
            <p:nvPr/>
          </p:nvSpPr>
          <p:spPr>
            <a:xfrm>
              <a:off x="428873" y="791029"/>
              <a:ext cx="1047254" cy="960940"/>
            </a:xfrm>
            <a:custGeom>
              <a:avLst/>
              <a:gdLst/>
              <a:ahLst/>
              <a:cxnLst>
                <a:cxn ang="0">
                  <a:pos x="wd2" y="hd2"/>
                </a:cxn>
                <a:cxn ang="5400000">
                  <a:pos x="wd2" y="hd2"/>
                </a:cxn>
                <a:cxn ang="10800000">
                  <a:pos x="wd2" y="hd2"/>
                </a:cxn>
                <a:cxn ang="16200000">
                  <a:pos x="wd2" y="hd2"/>
                </a:cxn>
              </a:cxnLst>
              <a:rect l="0" t="0" r="r" b="b"/>
              <a:pathLst>
                <a:path w="21600" h="21600" extrusionOk="0">
                  <a:moveTo>
                    <a:pt x="17565" y="5691"/>
                  </a:moveTo>
                  <a:lnTo>
                    <a:pt x="17565" y="259"/>
                  </a:lnTo>
                  <a:lnTo>
                    <a:pt x="14954" y="259"/>
                  </a:lnTo>
                  <a:lnTo>
                    <a:pt x="14954" y="3363"/>
                  </a:lnTo>
                  <a:lnTo>
                    <a:pt x="10681" y="0"/>
                  </a:lnTo>
                  <a:lnTo>
                    <a:pt x="0" y="9054"/>
                  </a:lnTo>
                  <a:lnTo>
                    <a:pt x="1780" y="11253"/>
                  </a:lnTo>
                  <a:lnTo>
                    <a:pt x="2848" y="10477"/>
                  </a:lnTo>
                  <a:lnTo>
                    <a:pt x="2848" y="21600"/>
                  </a:lnTo>
                  <a:lnTo>
                    <a:pt x="18752" y="21600"/>
                  </a:lnTo>
                  <a:lnTo>
                    <a:pt x="18752" y="10477"/>
                  </a:lnTo>
                  <a:lnTo>
                    <a:pt x="19938" y="11253"/>
                  </a:lnTo>
                  <a:lnTo>
                    <a:pt x="21600" y="9054"/>
                  </a:lnTo>
                  <a:lnTo>
                    <a:pt x="17565" y="5691"/>
                  </a:lnTo>
                  <a:close/>
                  <a:moveTo>
                    <a:pt x="17209" y="19919"/>
                  </a:moveTo>
                  <a:lnTo>
                    <a:pt x="13648" y="19919"/>
                  </a:lnTo>
                  <a:lnTo>
                    <a:pt x="13648" y="13451"/>
                  </a:lnTo>
                  <a:lnTo>
                    <a:pt x="8070" y="13451"/>
                  </a:lnTo>
                  <a:lnTo>
                    <a:pt x="8070" y="19919"/>
                  </a:lnTo>
                  <a:lnTo>
                    <a:pt x="4391" y="19919"/>
                  </a:lnTo>
                  <a:lnTo>
                    <a:pt x="4391" y="9183"/>
                  </a:lnTo>
                  <a:lnTo>
                    <a:pt x="10681" y="4010"/>
                  </a:lnTo>
                  <a:lnTo>
                    <a:pt x="17209" y="9183"/>
                  </a:lnTo>
                  <a:lnTo>
                    <a:pt x="17209" y="19919"/>
                  </a:ln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grpSp>
      <p:grpSp>
        <p:nvGrpSpPr>
          <p:cNvPr id="561" name="Group"/>
          <p:cNvGrpSpPr/>
          <p:nvPr/>
        </p:nvGrpSpPr>
        <p:grpSpPr>
          <a:xfrm>
            <a:off x="-354481" y="2766842"/>
            <a:ext cx="5300729" cy="1498591"/>
            <a:chOff x="0" y="0"/>
            <a:chExt cx="10601456" cy="2997181"/>
          </a:xfrm>
        </p:grpSpPr>
        <p:sp>
          <p:nvSpPr>
            <p:cNvPr id="557" name="PACKAGES &amp; FUNCTIONS…"/>
            <p:cNvSpPr txBox="1"/>
            <p:nvPr/>
          </p:nvSpPr>
          <p:spPr>
            <a:xfrm>
              <a:off x="0" y="0"/>
              <a:ext cx="8077202" cy="233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lgn="r">
                <a:defRPr sz="3000">
                  <a:solidFill>
                    <a:srgbClr val="374556"/>
                  </a:solidFill>
                  <a:latin typeface="Helvetica"/>
                  <a:ea typeface="Helvetica"/>
                  <a:cs typeface="Helvetica"/>
                  <a:sym typeface="Helvetica"/>
                </a:defRPr>
              </a:pPr>
              <a:r>
                <a:rPr sz="1500" b="1"/>
                <a:t>PACKAGES &amp; FUNCTIONS</a:t>
              </a:r>
            </a:p>
            <a:p>
              <a:pPr algn="r">
                <a:defRPr sz="2900" i="1">
                  <a:solidFill>
                    <a:srgbClr val="374556"/>
                  </a:solidFill>
                  <a:latin typeface="Helvetica"/>
                  <a:ea typeface="Helvetica"/>
                  <a:cs typeface="Helvetica"/>
                  <a:sym typeface="Helvetica"/>
                </a:defRPr>
              </a:pPr>
              <a:r>
                <a:rPr sz="1450"/>
                <a:t>?my.package, ?my.function</a:t>
              </a:r>
            </a:p>
            <a:p>
              <a:pPr algn="r">
                <a:defRPr sz="2900">
                  <a:solidFill>
                    <a:srgbClr val="374556"/>
                  </a:solidFill>
                  <a:latin typeface="Helvetica"/>
                  <a:ea typeface="Helvetica"/>
                  <a:cs typeface="Helvetica"/>
                  <a:sym typeface="Helvetica"/>
                </a:defRPr>
              </a:pPr>
              <a:r>
                <a:rPr sz="1450"/>
                <a:t>What is it? Input?</a:t>
              </a:r>
            </a:p>
            <a:p>
              <a:pPr algn="r">
                <a:defRPr sz="2900" i="1">
                  <a:solidFill>
                    <a:srgbClr val="374556"/>
                  </a:solidFill>
                  <a:latin typeface="Helvetica"/>
                  <a:ea typeface="Helvetica"/>
                  <a:cs typeface="Helvetica"/>
                  <a:sym typeface="Helvetica"/>
                </a:defRPr>
              </a:pPr>
              <a:endParaRPr sz="1450"/>
            </a:p>
            <a:p>
              <a:pPr algn="r">
                <a:defRPr sz="2900" i="1">
                  <a:solidFill>
                    <a:srgbClr val="374556"/>
                  </a:solidFill>
                  <a:latin typeface="Helvetica"/>
                  <a:ea typeface="Helvetica"/>
                  <a:cs typeface="Helvetica"/>
                  <a:sym typeface="Helvetica"/>
                </a:defRPr>
              </a:pPr>
              <a:r>
                <a:rPr sz="1450"/>
                <a:t>install.packages(), remove.packages()</a:t>
              </a:r>
            </a:p>
          </p:txBody>
        </p:sp>
        <p:sp>
          <p:nvSpPr>
            <p:cNvPr id="558" name="Oval 72"/>
            <p:cNvSpPr/>
            <p:nvPr/>
          </p:nvSpPr>
          <p:spPr>
            <a:xfrm>
              <a:off x="8696455" y="1092180"/>
              <a:ext cx="1905001" cy="1905001"/>
            </a:xfrm>
            <a:prstGeom prst="ellipse">
              <a:avLst/>
            </a:prstGeom>
            <a:solidFill>
              <a:srgbClr val="2E5378"/>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374556"/>
                  </a:solidFill>
                </a:defRPr>
              </a:pPr>
              <a:endParaRPr sz="900"/>
            </a:p>
          </p:txBody>
        </p:sp>
        <p:sp>
          <p:nvSpPr>
            <p:cNvPr id="559" name="Shape"/>
            <p:cNvSpPr/>
            <p:nvPr/>
          </p:nvSpPr>
          <p:spPr>
            <a:xfrm>
              <a:off x="9102855" y="1569951"/>
              <a:ext cx="1092201" cy="968266"/>
            </a:xfrm>
            <a:custGeom>
              <a:avLst/>
              <a:gdLst/>
              <a:ahLst/>
              <a:cxnLst>
                <a:cxn ang="0">
                  <a:pos x="wd2" y="hd2"/>
                </a:cxn>
                <a:cxn ang="5400000">
                  <a:pos x="wd2" y="hd2"/>
                </a:cxn>
                <a:cxn ang="10800000">
                  <a:pos x="wd2" y="hd2"/>
                </a:cxn>
                <a:cxn ang="16200000">
                  <a:pos x="wd2" y="hd2"/>
                </a:cxn>
              </a:cxnLst>
              <a:rect l="0" t="0" r="r" b="b"/>
              <a:pathLst>
                <a:path w="21600" h="20846" extrusionOk="0">
                  <a:moveTo>
                    <a:pt x="11391" y="0"/>
                  </a:moveTo>
                  <a:cubicBezTo>
                    <a:pt x="17719" y="0"/>
                    <a:pt x="21600" y="4027"/>
                    <a:pt x="21600" y="8969"/>
                  </a:cubicBezTo>
                  <a:cubicBezTo>
                    <a:pt x="21600" y="13912"/>
                    <a:pt x="17719" y="17939"/>
                    <a:pt x="11391" y="17939"/>
                  </a:cubicBezTo>
                  <a:cubicBezTo>
                    <a:pt x="10631" y="17939"/>
                    <a:pt x="9872" y="17664"/>
                    <a:pt x="9112" y="17573"/>
                  </a:cubicBezTo>
                  <a:cubicBezTo>
                    <a:pt x="6159" y="21600"/>
                    <a:pt x="1519" y="20776"/>
                    <a:pt x="1519" y="20776"/>
                  </a:cubicBezTo>
                  <a:cubicBezTo>
                    <a:pt x="4809" y="19129"/>
                    <a:pt x="4725" y="16292"/>
                    <a:pt x="4134" y="15925"/>
                  </a:cubicBezTo>
                  <a:cubicBezTo>
                    <a:pt x="1519" y="14278"/>
                    <a:pt x="0" y="11807"/>
                    <a:pt x="0" y="8969"/>
                  </a:cubicBezTo>
                  <a:cubicBezTo>
                    <a:pt x="0" y="4027"/>
                    <a:pt x="4978" y="0"/>
                    <a:pt x="11391" y="0"/>
                  </a:cubicBezTo>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sp>
          <p:nvSpPr>
            <p:cNvPr id="560" name="?"/>
            <p:cNvSpPr txBox="1"/>
            <p:nvPr/>
          </p:nvSpPr>
          <p:spPr>
            <a:xfrm>
              <a:off x="9440656" y="1528069"/>
              <a:ext cx="487312"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6000" b="1">
                  <a:solidFill>
                    <a:srgbClr val="2E5378"/>
                  </a:solidFill>
                </a:defRPr>
              </a:lvl1pPr>
            </a:lstStyle>
            <a:p>
              <a:r>
                <a:rPr sz="3000"/>
                <a:t>?</a:t>
              </a:r>
            </a:p>
          </p:txBody>
        </p:sp>
      </p:grpSp>
      <p:sp>
        <p:nvSpPr>
          <p:cNvPr id="562" name="Rectangle"/>
          <p:cNvSpPr/>
          <p:nvPr/>
        </p:nvSpPr>
        <p:spPr>
          <a:xfrm>
            <a:off x="-12057" y="2105692"/>
            <a:ext cx="12614223" cy="106236"/>
          </a:xfrm>
          <a:prstGeom prst="rect">
            <a:avLst/>
          </a:prstGeom>
          <a:solidFill>
            <a:srgbClr val="374556"/>
          </a:solidFill>
          <a:ln w="12700">
            <a:miter lim="400000"/>
          </a:ln>
        </p:spPr>
        <p:txBody>
          <a:bodyPr lIns="22860" rIns="22860" anchor="ctr"/>
          <a:lstStyle/>
          <a:p>
            <a:endParaRPr sz="1150"/>
          </a:p>
        </p:txBody>
      </p:sp>
      <p:grpSp>
        <p:nvGrpSpPr>
          <p:cNvPr id="568" name="Group"/>
          <p:cNvGrpSpPr/>
          <p:nvPr/>
        </p:nvGrpSpPr>
        <p:grpSpPr>
          <a:xfrm>
            <a:off x="5255873" y="4049176"/>
            <a:ext cx="1209390" cy="781729"/>
            <a:chOff x="0" y="0"/>
            <a:chExt cx="2418777" cy="1563457"/>
          </a:xfrm>
        </p:grpSpPr>
        <p:sp>
          <p:nvSpPr>
            <p:cNvPr id="563" name="Notebook"/>
            <p:cNvSpPr/>
            <p:nvPr/>
          </p:nvSpPr>
          <p:spPr>
            <a:xfrm>
              <a:off x="0" y="0"/>
              <a:ext cx="2418778" cy="1354911"/>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2E5378"/>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grpSp>
          <p:nvGrpSpPr>
            <p:cNvPr id="567" name="Group"/>
            <p:cNvGrpSpPr/>
            <p:nvPr/>
          </p:nvGrpSpPr>
          <p:grpSpPr>
            <a:xfrm>
              <a:off x="484789" y="125328"/>
              <a:ext cx="1590591" cy="1438130"/>
              <a:chOff x="0" y="-30450"/>
              <a:chExt cx="1590589" cy="1438129"/>
            </a:xfrm>
          </p:grpSpPr>
          <p:sp>
            <p:nvSpPr>
              <p:cNvPr id="564" name="Oval"/>
              <p:cNvSpPr/>
              <p:nvPr/>
            </p:nvSpPr>
            <p:spPr>
              <a:xfrm>
                <a:off x="-1" y="124277"/>
                <a:ext cx="1491744" cy="777004"/>
              </a:xfrm>
              <a:prstGeom prst="ellipse">
                <a:avLst/>
              </a:prstGeom>
              <a:solidFill>
                <a:srgbClr val="2E5378"/>
              </a:solidFill>
              <a:ln w="12700" cap="flat">
                <a:noFill/>
                <a:miter lim="400000"/>
              </a:ln>
              <a:effectLst>
                <a:outerShdw blurRad="101600" dist="50800" dir="5400000" rotWithShape="0">
                  <a:srgbClr val="000000">
                    <a:alpha val="20000"/>
                  </a:srgbClr>
                </a:outerShdw>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565" name="Oval"/>
              <p:cNvSpPr/>
              <p:nvPr/>
            </p:nvSpPr>
            <p:spPr>
              <a:xfrm>
                <a:off x="468906" y="271074"/>
                <a:ext cx="993838" cy="507120"/>
              </a:xfrm>
              <a:prstGeom prst="ellipse">
                <a:avLst/>
              </a:prstGeom>
              <a:solidFill>
                <a:srgbClr val="FFFFFF"/>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566" name="R"/>
              <p:cNvSpPr txBox="1"/>
              <p:nvPr/>
            </p:nvSpPr>
            <p:spPr>
              <a:xfrm>
                <a:off x="606420" y="-30451"/>
                <a:ext cx="984170" cy="1438131"/>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584200">
                  <a:defRPr sz="5000" b="1">
                    <a:solidFill>
                      <a:srgbClr val="4578A4"/>
                    </a:solidFill>
                    <a:latin typeface="Helvetica Neue"/>
                    <a:ea typeface="Helvetica Neue"/>
                    <a:cs typeface="Helvetica Neue"/>
                    <a:sym typeface="Helvetica Neue"/>
                  </a:defRPr>
                </a:lvl1pPr>
              </a:lstStyle>
              <a:p>
                <a:r>
                  <a:rPr sz="2500"/>
                  <a:t>R</a:t>
                </a:r>
              </a:p>
            </p:txBody>
          </p:sp>
        </p:grpSp>
      </p:grpSp>
      <p:sp>
        <p:nvSpPr>
          <p:cNvPr id="569" name="10"/>
          <p:cNvSpPr txBox="1"/>
          <p:nvPr/>
        </p:nvSpPr>
        <p:spPr>
          <a:xfrm>
            <a:off x="190500" y="6625948"/>
            <a:ext cx="358346" cy="451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10</a:t>
            </a:r>
          </a:p>
          <a:p>
            <a:pPr lvl="1">
              <a:defRPr sz="2600">
                <a:solidFill>
                  <a:srgbClr val="EBEBEB"/>
                </a:solidFill>
                <a:latin typeface="Helvetica"/>
                <a:ea typeface="Helvetica"/>
                <a:cs typeface="Helvetica"/>
                <a:sym typeface="Helvetica"/>
              </a:defRPr>
            </a:pPr>
            <a:endParaRPr sz="1300"/>
          </a:p>
        </p:txBody>
      </p:sp>
      <p:grpSp>
        <p:nvGrpSpPr>
          <p:cNvPr id="580" name="Group"/>
          <p:cNvGrpSpPr/>
          <p:nvPr/>
        </p:nvGrpSpPr>
        <p:grpSpPr>
          <a:xfrm>
            <a:off x="19015" y="4525480"/>
            <a:ext cx="5042146" cy="2062102"/>
            <a:chOff x="0" y="-2"/>
            <a:chExt cx="10084291" cy="4124203"/>
          </a:xfrm>
        </p:grpSpPr>
        <p:grpSp>
          <p:nvGrpSpPr>
            <p:cNvPr id="577" name="Group"/>
            <p:cNvGrpSpPr/>
            <p:nvPr/>
          </p:nvGrpSpPr>
          <p:grpSpPr>
            <a:xfrm>
              <a:off x="0" y="-2"/>
              <a:ext cx="10084291" cy="4124203"/>
              <a:chOff x="0" y="-1"/>
              <a:chExt cx="10084290" cy="4124201"/>
            </a:xfrm>
          </p:grpSpPr>
          <p:sp>
            <p:nvSpPr>
              <p:cNvPr id="570" name="Oval 70"/>
              <p:cNvSpPr/>
              <p:nvPr/>
            </p:nvSpPr>
            <p:spPr>
              <a:xfrm>
                <a:off x="8179289" y="567690"/>
                <a:ext cx="1905001" cy="1905001"/>
              </a:xfrm>
              <a:prstGeom prst="ellipse">
                <a:avLst/>
              </a:prstGeom>
              <a:solidFill>
                <a:srgbClr val="4578A4"/>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71" name="Shape"/>
              <p:cNvSpPr/>
              <p:nvPr/>
            </p:nvSpPr>
            <p:spPr>
              <a:xfrm>
                <a:off x="8740023" y="911076"/>
                <a:ext cx="783533" cy="1218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grpSp>
            <p:nvGrpSpPr>
              <p:cNvPr id="576" name="Group"/>
              <p:cNvGrpSpPr/>
              <p:nvPr/>
            </p:nvGrpSpPr>
            <p:grpSpPr>
              <a:xfrm>
                <a:off x="0" y="-1"/>
                <a:ext cx="7443594" cy="4124201"/>
                <a:chOff x="0" y="0"/>
                <a:chExt cx="7443593" cy="4124199"/>
              </a:xfrm>
            </p:grpSpPr>
            <p:sp>
              <p:nvSpPr>
                <p:cNvPr id="572" name="TIPS…"/>
                <p:cNvSpPr txBox="1"/>
                <p:nvPr/>
              </p:nvSpPr>
              <p:spPr>
                <a:xfrm>
                  <a:off x="0" y="0"/>
                  <a:ext cx="7443593" cy="41241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lgn="r">
                    <a:defRPr sz="3000" b="1">
                      <a:solidFill>
                        <a:srgbClr val="374556"/>
                      </a:solidFill>
                      <a:latin typeface="Helvetica"/>
                      <a:ea typeface="Helvetica"/>
                      <a:cs typeface="Helvetica"/>
                      <a:sym typeface="Helvetica"/>
                    </a:defRPr>
                  </a:pPr>
                  <a:r>
                    <a:rPr sz="1500"/>
                    <a:t>TIPS</a:t>
                  </a:r>
                </a:p>
                <a:p>
                  <a:pPr algn="r">
                    <a:defRPr sz="2900">
                      <a:solidFill>
                        <a:srgbClr val="374556"/>
                      </a:solidFill>
                      <a:latin typeface="Helvetica"/>
                      <a:ea typeface="Helvetica"/>
                      <a:cs typeface="Helvetica"/>
                      <a:sym typeface="Helvetica"/>
                    </a:defRPr>
                  </a:pPr>
                  <a:r>
                    <a:rPr sz="1450"/>
                    <a:t>Arrows      to find the code you ran</a:t>
                  </a:r>
                </a:p>
                <a:p>
                  <a:pPr algn="r">
                    <a:defRPr sz="2900">
                      <a:solidFill>
                        <a:srgbClr val="374556"/>
                      </a:solidFill>
                      <a:latin typeface="Helvetica"/>
                      <a:ea typeface="Helvetica"/>
                      <a:cs typeface="Helvetica"/>
                      <a:sym typeface="Helvetica"/>
                    </a:defRPr>
                  </a:pPr>
                  <a:endParaRPr sz="1450"/>
                </a:p>
                <a:p>
                  <a:pPr algn="r">
                    <a:defRPr sz="2900">
                      <a:solidFill>
                        <a:srgbClr val="374556"/>
                      </a:solidFill>
                      <a:latin typeface="Helvetica"/>
                      <a:ea typeface="Helvetica"/>
                      <a:cs typeface="Helvetica"/>
                      <a:sym typeface="Helvetica"/>
                    </a:defRPr>
                  </a:pPr>
                  <a:r>
                    <a:rPr sz="1450"/>
                    <a:t>R studio tips: view, diagnostics</a:t>
                  </a:r>
                </a:p>
                <a:p>
                  <a:pPr algn="r">
                    <a:defRPr sz="2900">
                      <a:solidFill>
                        <a:srgbClr val="374556"/>
                      </a:solidFill>
                      <a:latin typeface="Helvetica"/>
                      <a:ea typeface="Helvetica"/>
                      <a:cs typeface="Helvetica"/>
                      <a:sym typeface="Helvetica"/>
                    </a:defRPr>
                  </a:pPr>
                  <a:r>
                    <a:rPr sz="1450"/>
                    <a:t>Auto-complete with tab</a:t>
                  </a:r>
                </a:p>
                <a:p>
                  <a:pPr algn="r">
                    <a:defRPr sz="2900">
                      <a:solidFill>
                        <a:srgbClr val="374556"/>
                      </a:solidFill>
                      <a:latin typeface="Helvetica"/>
                      <a:ea typeface="Helvetica"/>
                      <a:cs typeface="Helvetica"/>
                      <a:sym typeface="Helvetica"/>
                    </a:defRPr>
                  </a:pPr>
                  <a:endParaRPr sz="1450"/>
                </a:p>
                <a:p>
                  <a:pPr algn="r">
                    <a:defRPr sz="2900" b="1">
                      <a:solidFill>
                        <a:srgbClr val="374556"/>
                      </a:solidFill>
                      <a:latin typeface="Helvetica"/>
                      <a:ea typeface="Helvetica"/>
                      <a:cs typeface="Helvetica"/>
                      <a:sym typeface="Helvetica"/>
                    </a:defRPr>
                  </a:pPr>
                  <a:r>
                    <a:rPr sz="1450"/>
                    <a:t>R-cheat sheets (</a:t>
                  </a:r>
                  <a:r>
                    <a:rPr sz="1450" u="sng">
                      <a:hlinkClick r:id="rId2"/>
                    </a:rPr>
                    <a:t>https://rstudio.com/resources/cheatsheets/</a:t>
                  </a:r>
                  <a:r>
                    <a:rPr sz="1450"/>
                    <a:t>)</a:t>
                  </a:r>
                </a:p>
              </p:txBody>
            </p:sp>
            <p:grpSp>
              <p:nvGrpSpPr>
                <p:cNvPr id="575" name="Group"/>
                <p:cNvGrpSpPr/>
                <p:nvPr/>
              </p:nvGrpSpPr>
              <p:grpSpPr>
                <a:xfrm>
                  <a:off x="2941491" y="612227"/>
                  <a:ext cx="402971" cy="265332"/>
                  <a:chOff x="0" y="0"/>
                  <a:chExt cx="402969" cy="265331"/>
                </a:xfrm>
              </p:grpSpPr>
              <p:sp>
                <p:nvSpPr>
                  <p:cNvPr id="573" name="Arrow 11"/>
                  <p:cNvSpPr/>
                  <p:nvPr/>
                </p:nvSpPr>
                <p:spPr>
                  <a:xfrm rot="16200000">
                    <a:off x="-32781" y="32780"/>
                    <a:ext cx="265332" cy="199771"/>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574" name="Arrow 11"/>
                  <p:cNvSpPr/>
                  <p:nvPr/>
                </p:nvSpPr>
                <p:spPr>
                  <a:xfrm rot="5400000">
                    <a:off x="170419" y="32780"/>
                    <a:ext cx="265332" cy="199771"/>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74556"/>
                  </a:solidFill>
                  <a:ln w="12700" cap="flat">
                    <a:noFill/>
                    <a:miter lim="400000"/>
                  </a:ln>
                  <a:effectLst/>
                </p:spPr>
                <p:txBody>
                  <a:bodyPr wrap="square" lIns="22860" tIns="22860" rIns="22860" bIns="22860" numCol="1" anchor="ctr">
                    <a:noAutofit/>
                  </a:bodyPr>
                  <a:lstStyle/>
                  <a:p>
                    <a:endParaRPr sz="1150"/>
                  </a:p>
                </p:txBody>
              </p:sp>
            </p:grpSp>
          </p:grpSp>
        </p:grpSp>
        <p:pic>
          <p:nvPicPr>
            <p:cNvPr id="578" name="Screen Shot 2015-04-30 at 2.03.06 PM.png" descr="Screen Shot 2015-04-30 at 2.03.06 PM.png"/>
            <p:cNvPicPr>
              <a:picLocks noChangeAspect="1"/>
            </p:cNvPicPr>
            <p:nvPr/>
          </p:nvPicPr>
          <p:blipFill>
            <a:blip r:embed="rId3"/>
            <a:srcRect l="821" t="22021" r="93478" b="61720"/>
            <a:stretch>
              <a:fillRect/>
            </a:stretch>
          </p:blipFill>
          <p:spPr>
            <a:xfrm>
              <a:off x="2783428" y="1934250"/>
              <a:ext cx="212454" cy="235958"/>
            </a:xfrm>
            <a:prstGeom prst="rect">
              <a:avLst/>
            </a:prstGeom>
            <a:ln w="12700" cap="flat">
              <a:noFill/>
              <a:miter lim="400000"/>
            </a:ln>
            <a:effectLst/>
          </p:spPr>
        </p:pic>
        <p:pic>
          <p:nvPicPr>
            <p:cNvPr id="579" name="Screen Shot 2015-04-30 at 2.12.16 PM.png" descr="Screen Shot 2015-04-30 at 2.12.16 PM.png"/>
            <p:cNvPicPr>
              <a:picLocks noChangeAspect="1"/>
            </p:cNvPicPr>
            <p:nvPr/>
          </p:nvPicPr>
          <p:blipFill>
            <a:blip r:embed="rId4"/>
            <a:srcRect l="186" t="14620" r="95503" b="74810"/>
            <a:stretch>
              <a:fillRect/>
            </a:stretch>
          </p:blipFill>
          <p:spPr>
            <a:xfrm>
              <a:off x="3062325" y="1934249"/>
              <a:ext cx="231511" cy="236241"/>
            </a:xfrm>
            <a:prstGeom prst="rect">
              <a:avLst/>
            </a:prstGeom>
            <a:ln w="12700" cap="flat">
              <a:noFill/>
              <a:miter lim="400000"/>
            </a:ln>
            <a:effectLst/>
          </p:spPr>
        </p:pic>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 grpId="0" animBg="1" advAuto="0"/>
      <p:bldP spid="552" grpId="0" animBg="1" advAuto="0"/>
      <p:bldP spid="556" grpId="0" animBg="1" advAuto="0"/>
      <p:bldP spid="561" grpId="0" animBg="1" advAuto="0"/>
      <p:bldP spid="580"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5" name="Group"/>
          <p:cNvGrpSpPr/>
          <p:nvPr/>
        </p:nvGrpSpPr>
        <p:grpSpPr>
          <a:xfrm>
            <a:off x="701675" y="762000"/>
            <a:ext cx="3674519" cy="1346439"/>
            <a:chOff x="0" y="0"/>
            <a:chExt cx="7349037" cy="2692877"/>
          </a:xfrm>
        </p:grpSpPr>
        <p:sp>
          <p:nvSpPr>
            <p:cNvPr id="582" name="R STUDIO BASICS"/>
            <p:cNvSpPr txBox="1"/>
            <p:nvPr/>
          </p:nvSpPr>
          <p:spPr>
            <a:xfrm>
              <a:off x="0" y="558421"/>
              <a:ext cx="7349038" cy="21344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sz="2500"/>
                <a:t>R STUDIO BASICS</a:t>
              </a:r>
            </a:p>
          </p:txBody>
        </p:sp>
        <p:sp>
          <p:nvSpPr>
            <p:cNvPr id="583" name="FROM EXCEL TO R"/>
            <p:cNvSpPr txBox="1"/>
            <p:nvPr/>
          </p:nvSpPr>
          <p:spPr>
            <a:xfrm>
              <a:off x="1648259" y="0"/>
              <a:ext cx="5013693" cy="4407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a:t>FROM EXCEL TO R</a:t>
              </a:r>
            </a:p>
          </p:txBody>
        </p:sp>
        <p:sp>
          <p:nvSpPr>
            <p:cNvPr id="584" name="Line"/>
            <p:cNvSpPr/>
            <p:nvPr/>
          </p:nvSpPr>
          <p:spPr>
            <a:xfrm>
              <a:off x="86381" y="169094"/>
              <a:ext cx="1321105"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grpSp>
        <p:nvGrpSpPr>
          <p:cNvPr id="595" name="Group"/>
          <p:cNvGrpSpPr/>
          <p:nvPr/>
        </p:nvGrpSpPr>
        <p:grpSpPr>
          <a:xfrm>
            <a:off x="547080" y="2419174"/>
            <a:ext cx="5365494" cy="3159765"/>
            <a:chOff x="0" y="0"/>
            <a:chExt cx="10730986" cy="6319529"/>
          </a:xfrm>
        </p:grpSpPr>
        <p:sp>
          <p:nvSpPr>
            <p:cNvPr id="586" name="Freeform 395"/>
            <p:cNvSpPr/>
            <p:nvPr/>
          </p:nvSpPr>
          <p:spPr>
            <a:xfrm>
              <a:off x="983864" y="0"/>
              <a:ext cx="8759446" cy="6131706"/>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30525E"/>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587" name="Freeform 396"/>
            <p:cNvSpPr/>
            <p:nvPr/>
          </p:nvSpPr>
          <p:spPr>
            <a:xfrm>
              <a:off x="983864" y="5869530"/>
              <a:ext cx="8759446" cy="2621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385F6D"/>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588" name="Rectangle 397"/>
            <p:cNvSpPr/>
            <p:nvPr/>
          </p:nvSpPr>
          <p:spPr>
            <a:xfrm>
              <a:off x="1334699" y="434344"/>
              <a:ext cx="8061587" cy="518866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589" name="Freeform 398"/>
            <p:cNvSpPr/>
            <p:nvPr/>
          </p:nvSpPr>
          <p:spPr>
            <a:xfrm>
              <a:off x="0" y="6159094"/>
              <a:ext cx="10730986" cy="1604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0525E"/>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590" name="Rectangle 399"/>
            <p:cNvSpPr/>
            <p:nvPr/>
          </p:nvSpPr>
          <p:spPr>
            <a:xfrm>
              <a:off x="0" y="6092573"/>
              <a:ext cx="10730987" cy="66524"/>
            </a:xfrm>
            <a:prstGeom prst="rect">
              <a:avLst/>
            </a:prstGeom>
            <a:solidFill>
              <a:srgbClr val="4A7D8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591" name="Circle"/>
            <p:cNvSpPr/>
            <p:nvPr/>
          </p:nvSpPr>
          <p:spPr>
            <a:xfrm>
              <a:off x="3056245" y="2176850"/>
              <a:ext cx="1592959" cy="1583251"/>
            </a:xfrm>
            <a:prstGeom prst="ellipse">
              <a:avLst/>
            </a:prstGeom>
            <a:solidFill>
              <a:srgbClr val="30525E"/>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592" name="Oval"/>
            <p:cNvSpPr/>
            <p:nvPr/>
          </p:nvSpPr>
          <p:spPr>
            <a:xfrm>
              <a:off x="3408286" y="2214062"/>
              <a:ext cx="888878" cy="527703"/>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593" name="R"/>
            <p:cNvSpPr txBox="1"/>
            <p:nvPr/>
          </p:nvSpPr>
          <p:spPr>
            <a:xfrm>
              <a:off x="3444461" y="2060070"/>
              <a:ext cx="688915" cy="1575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0000">
                  <a:solidFill>
                    <a:srgbClr val="EBEBEB"/>
                  </a:solidFill>
                  <a:latin typeface="Source Sans Pro Regular"/>
                  <a:ea typeface="Source Sans Pro Regular"/>
                  <a:cs typeface="Source Sans Pro Regular"/>
                  <a:sym typeface="Source Sans Pro Regular"/>
                </a:defRPr>
              </a:lvl1pPr>
            </a:lstStyle>
            <a:p>
              <a:r>
                <a:rPr sz="5000"/>
                <a:t>R</a:t>
              </a:r>
            </a:p>
          </p:txBody>
        </p:sp>
        <p:sp>
          <p:nvSpPr>
            <p:cNvPr id="594" name="Studio"/>
            <p:cNvSpPr txBox="1"/>
            <p:nvPr/>
          </p:nvSpPr>
          <p:spPr>
            <a:xfrm>
              <a:off x="4846799" y="2351089"/>
              <a:ext cx="2801903" cy="1168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5000">
                  <a:solidFill>
                    <a:srgbClr val="374556"/>
                  </a:solidFill>
                  <a:latin typeface="Helvetica"/>
                  <a:ea typeface="Helvetica"/>
                  <a:cs typeface="Helvetica"/>
                  <a:sym typeface="Helvetica"/>
                </a:defRPr>
              </a:pPr>
              <a:r>
                <a:rPr sz="3500">
                  <a:solidFill>
                    <a:srgbClr val="30525E"/>
                  </a:solidFill>
                </a:rPr>
                <a:t>Studio</a:t>
              </a:r>
              <a:r>
                <a:rPr sz="2500"/>
                <a:t> </a:t>
              </a:r>
            </a:p>
          </p:txBody>
        </p:sp>
      </p:grpSp>
      <p:grpSp>
        <p:nvGrpSpPr>
          <p:cNvPr id="598" name="Group"/>
          <p:cNvGrpSpPr/>
          <p:nvPr/>
        </p:nvGrpSpPr>
        <p:grpSpPr>
          <a:xfrm>
            <a:off x="6250077" y="1468502"/>
            <a:ext cx="5628684" cy="2192648"/>
            <a:chOff x="0" y="0"/>
            <a:chExt cx="11257367" cy="4385294"/>
          </a:xfrm>
        </p:grpSpPr>
        <p:sp>
          <p:nvSpPr>
            <p:cNvPr id="596" name="Rounded Rectangle"/>
            <p:cNvSpPr/>
            <p:nvPr/>
          </p:nvSpPr>
          <p:spPr>
            <a:xfrm>
              <a:off x="0" y="192952"/>
              <a:ext cx="11257367" cy="4192342"/>
            </a:xfrm>
            <a:prstGeom prst="roundRect">
              <a:avLst>
                <a:gd name="adj" fmla="val 4544"/>
              </a:avLst>
            </a:prstGeom>
            <a:solidFill>
              <a:srgbClr val="525067"/>
            </a:solidFill>
            <a:ln w="12700" cap="flat">
              <a:noFill/>
              <a:miter lim="400000"/>
            </a:ln>
            <a:effectLst/>
          </p:spPr>
          <p:txBody>
            <a:bodyPr wrap="square" lIns="22860" tIns="22860" rIns="22860" bIns="22860" numCol="1" anchor="ctr">
              <a:noAutofit/>
            </a:bodyPr>
            <a:lstStyle/>
            <a:p>
              <a:endParaRPr sz="1150"/>
            </a:p>
          </p:txBody>
        </p:sp>
        <p:sp>
          <p:nvSpPr>
            <p:cNvPr id="597" name="2. Set Path…"/>
            <p:cNvSpPr txBox="1"/>
            <p:nvPr/>
          </p:nvSpPr>
          <p:spPr>
            <a:xfrm>
              <a:off x="608502" y="0"/>
              <a:ext cx="10519969" cy="42473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i="1">
                  <a:solidFill>
                    <a:srgbClr val="374556"/>
                  </a:solidFill>
                  <a:latin typeface="Helvetica"/>
                  <a:ea typeface="Helvetica"/>
                  <a:cs typeface="Helvetica"/>
                  <a:sym typeface="Helvetica"/>
                </a:defRPr>
              </a:pPr>
              <a:endParaRPr sz="1500" b="1"/>
            </a:p>
            <a:p>
              <a:pPr>
                <a:defRPr sz="3000" b="1">
                  <a:solidFill>
                    <a:srgbClr val="FFFFFF"/>
                  </a:solidFill>
                  <a:latin typeface="Helvetica"/>
                  <a:ea typeface="Helvetica"/>
                  <a:cs typeface="Helvetica"/>
                  <a:sym typeface="Helvetica"/>
                </a:defRPr>
              </a:pPr>
              <a:r>
                <a:rPr sz="1500"/>
                <a:t>2. Set Path</a:t>
              </a:r>
            </a:p>
            <a:p>
              <a:pPr lvl="1" indent="444500">
                <a:defRPr sz="3000">
                  <a:solidFill>
                    <a:srgbClr val="FFFFFF"/>
                  </a:solidFill>
                  <a:latin typeface="Helvetica"/>
                  <a:ea typeface="Helvetica"/>
                  <a:cs typeface="Helvetica"/>
                  <a:sym typeface="Helvetica"/>
                </a:defRPr>
              </a:pPr>
              <a:r>
                <a:rPr sz="1500" b="1"/>
                <a:t>getwd() </a:t>
              </a:r>
              <a:r>
                <a:rPr sz="1500"/>
                <a:t>-</a:t>
              </a:r>
              <a:r>
                <a:rPr sz="1500" b="1"/>
                <a:t> </a:t>
              </a:r>
              <a:r>
                <a:rPr sz="1500"/>
                <a:t>Get directory</a:t>
              </a:r>
            </a:p>
            <a:p>
              <a:pPr lvl="1" indent="444500">
                <a:defRPr sz="3000">
                  <a:solidFill>
                    <a:srgbClr val="FFFFFF"/>
                  </a:solidFill>
                  <a:latin typeface="Helvetica"/>
                  <a:ea typeface="Helvetica"/>
                  <a:cs typeface="Helvetica"/>
                  <a:sym typeface="Helvetica"/>
                </a:defRPr>
              </a:pPr>
              <a:r>
                <a:rPr sz="1500" b="1"/>
                <a:t>setwd()</a:t>
              </a:r>
              <a:r>
                <a:rPr sz="1500"/>
                <a:t> - Set directory </a:t>
              </a:r>
            </a:p>
            <a:p>
              <a:pPr lvl="1" indent="444500">
                <a:defRPr sz="3000">
                  <a:solidFill>
                    <a:srgbClr val="FFFFFF"/>
                  </a:solidFill>
                  <a:latin typeface="Helvetica"/>
                  <a:ea typeface="Helvetica"/>
                  <a:cs typeface="Helvetica"/>
                  <a:sym typeface="Helvetica"/>
                </a:defRPr>
              </a:pPr>
              <a:endParaRPr sz="1500"/>
            </a:p>
            <a:p>
              <a:pPr lvl="1" indent="444500">
                <a:defRPr sz="3000">
                  <a:solidFill>
                    <a:srgbClr val="FFFFFF"/>
                  </a:solidFill>
                  <a:latin typeface="Helvetica"/>
                  <a:ea typeface="Helvetica"/>
                  <a:cs typeface="Helvetica"/>
                  <a:sym typeface="Helvetica"/>
                </a:defRPr>
              </a:pPr>
              <a:r>
                <a:rPr sz="1500" b="1"/>
                <a:t>setwd(</a:t>
              </a:r>
              <a:r>
                <a:rPr sz="1500"/>
                <a:t>“/Users/Tom/Rstuff”) - Full path</a:t>
              </a:r>
            </a:p>
            <a:p>
              <a:pPr lvl="1" indent="444500">
                <a:defRPr sz="3000">
                  <a:solidFill>
                    <a:srgbClr val="FFFFFF"/>
                  </a:solidFill>
                  <a:latin typeface="Helvetica"/>
                  <a:ea typeface="Helvetica"/>
                  <a:cs typeface="Helvetica"/>
                  <a:sym typeface="Helvetica"/>
                </a:defRPr>
              </a:pPr>
              <a:r>
                <a:rPr sz="1500" b="1"/>
                <a:t>setwd(</a:t>
              </a:r>
              <a:r>
                <a:rPr sz="1500"/>
                <a:t>“./Rstuff”) - Relative path</a:t>
              </a:r>
            </a:p>
            <a:p>
              <a:pPr lvl="1" indent="444500">
                <a:defRPr sz="3000">
                  <a:solidFill>
                    <a:srgbClr val="FFFFFF"/>
                  </a:solidFill>
                  <a:latin typeface="Helvetica"/>
                  <a:ea typeface="Helvetica"/>
                  <a:cs typeface="Helvetica"/>
                  <a:sym typeface="Helvetica"/>
                </a:defRPr>
              </a:pPr>
              <a:endParaRPr sz="1500"/>
            </a:p>
            <a:p>
              <a:pPr>
                <a:defRPr sz="3000" i="1">
                  <a:solidFill>
                    <a:srgbClr val="FFFFFF"/>
                  </a:solidFill>
                  <a:latin typeface="Helvetica"/>
                  <a:ea typeface="Helvetica"/>
                  <a:cs typeface="Helvetica"/>
                  <a:sym typeface="Helvetica"/>
                </a:defRPr>
              </a:pPr>
              <a:r>
                <a:rPr sz="1500"/>
                <a:t>Session —&gt; Set Working Directory —&gt; Choose Directory</a:t>
              </a:r>
            </a:p>
          </p:txBody>
        </p:sp>
      </p:grpSp>
      <p:grpSp>
        <p:nvGrpSpPr>
          <p:cNvPr id="601" name="Group"/>
          <p:cNvGrpSpPr/>
          <p:nvPr/>
        </p:nvGrpSpPr>
        <p:grpSpPr>
          <a:xfrm>
            <a:off x="6250077" y="3809667"/>
            <a:ext cx="5628684" cy="951128"/>
            <a:chOff x="0" y="0"/>
            <a:chExt cx="11257366" cy="1902253"/>
          </a:xfrm>
        </p:grpSpPr>
        <p:sp>
          <p:nvSpPr>
            <p:cNvPr id="599" name="Rounded Rectangle"/>
            <p:cNvSpPr/>
            <p:nvPr/>
          </p:nvSpPr>
          <p:spPr>
            <a:xfrm>
              <a:off x="0" y="0"/>
              <a:ext cx="11257366" cy="1902253"/>
            </a:xfrm>
            <a:prstGeom prst="roundRect">
              <a:avLst>
                <a:gd name="adj" fmla="val 10014"/>
              </a:avLst>
            </a:prstGeom>
            <a:solidFill>
              <a:srgbClr val="525067"/>
            </a:solidFill>
            <a:ln w="12700" cap="flat">
              <a:noFill/>
              <a:miter lim="400000"/>
            </a:ln>
            <a:effectLst/>
          </p:spPr>
          <p:txBody>
            <a:bodyPr wrap="square" lIns="22860" tIns="22860" rIns="22860" bIns="22860" numCol="1" anchor="ctr">
              <a:noAutofit/>
            </a:bodyPr>
            <a:lstStyle/>
            <a:p>
              <a:endParaRPr sz="1150"/>
            </a:p>
          </p:txBody>
        </p:sp>
        <p:sp>
          <p:nvSpPr>
            <p:cNvPr id="600" name="3. R Script…"/>
            <p:cNvSpPr txBox="1"/>
            <p:nvPr/>
          </p:nvSpPr>
          <p:spPr>
            <a:xfrm>
              <a:off x="608502" y="245006"/>
              <a:ext cx="10519970" cy="14773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b="1">
                  <a:solidFill>
                    <a:srgbClr val="FFFFFF"/>
                  </a:solidFill>
                  <a:latin typeface="Helvetica"/>
                  <a:ea typeface="Helvetica"/>
                  <a:cs typeface="Helvetica"/>
                  <a:sym typeface="Helvetica"/>
                </a:defRPr>
              </a:pPr>
              <a:r>
                <a:rPr sz="1500" dirty="0"/>
                <a:t>3. R </a:t>
              </a:r>
              <a:r>
                <a:rPr lang="en-US" sz="1500" dirty="0"/>
                <a:t>Markdown</a:t>
              </a:r>
              <a:endParaRPr sz="1500" dirty="0"/>
            </a:p>
            <a:p>
              <a:pPr>
                <a:defRPr sz="3000" i="1">
                  <a:solidFill>
                    <a:srgbClr val="FFFFFF"/>
                  </a:solidFill>
                  <a:latin typeface="Helvetica"/>
                  <a:ea typeface="Helvetica"/>
                  <a:cs typeface="Helvetica"/>
                  <a:sym typeface="Helvetica"/>
                </a:defRPr>
              </a:pPr>
              <a:endParaRPr sz="1500" dirty="0"/>
            </a:p>
            <a:p>
              <a:pPr>
                <a:defRPr sz="3000" i="1">
                  <a:solidFill>
                    <a:srgbClr val="FFFFFF"/>
                  </a:solidFill>
                  <a:latin typeface="Helvetica"/>
                  <a:ea typeface="Helvetica"/>
                  <a:cs typeface="Helvetica"/>
                  <a:sym typeface="Helvetica"/>
                </a:defRPr>
              </a:pPr>
              <a:r>
                <a:rPr sz="1500" dirty="0"/>
                <a:t>Script Icon —&gt; R </a:t>
              </a:r>
              <a:r>
                <a:rPr lang="en-US" sz="1500" dirty="0"/>
                <a:t>Markdown</a:t>
              </a:r>
              <a:r>
                <a:rPr sz="1500" dirty="0"/>
                <a:t> —&gt; File —&gt; Save as …</a:t>
              </a:r>
            </a:p>
          </p:txBody>
        </p:sp>
      </p:grpSp>
      <p:grpSp>
        <p:nvGrpSpPr>
          <p:cNvPr id="604" name="Group"/>
          <p:cNvGrpSpPr/>
          <p:nvPr/>
        </p:nvGrpSpPr>
        <p:grpSpPr>
          <a:xfrm>
            <a:off x="6250077" y="481157"/>
            <a:ext cx="5628684" cy="935304"/>
            <a:chOff x="0" y="0"/>
            <a:chExt cx="11257367" cy="1870606"/>
          </a:xfrm>
        </p:grpSpPr>
        <p:sp>
          <p:nvSpPr>
            <p:cNvPr id="602" name="Rounded Rectangle"/>
            <p:cNvSpPr/>
            <p:nvPr/>
          </p:nvSpPr>
          <p:spPr>
            <a:xfrm>
              <a:off x="0" y="0"/>
              <a:ext cx="11257367" cy="1870606"/>
            </a:xfrm>
            <a:prstGeom prst="roundRect">
              <a:avLst>
                <a:gd name="adj" fmla="val 10184"/>
              </a:avLst>
            </a:prstGeom>
            <a:solidFill>
              <a:srgbClr val="525067"/>
            </a:solidFill>
            <a:ln w="12700" cap="flat">
              <a:noFill/>
              <a:miter lim="400000"/>
            </a:ln>
            <a:effectLst/>
          </p:spPr>
          <p:txBody>
            <a:bodyPr wrap="square" lIns="22860" tIns="22860" rIns="22860" bIns="22860" numCol="1" anchor="ctr">
              <a:noAutofit/>
            </a:bodyPr>
            <a:lstStyle/>
            <a:p>
              <a:endParaRPr sz="1150"/>
            </a:p>
          </p:txBody>
        </p:sp>
        <p:sp>
          <p:nvSpPr>
            <p:cNvPr id="603" name="1. R Project…"/>
            <p:cNvSpPr txBox="1"/>
            <p:nvPr/>
          </p:nvSpPr>
          <p:spPr>
            <a:xfrm>
              <a:off x="608502" y="187960"/>
              <a:ext cx="10519969" cy="14773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b="1">
                  <a:solidFill>
                    <a:srgbClr val="FFFFFF"/>
                  </a:solidFill>
                  <a:latin typeface="Helvetica"/>
                  <a:ea typeface="Helvetica"/>
                  <a:cs typeface="Helvetica"/>
                  <a:sym typeface="Helvetica"/>
                </a:defRPr>
              </a:pPr>
              <a:r>
                <a:rPr sz="1500"/>
                <a:t>1. R Project</a:t>
              </a:r>
            </a:p>
            <a:p>
              <a:pPr>
                <a:defRPr sz="3000">
                  <a:solidFill>
                    <a:srgbClr val="FFFFFF"/>
                  </a:solidFill>
                  <a:latin typeface="Helvetica"/>
                  <a:ea typeface="Helvetica"/>
                  <a:cs typeface="Helvetica"/>
                  <a:sym typeface="Helvetica"/>
                </a:defRPr>
              </a:pPr>
              <a:endParaRPr sz="1500" b="1"/>
            </a:p>
            <a:p>
              <a:pPr>
                <a:defRPr sz="3000" i="1">
                  <a:solidFill>
                    <a:srgbClr val="FFFFFF"/>
                  </a:solidFill>
                  <a:latin typeface="Helvetica"/>
                  <a:ea typeface="Helvetica"/>
                  <a:cs typeface="Helvetica"/>
                  <a:sym typeface="Helvetica"/>
                </a:defRPr>
              </a:pPr>
              <a:r>
                <a:rPr sz="1500"/>
                <a:t>File —&gt; New Project —&gt; New/Existing —&gt; Create Project</a:t>
              </a:r>
            </a:p>
          </p:txBody>
        </p:sp>
      </p:grpSp>
      <p:grpSp>
        <p:nvGrpSpPr>
          <p:cNvPr id="607" name="Group"/>
          <p:cNvGrpSpPr/>
          <p:nvPr/>
        </p:nvGrpSpPr>
        <p:grpSpPr>
          <a:xfrm>
            <a:off x="6250077" y="4909311"/>
            <a:ext cx="5628684" cy="1531033"/>
            <a:chOff x="0" y="0"/>
            <a:chExt cx="11257366" cy="3062065"/>
          </a:xfrm>
        </p:grpSpPr>
        <p:sp>
          <p:nvSpPr>
            <p:cNvPr id="605" name="Rounded Rectangle"/>
            <p:cNvSpPr/>
            <p:nvPr/>
          </p:nvSpPr>
          <p:spPr>
            <a:xfrm>
              <a:off x="0" y="0"/>
              <a:ext cx="11257366" cy="3062065"/>
            </a:xfrm>
            <a:prstGeom prst="roundRect">
              <a:avLst>
                <a:gd name="adj" fmla="val 6221"/>
              </a:avLst>
            </a:prstGeom>
            <a:solidFill>
              <a:srgbClr val="525067"/>
            </a:solidFill>
            <a:ln w="12700" cap="flat">
              <a:noFill/>
              <a:miter lim="400000"/>
            </a:ln>
            <a:effectLst/>
          </p:spPr>
          <p:txBody>
            <a:bodyPr wrap="square" lIns="22860" tIns="22860" rIns="22860" bIns="22860" numCol="1" anchor="ctr">
              <a:noAutofit/>
            </a:bodyPr>
            <a:lstStyle/>
            <a:p>
              <a:endParaRPr sz="1150"/>
            </a:p>
          </p:txBody>
        </p:sp>
        <p:sp>
          <p:nvSpPr>
            <p:cNvPr id="606" name="4. Install and load a R package.…"/>
            <p:cNvSpPr txBox="1"/>
            <p:nvPr/>
          </p:nvSpPr>
          <p:spPr>
            <a:xfrm>
              <a:off x="608502" y="304212"/>
              <a:ext cx="10519970" cy="24006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FFFFFF"/>
                  </a:solidFill>
                  <a:latin typeface="Helvetica"/>
                  <a:ea typeface="Helvetica"/>
                  <a:cs typeface="Helvetica"/>
                  <a:sym typeface="Helvetica"/>
                </a:defRPr>
              </a:pPr>
              <a:r>
                <a:rPr sz="1500" b="1"/>
                <a:t>4. Install and load a R package.</a:t>
              </a:r>
            </a:p>
            <a:p>
              <a:pPr lvl="1" indent="444500">
                <a:defRPr sz="3000">
                  <a:solidFill>
                    <a:srgbClr val="FFFFFF"/>
                  </a:solidFill>
                  <a:latin typeface="Helvetica"/>
                  <a:ea typeface="Helvetica"/>
                  <a:cs typeface="Helvetica"/>
                  <a:sym typeface="Helvetica"/>
                </a:defRPr>
              </a:pPr>
              <a:r>
                <a:rPr sz="1500" b="1"/>
                <a:t>install.packages(</a:t>
              </a:r>
              <a:r>
                <a:rPr sz="1500"/>
                <a:t>“my.package”</a:t>
              </a:r>
              <a:r>
                <a:rPr sz="1500" b="1"/>
                <a:t>)</a:t>
              </a:r>
            </a:p>
            <a:p>
              <a:pPr lvl="1" indent="444500">
                <a:defRPr sz="3000">
                  <a:solidFill>
                    <a:srgbClr val="FFFFFF"/>
                  </a:solidFill>
                  <a:latin typeface="Helvetica"/>
                  <a:ea typeface="Helvetica"/>
                  <a:cs typeface="Helvetica"/>
                  <a:sym typeface="Helvetica"/>
                </a:defRPr>
              </a:pPr>
              <a:r>
                <a:rPr sz="1500" b="1"/>
                <a:t>library (</a:t>
              </a:r>
              <a:r>
                <a:rPr sz="1500"/>
                <a:t>my.package</a:t>
              </a:r>
              <a:r>
                <a:rPr sz="1500" b="1"/>
                <a:t>) </a:t>
              </a:r>
              <a:r>
                <a:rPr sz="1500"/>
                <a:t>- Load package.</a:t>
              </a:r>
              <a:endParaRPr sz="1500" b="1"/>
            </a:p>
            <a:p>
              <a:pPr>
                <a:defRPr sz="3000">
                  <a:solidFill>
                    <a:srgbClr val="FFFFFF"/>
                  </a:solidFill>
                  <a:latin typeface="Helvetica"/>
                  <a:ea typeface="Helvetica"/>
                  <a:cs typeface="Helvetica"/>
                  <a:sym typeface="Helvetica"/>
                </a:defRPr>
              </a:pPr>
              <a:endParaRPr sz="1500" b="1"/>
            </a:p>
            <a:p>
              <a:pPr>
                <a:defRPr sz="3000" i="1">
                  <a:solidFill>
                    <a:srgbClr val="FFFFFF"/>
                  </a:solidFill>
                  <a:latin typeface="Helvetica"/>
                  <a:ea typeface="Helvetica"/>
                  <a:cs typeface="Helvetica"/>
                  <a:sym typeface="Helvetica"/>
                </a:defRPr>
              </a:pPr>
              <a:r>
                <a:rPr sz="1500"/>
                <a:t>Tools —&gt; Install packages —&gt; my.package</a:t>
              </a:r>
            </a:p>
          </p:txBody>
        </p:sp>
      </p:grpSp>
      <p:sp>
        <p:nvSpPr>
          <p:cNvPr id="608" name="1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11</a:t>
            </a:r>
          </a:p>
          <a:p>
            <a:pPr lvl="1">
              <a:defRPr sz="3000">
                <a:solidFill>
                  <a:srgbClr val="EBEBEB"/>
                </a:solidFill>
                <a:latin typeface="Helvetica"/>
                <a:ea typeface="Helvetica"/>
                <a:cs typeface="Helvetica"/>
                <a:sym typeface="Helvetica"/>
              </a:defRPr>
            </a:pPr>
            <a:endParaRPr sz="15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0" animBg="1" advAuto="0"/>
      <p:bldP spid="601" grpId="0" animBg="1" advAuto="0"/>
      <p:bldP spid="607"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 name="Rectangle"/>
          <p:cNvSpPr/>
          <p:nvPr/>
        </p:nvSpPr>
        <p:spPr>
          <a:xfrm>
            <a:off x="7973150" y="-9222"/>
            <a:ext cx="4256069" cy="6876444"/>
          </a:xfrm>
          <a:prstGeom prst="rect">
            <a:avLst/>
          </a:prstGeom>
          <a:solidFill>
            <a:srgbClr val="355B6E"/>
          </a:solidFill>
          <a:ln w="12700">
            <a:miter lim="400000"/>
          </a:ln>
        </p:spPr>
        <p:txBody>
          <a:bodyPr lIns="22860" rIns="22860" anchor="ctr"/>
          <a:lstStyle/>
          <a:p>
            <a:endParaRPr sz="1150"/>
          </a:p>
        </p:txBody>
      </p:sp>
      <p:grpSp>
        <p:nvGrpSpPr>
          <p:cNvPr id="1249" name="Group"/>
          <p:cNvGrpSpPr/>
          <p:nvPr/>
        </p:nvGrpSpPr>
        <p:grpSpPr>
          <a:xfrm>
            <a:off x="8214288" y="2849141"/>
            <a:ext cx="3773792" cy="2216202"/>
            <a:chOff x="0" y="0"/>
            <a:chExt cx="7547581" cy="4432402"/>
          </a:xfrm>
        </p:grpSpPr>
        <p:sp>
          <p:nvSpPr>
            <p:cNvPr id="1246" name="R SCRIPT &amp; RMARKDOWN"/>
            <p:cNvSpPr txBox="1"/>
            <p:nvPr/>
          </p:nvSpPr>
          <p:spPr>
            <a:xfrm>
              <a:off x="338646" y="875374"/>
              <a:ext cx="6686481" cy="35570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a:solidFill>
                    <a:srgbClr val="FFFFFF"/>
                  </a:solidFill>
                  <a:latin typeface="Helvetica"/>
                  <a:ea typeface="Helvetica"/>
                  <a:cs typeface="Helvetica"/>
                  <a:sym typeface="Helvetica"/>
                </a:defRPr>
              </a:lvl1pPr>
            </a:lstStyle>
            <a:p>
              <a:r>
                <a:rPr sz="2500"/>
                <a:t>R SCRIPT &amp; RMARKDOWN</a:t>
              </a:r>
            </a:p>
          </p:txBody>
        </p:sp>
        <p:sp>
          <p:nvSpPr>
            <p:cNvPr id="1247" name="https://www.markdowntutorial.com/"/>
            <p:cNvSpPr txBox="1"/>
            <p:nvPr/>
          </p:nvSpPr>
          <p:spPr>
            <a:xfrm>
              <a:off x="1318220" y="0"/>
              <a:ext cx="6229362" cy="788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https://www.markdowntutorial.com/</a:t>
              </a:r>
            </a:p>
          </p:txBody>
        </p:sp>
        <p:sp>
          <p:nvSpPr>
            <p:cNvPr id="1248" name="Line"/>
            <p:cNvSpPr/>
            <p:nvPr/>
          </p:nvSpPr>
          <p:spPr>
            <a:xfrm>
              <a:off x="0" y="226568"/>
              <a:ext cx="1063115"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grpSp>
        <p:nvGrpSpPr>
          <p:cNvPr id="1260" name="Group"/>
          <p:cNvGrpSpPr/>
          <p:nvPr/>
        </p:nvGrpSpPr>
        <p:grpSpPr>
          <a:xfrm>
            <a:off x="750005" y="533953"/>
            <a:ext cx="6173591" cy="2414593"/>
            <a:chOff x="-125" y="-59033"/>
            <a:chExt cx="12347178" cy="4829183"/>
          </a:xfrm>
        </p:grpSpPr>
        <p:pic>
          <p:nvPicPr>
            <p:cNvPr id="1250" name="080817c8ebd3bd82290009eebdd2b971.jpg" descr="080817c8ebd3bd82290009eebdd2b971.jpg"/>
            <p:cNvPicPr>
              <a:picLocks noChangeAspect="1"/>
            </p:cNvPicPr>
            <p:nvPr/>
          </p:nvPicPr>
          <p:blipFill>
            <a:blip r:embed="rId2"/>
            <a:srcRect l="70942" t="32329" r="11957" b="32774"/>
            <a:stretch>
              <a:fillRect/>
            </a:stretch>
          </p:blipFill>
          <p:spPr>
            <a:xfrm>
              <a:off x="-125" y="420214"/>
              <a:ext cx="2059385" cy="2424510"/>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5399"/>
                  </a:lnTo>
                  <a:lnTo>
                    <a:pt x="0" y="16201"/>
                  </a:lnTo>
                  <a:lnTo>
                    <a:pt x="10798" y="21600"/>
                  </a:lnTo>
                  <a:lnTo>
                    <a:pt x="21600" y="16201"/>
                  </a:lnTo>
                  <a:lnTo>
                    <a:pt x="21600" y="5399"/>
                  </a:lnTo>
                  <a:lnTo>
                    <a:pt x="10798" y="0"/>
                  </a:lnTo>
                  <a:close/>
                </a:path>
              </a:pathLst>
            </a:custGeom>
            <a:ln w="38100" cap="flat">
              <a:solidFill>
                <a:srgbClr val="390622">
                  <a:alpha val="67831"/>
                </a:srgbClr>
              </a:solidFill>
              <a:prstDash val="solid"/>
              <a:miter lim="400000"/>
            </a:ln>
            <a:effectLst/>
          </p:spPr>
        </p:pic>
        <p:pic>
          <p:nvPicPr>
            <p:cNvPr id="1251" name="080817c8ebd3bd82290009eebdd2b971.jpg" descr="080817c8ebd3bd82290009eebdd2b971.jpg"/>
            <p:cNvPicPr>
              <a:picLocks noChangeAspect="1"/>
            </p:cNvPicPr>
            <p:nvPr/>
          </p:nvPicPr>
          <p:blipFill>
            <a:blip r:embed="rId3"/>
            <a:srcRect l="51189" t="32774" r="31866" b="33454"/>
            <a:stretch>
              <a:fillRect/>
            </a:stretch>
          </p:blipFill>
          <p:spPr>
            <a:xfrm>
              <a:off x="1136647" y="2371040"/>
              <a:ext cx="2086373" cy="2399110"/>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5399"/>
                  </a:lnTo>
                  <a:lnTo>
                    <a:pt x="0" y="16201"/>
                  </a:lnTo>
                  <a:lnTo>
                    <a:pt x="10798" y="21600"/>
                  </a:lnTo>
                  <a:lnTo>
                    <a:pt x="21600" y="16201"/>
                  </a:lnTo>
                  <a:lnTo>
                    <a:pt x="21600" y="5399"/>
                  </a:lnTo>
                  <a:lnTo>
                    <a:pt x="10798" y="0"/>
                  </a:lnTo>
                  <a:close/>
                </a:path>
              </a:pathLst>
            </a:custGeom>
            <a:ln w="38100" cap="flat">
              <a:solidFill>
                <a:srgbClr val="390622">
                  <a:alpha val="67831"/>
                </a:srgbClr>
              </a:solidFill>
              <a:prstDash val="solid"/>
              <a:miter lim="400000"/>
            </a:ln>
            <a:effectLst/>
          </p:spPr>
        </p:pic>
        <p:sp>
          <p:nvSpPr>
            <p:cNvPr id="1252" name="Прямая соединительная линия 84"/>
            <p:cNvSpPr/>
            <p:nvPr/>
          </p:nvSpPr>
          <p:spPr>
            <a:xfrm>
              <a:off x="1046472" y="240453"/>
              <a:ext cx="2780948" cy="1"/>
            </a:xfrm>
            <a:prstGeom prst="line">
              <a:avLst/>
            </a:prstGeom>
            <a:noFill/>
            <a:ln w="38100" cap="flat">
              <a:solidFill>
                <a:srgbClr val="390622">
                  <a:alpha val="67831"/>
                </a:srgbClr>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253" name="Circle"/>
            <p:cNvSpPr/>
            <p:nvPr/>
          </p:nvSpPr>
          <p:spPr>
            <a:xfrm>
              <a:off x="3772480" y="804798"/>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4" name="Circle"/>
            <p:cNvSpPr/>
            <p:nvPr/>
          </p:nvSpPr>
          <p:spPr>
            <a:xfrm>
              <a:off x="3772480" y="1441915"/>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5" name="A markup language…"/>
            <p:cNvSpPr txBox="1"/>
            <p:nvPr/>
          </p:nvSpPr>
          <p:spPr>
            <a:xfrm>
              <a:off x="4195462" y="-59033"/>
              <a:ext cx="5691812" cy="18605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lnSpc>
                  <a:spcPct val="140000"/>
                </a:lnSpc>
                <a:defRPr sz="2800">
                  <a:solidFill>
                    <a:srgbClr val="374556"/>
                  </a:solidFill>
                  <a:latin typeface="Helvetica"/>
                  <a:ea typeface="Helvetica"/>
                  <a:cs typeface="Helvetica"/>
                  <a:sym typeface="Helvetica"/>
                </a:defRPr>
              </a:pPr>
              <a:r>
                <a:rPr sz="1400"/>
                <a:t>A markup language </a:t>
              </a:r>
            </a:p>
            <a:p>
              <a:pPr>
                <a:lnSpc>
                  <a:spcPct val="140000"/>
                </a:lnSpc>
                <a:defRPr sz="2800">
                  <a:solidFill>
                    <a:srgbClr val="374556"/>
                  </a:solidFill>
                  <a:latin typeface="Helvetica"/>
                  <a:ea typeface="Helvetica"/>
                  <a:cs typeface="Helvetica"/>
                  <a:sym typeface="Helvetica"/>
                </a:defRPr>
              </a:pPr>
              <a:r>
                <a:rPr sz="1400"/>
                <a:t>Plain text format </a:t>
              </a:r>
            </a:p>
            <a:p>
              <a:pPr>
                <a:lnSpc>
                  <a:spcPct val="140000"/>
                </a:lnSpc>
                <a:defRPr sz="2800">
                  <a:solidFill>
                    <a:srgbClr val="374556"/>
                  </a:solidFill>
                  <a:latin typeface="Helvetica"/>
                  <a:ea typeface="Helvetica"/>
                  <a:cs typeface="Helvetica"/>
                  <a:sym typeface="Helvetica"/>
                </a:defRPr>
              </a:pPr>
              <a:r>
                <a:rPr sz="1400"/>
                <a:t>Converted into HTML, PDF, LATEX</a:t>
              </a:r>
            </a:p>
          </p:txBody>
        </p:sp>
        <p:sp>
          <p:nvSpPr>
            <p:cNvPr id="1256" name="Circle"/>
            <p:cNvSpPr/>
            <p:nvPr/>
          </p:nvSpPr>
          <p:spPr>
            <a:xfrm>
              <a:off x="6109281" y="3504173"/>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7" name="Circle"/>
            <p:cNvSpPr/>
            <p:nvPr/>
          </p:nvSpPr>
          <p:spPr>
            <a:xfrm>
              <a:off x="6109281" y="4141290"/>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8" name="Finds code embedded in text…"/>
            <p:cNvSpPr txBox="1"/>
            <p:nvPr/>
          </p:nvSpPr>
          <p:spPr>
            <a:xfrm>
              <a:off x="6515329" y="2640341"/>
              <a:ext cx="5831724" cy="18605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lnSpc>
                  <a:spcPct val="140000"/>
                </a:lnSpc>
                <a:defRPr sz="2800">
                  <a:solidFill>
                    <a:srgbClr val="374556"/>
                  </a:solidFill>
                  <a:latin typeface="Helvetica"/>
                  <a:ea typeface="Helvetica"/>
                  <a:cs typeface="Helvetica"/>
                  <a:sym typeface="Helvetica"/>
                </a:defRPr>
              </a:pPr>
              <a:r>
                <a:rPr sz="1400"/>
                <a:t>Finds code embedded in text</a:t>
              </a:r>
            </a:p>
            <a:p>
              <a:pPr>
                <a:lnSpc>
                  <a:spcPct val="140000"/>
                </a:lnSpc>
                <a:defRPr sz="2800">
                  <a:solidFill>
                    <a:srgbClr val="374556"/>
                  </a:solidFill>
                  <a:latin typeface="Helvetica"/>
                  <a:ea typeface="Helvetica"/>
                  <a:cs typeface="Helvetica"/>
                  <a:sym typeface="Helvetica"/>
                </a:defRPr>
              </a:pPr>
              <a:r>
                <a:rPr sz="1400"/>
                <a:t>Evaluates the code</a:t>
              </a:r>
            </a:p>
            <a:p>
              <a:pPr>
                <a:lnSpc>
                  <a:spcPct val="140000"/>
                </a:lnSpc>
                <a:defRPr sz="2800">
                  <a:solidFill>
                    <a:srgbClr val="374556"/>
                  </a:solidFill>
                  <a:latin typeface="Helvetica"/>
                  <a:ea typeface="Helvetica"/>
                  <a:cs typeface="Helvetica"/>
                  <a:sym typeface="Helvetica"/>
                </a:defRPr>
              </a:pPr>
              <a:r>
                <a:rPr sz="1400"/>
                <a:t>“Knits” the results into the document</a:t>
              </a:r>
            </a:p>
          </p:txBody>
        </p:sp>
        <p:sp>
          <p:nvSpPr>
            <p:cNvPr id="1259" name="Прямая соединительная линия 84"/>
            <p:cNvSpPr/>
            <p:nvPr/>
          </p:nvSpPr>
          <p:spPr>
            <a:xfrm>
              <a:off x="3379038" y="2975186"/>
              <a:ext cx="2780949" cy="1"/>
            </a:xfrm>
            <a:prstGeom prst="line">
              <a:avLst/>
            </a:prstGeom>
            <a:noFill/>
            <a:ln w="38100" cap="flat">
              <a:solidFill>
                <a:srgbClr val="390622">
                  <a:alpha val="67831"/>
                </a:srgbClr>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grpSp>
      <p:sp>
        <p:nvSpPr>
          <p:cNvPr id="1261" name="Rectangle"/>
          <p:cNvSpPr/>
          <p:nvPr/>
        </p:nvSpPr>
        <p:spPr>
          <a:xfrm>
            <a:off x="541318" y="3423341"/>
            <a:ext cx="7058707" cy="11318"/>
          </a:xfrm>
          <a:prstGeom prst="rect">
            <a:avLst/>
          </a:prstGeom>
          <a:solidFill>
            <a:srgbClr val="355B6E"/>
          </a:solidFill>
          <a:ln w="12700">
            <a:miter lim="400000"/>
          </a:ln>
        </p:spPr>
        <p:txBody>
          <a:bodyPr lIns="22860" rIns="22860" anchor="ctr"/>
          <a:lstStyle/>
          <a:p>
            <a:endParaRPr sz="1150"/>
          </a:p>
        </p:txBody>
      </p:sp>
      <p:grpSp>
        <p:nvGrpSpPr>
          <p:cNvPr id="1275" name="Group"/>
          <p:cNvGrpSpPr/>
          <p:nvPr/>
        </p:nvGrpSpPr>
        <p:grpSpPr>
          <a:xfrm>
            <a:off x="3616002" y="4003168"/>
            <a:ext cx="4204645" cy="2442435"/>
            <a:chOff x="0" y="-67297"/>
            <a:chExt cx="8409287" cy="4884869"/>
          </a:xfrm>
        </p:grpSpPr>
        <p:grpSp>
          <p:nvGrpSpPr>
            <p:cNvPr id="1264" name="Group"/>
            <p:cNvGrpSpPr/>
            <p:nvPr/>
          </p:nvGrpSpPr>
          <p:grpSpPr>
            <a:xfrm>
              <a:off x="0" y="1917757"/>
              <a:ext cx="3103378" cy="1585437"/>
              <a:chOff x="0" y="0"/>
              <a:chExt cx="3103377" cy="1585436"/>
            </a:xfrm>
          </p:grpSpPr>
          <p:sp>
            <p:nvSpPr>
              <p:cNvPr id="1262" name="Freeform 16"/>
              <p:cNvSpPr/>
              <p:nvPr/>
            </p:nvSpPr>
            <p:spPr>
              <a:xfrm flipH="1">
                <a:off x="33431" y="1142985"/>
                <a:ext cx="441772" cy="442452"/>
              </a:xfrm>
              <a:custGeom>
                <a:avLst/>
                <a:gdLst/>
                <a:ahLst/>
                <a:cxnLst>
                  <a:cxn ang="0">
                    <a:pos x="wd2" y="hd2"/>
                  </a:cxn>
                  <a:cxn ang="5400000">
                    <a:pos x="wd2" y="hd2"/>
                  </a:cxn>
                  <a:cxn ang="10800000">
                    <a:pos x="wd2" y="hd2"/>
                  </a:cxn>
                  <a:cxn ang="16200000">
                    <a:pos x="wd2" y="hd2"/>
                  </a:cxn>
                </a:cxnLst>
                <a:rect l="0" t="0" r="r" b="b"/>
                <a:pathLst>
                  <a:path w="21600" h="21600" extrusionOk="0">
                    <a:moveTo>
                      <a:pt x="21600" y="10697"/>
                    </a:moveTo>
                    <a:cubicBezTo>
                      <a:pt x="18234" y="17074"/>
                      <a:pt x="9818" y="21600"/>
                      <a:pt x="0" y="21600"/>
                    </a:cubicBezTo>
                    <a:cubicBezTo>
                      <a:pt x="0" y="0"/>
                      <a:pt x="0" y="0"/>
                      <a:pt x="0" y="0"/>
                    </a:cubicBezTo>
                    <a:cubicBezTo>
                      <a:pt x="9818" y="0"/>
                      <a:pt x="18234" y="4526"/>
                      <a:pt x="21600" y="10697"/>
                    </a:cubicBezTo>
                    <a:close/>
                  </a:path>
                </a:pathLst>
              </a:custGeom>
              <a:gradFill flip="none" rotWithShape="1">
                <a:gsLst>
                  <a:gs pos="0">
                    <a:srgbClr val="15020C">
                      <a:alpha val="67831"/>
                    </a:srgbClr>
                  </a:gs>
                  <a:gs pos="50795">
                    <a:srgbClr val="390622">
                      <a:alpha val="67831"/>
                    </a:srgbClr>
                  </a:gs>
                  <a:gs pos="100000">
                    <a:srgbClr val="6E0C41">
                      <a:alpha val="67831"/>
                    </a:srgbClr>
                  </a:gs>
                </a:gsLst>
                <a:lin ang="10800000" scaled="0"/>
              </a:gradFill>
              <a:ln w="12700" cap="flat">
                <a:noFill/>
                <a:miter lim="400000"/>
              </a:ln>
              <a:effectLst/>
            </p:spPr>
            <p:txBody>
              <a:bodyPr wrap="square" lIns="22860" tIns="22860" rIns="22860" bIns="22860" numCol="1" anchor="t">
                <a:noAutofit/>
              </a:bodyPr>
              <a:lstStyle/>
              <a:p>
                <a:pPr defTabSz="457200">
                  <a:defRPr sz="1800">
                    <a:solidFill>
                      <a:srgbClr val="390622">
                        <a:alpha val="67831"/>
                      </a:srgbClr>
                    </a:solidFill>
                    <a:latin typeface="Helvetica"/>
                    <a:ea typeface="Helvetica"/>
                    <a:cs typeface="Helvetica"/>
                    <a:sym typeface="Helvetica"/>
                  </a:defRPr>
                </a:pPr>
                <a:endParaRPr sz="900"/>
              </a:p>
            </p:txBody>
          </p:sp>
          <p:sp>
            <p:nvSpPr>
              <p:cNvPr id="1263" name="Freeform 17"/>
              <p:cNvSpPr/>
              <p:nvPr/>
            </p:nvSpPr>
            <p:spPr>
              <a:xfrm flipH="1">
                <a:off x="0" y="-1"/>
                <a:ext cx="3103378" cy="1474882"/>
              </a:xfrm>
              <a:custGeom>
                <a:avLst/>
                <a:gdLst/>
                <a:ahLst/>
                <a:cxnLst>
                  <a:cxn ang="0">
                    <a:pos x="wd2" y="hd2"/>
                  </a:cxn>
                  <a:cxn ang="5400000">
                    <a:pos x="wd2" y="hd2"/>
                  </a:cxn>
                  <a:cxn ang="10800000">
                    <a:pos x="wd2" y="hd2"/>
                  </a:cxn>
                  <a:cxn ang="16200000">
                    <a:pos x="wd2" y="hd2"/>
                  </a:cxn>
                </a:cxnLst>
                <a:rect l="0" t="0" r="r" b="b"/>
                <a:pathLst>
                  <a:path w="21511" h="21422" extrusionOk="0">
                    <a:moveTo>
                      <a:pt x="6939" y="312"/>
                    </a:moveTo>
                    <a:cubicBezTo>
                      <a:pt x="7336" y="862"/>
                      <a:pt x="7336" y="1841"/>
                      <a:pt x="6979" y="2392"/>
                    </a:cubicBezTo>
                    <a:cubicBezTo>
                      <a:pt x="6462" y="3126"/>
                      <a:pt x="6462" y="3126"/>
                      <a:pt x="6462" y="3126"/>
                    </a:cubicBezTo>
                    <a:cubicBezTo>
                      <a:pt x="18215" y="3126"/>
                      <a:pt x="18215" y="3126"/>
                      <a:pt x="18215" y="3126"/>
                    </a:cubicBezTo>
                    <a:cubicBezTo>
                      <a:pt x="20042" y="3126"/>
                      <a:pt x="21511" y="5451"/>
                      <a:pt x="21511" y="8266"/>
                    </a:cubicBezTo>
                    <a:cubicBezTo>
                      <a:pt x="21511" y="17934"/>
                      <a:pt x="21511" y="17934"/>
                      <a:pt x="21511" y="17934"/>
                    </a:cubicBezTo>
                    <a:cubicBezTo>
                      <a:pt x="21511" y="18607"/>
                      <a:pt x="21432" y="19219"/>
                      <a:pt x="21273" y="19770"/>
                    </a:cubicBezTo>
                    <a:cubicBezTo>
                      <a:pt x="21114" y="20382"/>
                      <a:pt x="20876" y="20932"/>
                      <a:pt x="20598" y="21422"/>
                    </a:cubicBezTo>
                    <a:cubicBezTo>
                      <a:pt x="21154" y="20504"/>
                      <a:pt x="21154" y="19097"/>
                      <a:pt x="20598" y="18179"/>
                    </a:cubicBezTo>
                    <a:cubicBezTo>
                      <a:pt x="20002" y="17200"/>
                      <a:pt x="19168" y="16588"/>
                      <a:pt x="18215" y="16588"/>
                    </a:cubicBezTo>
                    <a:cubicBezTo>
                      <a:pt x="6542" y="16588"/>
                      <a:pt x="6542" y="16588"/>
                      <a:pt x="6542" y="16588"/>
                    </a:cubicBezTo>
                    <a:cubicBezTo>
                      <a:pt x="6939" y="17261"/>
                      <a:pt x="6939" y="17261"/>
                      <a:pt x="6939" y="17261"/>
                    </a:cubicBezTo>
                    <a:cubicBezTo>
                      <a:pt x="7296" y="17812"/>
                      <a:pt x="7336" y="18791"/>
                      <a:pt x="6939" y="19342"/>
                    </a:cubicBezTo>
                    <a:cubicBezTo>
                      <a:pt x="6780" y="19586"/>
                      <a:pt x="6542" y="19709"/>
                      <a:pt x="6343" y="19709"/>
                    </a:cubicBezTo>
                    <a:cubicBezTo>
                      <a:pt x="6105" y="19709"/>
                      <a:pt x="5867" y="19525"/>
                      <a:pt x="5668" y="19280"/>
                    </a:cubicBezTo>
                    <a:cubicBezTo>
                      <a:pt x="268" y="10836"/>
                      <a:pt x="268" y="10836"/>
                      <a:pt x="268" y="10836"/>
                    </a:cubicBezTo>
                    <a:cubicBezTo>
                      <a:pt x="-89" y="10285"/>
                      <a:pt x="-89" y="9429"/>
                      <a:pt x="268" y="8878"/>
                    </a:cubicBezTo>
                    <a:cubicBezTo>
                      <a:pt x="5629" y="434"/>
                      <a:pt x="5629" y="434"/>
                      <a:pt x="5629" y="434"/>
                    </a:cubicBezTo>
                    <a:cubicBezTo>
                      <a:pt x="5986" y="-56"/>
                      <a:pt x="6582" y="-178"/>
                      <a:pt x="6939" y="312"/>
                    </a:cubicBezTo>
                    <a:close/>
                  </a:path>
                </a:pathLst>
              </a:custGeom>
              <a:solidFill>
                <a:srgbClr val="390622">
                  <a:alpha val="67831"/>
                </a:srgbClr>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grpSp>
        <p:sp>
          <p:nvSpPr>
            <p:cNvPr id="1265" name="Rectangle 20"/>
            <p:cNvSpPr txBox="1"/>
            <p:nvPr/>
          </p:nvSpPr>
          <p:spPr>
            <a:xfrm>
              <a:off x="205667" y="2377373"/>
              <a:ext cx="2456614" cy="6154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2900" b="1">
                  <a:solidFill>
                    <a:srgbClr val="FFFFFF"/>
                  </a:solidFill>
                  <a:latin typeface="Helvetica"/>
                  <a:ea typeface="Helvetica"/>
                  <a:cs typeface="Helvetica"/>
                  <a:sym typeface="Helvetica"/>
                </a:defRPr>
              </a:lvl1pPr>
            </a:lstStyle>
            <a:p>
              <a:r>
                <a:rPr sz="1450"/>
                <a:t>.Rmd SCRIPT</a:t>
              </a:r>
            </a:p>
          </p:txBody>
        </p:sp>
        <p:sp>
          <p:nvSpPr>
            <p:cNvPr id="1266" name="Circle"/>
            <p:cNvSpPr/>
            <p:nvPr/>
          </p:nvSpPr>
          <p:spPr>
            <a:xfrm>
              <a:off x="3257987" y="32152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7" name="Circle"/>
            <p:cNvSpPr/>
            <p:nvPr/>
          </p:nvSpPr>
          <p:spPr>
            <a:xfrm>
              <a:off x="3257987" y="38248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8" name="Circle"/>
            <p:cNvSpPr/>
            <p:nvPr/>
          </p:nvSpPr>
          <p:spPr>
            <a:xfrm>
              <a:off x="3257987" y="44217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9" name="Reports for yourself…"/>
            <p:cNvSpPr txBox="1"/>
            <p:nvPr/>
          </p:nvSpPr>
          <p:spPr>
            <a:xfrm>
              <a:off x="3534571" y="2894352"/>
              <a:ext cx="4874716" cy="19232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nSpc>
                  <a:spcPct val="140000"/>
                </a:lnSpc>
                <a:defRPr sz="2900">
                  <a:solidFill>
                    <a:srgbClr val="374556"/>
                  </a:solidFill>
                  <a:latin typeface="Helvetica"/>
                  <a:ea typeface="Helvetica"/>
                  <a:cs typeface="Helvetica"/>
                  <a:sym typeface="Helvetica"/>
                </a:defRPr>
              </a:pPr>
              <a:r>
                <a:rPr sz="1450"/>
                <a:t>Reports for yourself</a:t>
              </a:r>
            </a:p>
            <a:p>
              <a:pPr>
                <a:lnSpc>
                  <a:spcPct val="140000"/>
                </a:lnSpc>
                <a:defRPr sz="2900">
                  <a:solidFill>
                    <a:srgbClr val="374556"/>
                  </a:solidFill>
                  <a:latin typeface="Helvetica"/>
                  <a:ea typeface="Helvetica"/>
                  <a:cs typeface="Helvetica"/>
                  <a:sym typeface="Helvetica"/>
                </a:defRPr>
              </a:pPr>
              <a:r>
                <a:rPr sz="1450"/>
                <a:t>Reports for collaborators</a:t>
              </a:r>
            </a:p>
            <a:p>
              <a:pPr>
                <a:lnSpc>
                  <a:spcPct val="140000"/>
                </a:lnSpc>
                <a:defRPr sz="2900">
                  <a:solidFill>
                    <a:srgbClr val="374556"/>
                  </a:solidFill>
                  <a:latin typeface="Helvetica"/>
                  <a:ea typeface="Helvetica"/>
                  <a:cs typeface="Helvetica"/>
                  <a:sym typeface="Helvetica"/>
                </a:defRPr>
              </a:pPr>
              <a:r>
                <a:rPr sz="1450"/>
                <a:t>Tutorials</a:t>
              </a:r>
            </a:p>
          </p:txBody>
        </p:sp>
        <p:sp>
          <p:nvSpPr>
            <p:cNvPr id="1270" name="USE FOR"/>
            <p:cNvSpPr txBox="1"/>
            <p:nvPr/>
          </p:nvSpPr>
          <p:spPr>
            <a:xfrm>
              <a:off x="3529589" y="2303147"/>
              <a:ext cx="1812829" cy="6933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a:t>USE FOR</a:t>
              </a:r>
            </a:p>
          </p:txBody>
        </p:sp>
        <p:sp>
          <p:nvSpPr>
            <p:cNvPr id="1271" name="HOW TO"/>
            <p:cNvSpPr txBox="1"/>
            <p:nvPr/>
          </p:nvSpPr>
          <p:spPr>
            <a:xfrm>
              <a:off x="3531945" y="-67297"/>
              <a:ext cx="1776367" cy="6933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a:t>HOW TO</a:t>
              </a:r>
            </a:p>
          </p:txBody>
        </p:sp>
        <p:sp>
          <p:nvSpPr>
            <p:cNvPr id="1272" name="Write text as normal…"/>
            <p:cNvSpPr txBox="1"/>
            <p:nvPr/>
          </p:nvSpPr>
          <p:spPr>
            <a:xfrm>
              <a:off x="3534571" y="555563"/>
              <a:ext cx="4874716" cy="12984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nSpc>
                  <a:spcPct val="140000"/>
                </a:lnSpc>
                <a:defRPr sz="2900">
                  <a:solidFill>
                    <a:srgbClr val="374556"/>
                  </a:solidFill>
                  <a:latin typeface="Helvetica"/>
                  <a:ea typeface="Helvetica"/>
                  <a:cs typeface="Helvetica"/>
                  <a:sym typeface="Helvetica"/>
                </a:defRPr>
              </a:pPr>
              <a:r>
                <a:rPr sz="1450"/>
                <a:t>Write text as normal</a:t>
              </a:r>
            </a:p>
            <a:p>
              <a:pPr>
                <a:lnSpc>
                  <a:spcPct val="140000"/>
                </a:lnSpc>
                <a:defRPr sz="2900">
                  <a:solidFill>
                    <a:srgbClr val="374556"/>
                  </a:solidFill>
                  <a:latin typeface="Helvetica"/>
                  <a:ea typeface="Helvetica"/>
                  <a:cs typeface="Helvetica"/>
                  <a:sym typeface="Helvetica"/>
                </a:defRPr>
              </a:pPr>
              <a:r>
                <a:rPr sz="1450"/>
                <a:t>Embed code ```{r} my.code```</a:t>
              </a:r>
            </a:p>
          </p:txBody>
        </p:sp>
        <p:sp>
          <p:nvSpPr>
            <p:cNvPr id="1273" name="Circle"/>
            <p:cNvSpPr/>
            <p:nvPr/>
          </p:nvSpPr>
          <p:spPr>
            <a:xfrm>
              <a:off x="3257987" y="8081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74" name="Circle"/>
            <p:cNvSpPr/>
            <p:nvPr/>
          </p:nvSpPr>
          <p:spPr>
            <a:xfrm>
              <a:off x="3257987" y="14177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grpSp>
      <p:grpSp>
        <p:nvGrpSpPr>
          <p:cNvPr id="1289" name="Group"/>
          <p:cNvGrpSpPr/>
          <p:nvPr/>
        </p:nvGrpSpPr>
        <p:grpSpPr>
          <a:xfrm>
            <a:off x="123684" y="4003169"/>
            <a:ext cx="4301938" cy="2442437"/>
            <a:chOff x="0" y="-67297"/>
            <a:chExt cx="8603873" cy="4884871"/>
          </a:xfrm>
        </p:grpSpPr>
        <p:grpSp>
          <p:nvGrpSpPr>
            <p:cNvPr id="1278" name="Group"/>
            <p:cNvGrpSpPr/>
            <p:nvPr/>
          </p:nvGrpSpPr>
          <p:grpSpPr>
            <a:xfrm>
              <a:off x="5509706" y="497339"/>
              <a:ext cx="3094167" cy="1585437"/>
              <a:chOff x="0" y="0"/>
              <a:chExt cx="3094166" cy="1585436"/>
            </a:xfrm>
          </p:grpSpPr>
          <p:sp>
            <p:nvSpPr>
              <p:cNvPr id="1276" name="Freeform 16"/>
              <p:cNvSpPr/>
              <p:nvPr/>
            </p:nvSpPr>
            <p:spPr>
              <a:xfrm>
                <a:off x="2620374" y="1142985"/>
                <a:ext cx="440460" cy="442452"/>
              </a:xfrm>
              <a:custGeom>
                <a:avLst/>
                <a:gdLst/>
                <a:ahLst/>
                <a:cxnLst>
                  <a:cxn ang="0">
                    <a:pos x="wd2" y="hd2"/>
                  </a:cxn>
                  <a:cxn ang="5400000">
                    <a:pos x="wd2" y="hd2"/>
                  </a:cxn>
                  <a:cxn ang="10800000">
                    <a:pos x="wd2" y="hd2"/>
                  </a:cxn>
                  <a:cxn ang="16200000">
                    <a:pos x="wd2" y="hd2"/>
                  </a:cxn>
                </a:cxnLst>
                <a:rect l="0" t="0" r="r" b="b"/>
                <a:pathLst>
                  <a:path w="21600" h="21600" extrusionOk="0">
                    <a:moveTo>
                      <a:pt x="21600" y="10697"/>
                    </a:moveTo>
                    <a:cubicBezTo>
                      <a:pt x="18234" y="17074"/>
                      <a:pt x="9818" y="21600"/>
                      <a:pt x="0" y="21600"/>
                    </a:cubicBezTo>
                    <a:cubicBezTo>
                      <a:pt x="0" y="0"/>
                      <a:pt x="0" y="0"/>
                      <a:pt x="0" y="0"/>
                    </a:cubicBezTo>
                    <a:cubicBezTo>
                      <a:pt x="9818" y="0"/>
                      <a:pt x="18234" y="4526"/>
                      <a:pt x="21600" y="10697"/>
                    </a:cubicBezTo>
                    <a:close/>
                  </a:path>
                </a:pathLst>
              </a:custGeom>
              <a:gradFill flip="none" rotWithShape="1">
                <a:gsLst>
                  <a:gs pos="0">
                    <a:srgbClr val="15020C">
                      <a:alpha val="67831"/>
                    </a:srgbClr>
                  </a:gs>
                  <a:gs pos="50795">
                    <a:srgbClr val="390622">
                      <a:alpha val="67831"/>
                    </a:srgbClr>
                  </a:gs>
                  <a:gs pos="100000">
                    <a:srgbClr val="6E0C41">
                      <a:alpha val="67831"/>
                    </a:srgbClr>
                  </a:gs>
                </a:gsLst>
                <a:lin ang="10800000" scaled="0"/>
              </a:gradFill>
              <a:ln w="12700" cap="flat">
                <a:noFill/>
                <a:miter lim="400000"/>
              </a:ln>
              <a:effectLst/>
            </p:spPr>
            <p:txBody>
              <a:bodyPr wrap="square" lIns="22860" tIns="22860" rIns="22860" bIns="22860" numCol="1" anchor="t">
                <a:noAutofit/>
              </a:bodyPr>
              <a:lstStyle/>
              <a:p>
                <a:pPr defTabSz="457200">
                  <a:defRPr sz="1800">
                    <a:solidFill>
                      <a:srgbClr val="390622">
                        <a:alpha val="67831"/>
                      </a:srgbClr>
                    </a:solidFill>
                    <a:latin typeface="Helvetica"/>
                    <a:ea typeface="Helvetica"/>
                    <a:cs typeface="Helvetica"/>
                    <a:sym typeface="Helvetica"/>
                  </a:defRPr>
                </a:pPr>
                <a:endParaRPr sz="900"/>
              </a:p>
            </p:txBody>
          </p:sp>
          <p:sp>
            <p:nvSpPr>
              <p:cNvPr id="1277" name="Freeform 17"/>
              <p:cNvSpPr/>
              <p:nvPr/>
            </p:nvSpPr>
            <p:spPr>
              <a:xfrm>
                <a:off x="0" y="-1"/>
                <a:ext cx="3094167" cy="1474882"/>
              </a:xfrm>
              <a:custGeom>
                <a:avLst/>
                <a:gdLst/>
                <a:ahLst/>
                <a:cxnLst>
                  <a:cxn ang="0">
                    <a:pos x="wd2" y="hd2"/>
                  </a:cxn>
                  <a:cxn ang="5400000">
                    <a:pos x="wd2" y="hd2"/>
                  </a:cxn>
                  <a:cxn ang="10800000">
                    <a:pos x="wd2" y="hd2"/>
                  </a:cxn>
                  <a:cxn ang="16200000">
                    <a:pos x="wd2" y="hd2"/>
                  </a:cxn>
                </a:cxnLst>
                <a:rect l="0" t="0" r="r" b="b"/>
                <a:pathLst>
                  <a:path w="21511" h="21422" extrusionOk="0">
                    <a:moveTo>
                      <a:pt x="6939" y="312"/>
                    </a:moveTo>
                    <a:cubicBezTo>
                      <a:pt x="7336" y="862"/>
                      <a:pt x="7336" y="1841"/>
                      <a:pt x="6979" y="2392"/>
                    </a:cubicBezTo>
                    <a:cubicBezTo>
                      <a:pt x="6462" y="3126"/>
                      <a:pt x="6462" y="3126"/>
                      <a:pt x="6462" y="3126"/>
                    </a:cubicBezTo>
                    <a:cubicBezTo>
                      <a:pt x="18215" y="3126"/>
                      <a:pt x="18215" y="3126"/>
                      <a:pt x="18215" y="3126"/>
                    </a:cubicBezTo>
                    <a:cubicBezTo>
                      <a:pt x="20042" y="3126"/>
                      <a:pt x="21511" y="5451"/>
                      <a:pt x="21511" y="8266"/>
                    </a:cubicBezTo>
                    <a:cubicBezTo>
                      <a:pt x="21511" y="17934"/>
                      <a:pt x="21511" y="17934"/>
                      <a:pt x="21511" y="17934"/>
                    </a:cubicBezTo>
                    <a:cubicBezTo>
                      <a:pt x="21511" y="18607"/>
                      <a:pt x="21432" y="19219"/>
                      <a:pt x="21273" y="19770"/>
                    </a:cubicBezTo>
                    <a:cubicBezTo>
                      <a:pt x="21114" y="20382"/>
                      <a:pt x="20876" y="20932"/>
                      <a:pt x="20598" y="21422"/>
                    </a:cubicBezTo>
                    <a:cubicBezTo>
                      <a:pt x="21154" y="20504"/>
                      <a:pt x="21154" y="19097"/>
                      <a:pt x="20598" y="18179"/>
                    </a:cubicBezTo>
                    <a:cubicBezTo>
                      <a:pt x="20002" y="17200"/>
                      <a:pt x="19168" y="16588"/>
                      <a:pt x="18215" y="16588"/>
                    </a:cubicBezTo>
                    <a:cubicBezTo>
                      <a:pt x="6542" y="16588"/>
                      <a:pt x="6542" y="16588"/>
                      <a:pt x="6542" y="16588"/>
                    </a:cubicBezTo>
                    <a:cubicBezTo>
                      <a:pt x="6939" y="17261"/>
                      <a:pt x="6939" y="17261"/>
                      <a:pt x="6939" y="17261"/>
                    </a:cubicBezTo>
                    <a:cubicBezTo>
                      <a:pt x="7296" y="17812"/>
                      <a:pt x="7336" y="18791"/>
                      <a:pt x="6939" y="19342"/>
                    </a:cubicBezTo>
                    <a:cubicBezTo>
                      <a:pt x="6780" y="19586"/>
                      <a:pt x="6542" y="19709"/>
                      <a:pt x="6343" y="19709"/>
                    </a:cubicBezTo>
                    <a:cubicBezTo>
                      <a:pt x="6105" y="19709"/>
                      <a:pt x="5867" y="19525"/>
                      <a:pt x="5668" y="19280"/>
                    </a:cubicBezTo>
                    <a:cubicBezTo>
                      <a:pt x="268" y="10836"/>
                      <a:pt x="268" y="10836"/>
                      <a:pt x="268" y="10836"/>
                    </a:cubicBezTo>
                    <a:cubicBezTo>
                      <a:pt x="-89" y="10285"/>
                      <a:pt x="-89" y="9429"/>
                      <a:pt x="268" y="8878"/>
                    </a:cubicBezTo>
                    <a:cubicBezTo>
                      <a:pt x="5629" y="434"/>
                      <a:pt x="5629" y="434"/>
                      <a:pt x="5629" y="434"/>
                    </a:cubicBezTo>
                    <a:cubicBezTo>
                      <a:pt x="5986" y="-56"/>
                      <a:pt x="6582" y="-178"/>
                      <a:pt x="6939" y="312"/>
                    </a:cubicBezTo>
                    <a:close/>
                  </a:path>
                </a:pathLst>
              </a:custGeom>
              <a:solidFill>
                <a:srgbClr val="390622">
                  <a:alpha val="67831"/>
                </a:srgbClr>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grpSp>
        <p:sp>
          <p:nvSpPr>
            <p:cNvPr id="1279" name="Rectangle 20"/>
            <p:cNvSpPr txBox="1"/>
            <p:nvPr/>
          </p:nvSpPr>
          <p:spPr>
            <a:xfrm>
              <a:off x="6302788" y="956178"/>
              <a:ext cx="1891767" cy="4574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2900" b="1">
                  <a:solidFill>
                    <a:srgbClr val="FFFFFF"/>
                  </a:solidFill>
                  <a:latin typeface="Helvetica"/>
                  <a:ea typeface="Helvetica"/>
                  <a:cs typeface="Helvetica"/>
                  <a:sym typeface="Helvetica"/>
                </a:defRPr>
              </a:lvl1pPr>
            </a:lstStyle>
            <a:p>
              <a:r>
                <a:rPr sz="1450"/>
                <a:t>.R SCRIPT</a:t>
              </a:r>
            </a:p>
          </p:txBody>
        </p:sp>
        <p:sp>
          <p:nvSpPr>
            <p:cNvPr id="1280" name="Circle"/>
            <p:cNvSpPr/>
            <p:nvPr/>
          </p:nvSpPr>
          <p:spPr>
            <a:xfrm>
              <a:off x="4949048" y="44217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1" name="Circle"/>
            <p:cNvSpPr/>
            <p:nvPr/>
          </p:nvSpPr>
          <p:spPr>
            <a:xfrm>
              <a:off x="4954401" y="32152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2" name="Circle"/>
            <p:cNvSpPr/>
            <p:nvPr/>
          </p:nvSpPr>
          <p:spPr>
            <a:xfrm>
              <a:off x="4949048" y="38248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3" name="Testing new code…"/>
            <p:cNvSpPr/>
            <p:nvPr/>
          </p:nvSpPr>
          <p:spPr>
            <a:xfrm>
              <a:off x="0" y="2894355"/>
              <a:ext cx="4670326" cy="192321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gn="r">
                <a:lnSpc>
                  <a:spcPct val="140000"/>
                </a:lnSpc>
                <a:defRPr sz="2900">
                  <a:solidFill>
                    <a:srgbClr val="374556"/>
                  </a:solidFill>
                  <a:latin typeface="Helvetica"/>
                  <a:ea typeface="Helvetica"/>
                  <a:cs typeface="Helvetica"/>
                  <a:sym typeface="Helvetica"/>
                </a:defRPr>
              </a:pPr>
              <a:r>
                <a:rPr sz="1450"/>
                <a:t>Testing new code</a:t>
              </a:r>
            </a:p>
            <a:p>
              <a:pPr algn="r">
                <a:lnSpc>
                  <a:spcPct val="140000"/>
                </a:lnSpc>
                <a:defRPr sz="2900">
                  <a:solidFill>
                    <a:srgbClr val="374556"/>
                  </a:solidFill>
                  <a:latin typeface="Helvetica"/>
                  <a:ea typeface="Helvetica"/>
                  <a:cs typeface="Helvetica"/>
                  <a:sym typeface="Helvetica"/>
                </a:defRPr>
              </a:pPr>
              <a:r>
                <a:rPr sz="1450"/>
                <a:t>Big data analysis</a:t>
              </a:r>
            </a:p>
            <a:p>
              <a:pPr algn="r">
                <a:lnSpc>
                  <a:spcPct val="140000"/>
                </a:lnSpc>
                <a:defRPr sz="2900">
                  <a:solidFill>
                    <a:srgbClr val="374556"/>
                  </a:solidFill>
                  <a:latin typeface="Helvetica"/>
                  <a:ea typeface="Helvetica"/>
                  <a:cs typeface="Helvetica"/>
                  <a:sym typeface="Helvetica"/>
                </a:defRPr>
              </a:pPr>
              <a:r>
                <a:rPr sz="1450"/>
                <a:t>Software development</a:t>
              </a:r>
            </a:p>
          </p:txBody>
        </p:sp>
        <p:sp>
          <p:nvSpPr>
            <p:cNvPr id="1284" name="USE FOR"/>
            <p:cNvSpPr/>
            <p:nvPr/>
          </p:nvSpPr>
          <p:spPr>
            <a:xfrm>
              <a:off x="2856055" y="2347954"/>
              <a:ext cx="1814271" cy="6933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a:t>USE FOR</a:t>
              </a:r>
            </a:p>
          </p:txBody>
        </p:sp>
        <p:sp>
          <p:nvSpPr>
            <p:cNvPr id="1285" name="Circle"/>
            <p:cNvSpPr/>
            <p:nvPr/>
          </p:nvSpPr>
          <p:spPr>
            <a:xfrm>
              <a:off x="4986811" y="14177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6" name="Circle"/>
            <p:cNvSpPr/>
            <p:nvPr/>
          </p:nvSpPr>
          <p:spPr>
            <a:xfrm>
              <a:off x="4986811" y="8081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7" name="Write code as normal…"/>
            <p:cNvSpPr/>
            <p:nvPr/>
          </p:nvSpPr>
          <p:spPr>
            <a:xfrm>
              <a:off x="87248" y="834965"/>
              <a:ext cx="4670326" cy="129843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gn="r">
                <a:lnSpc>
                  <a:spcPct val="140000"/>
                </a:lnSpc>
                <a:defRPr sz="2900">
                  <a:solidFill>
                    <a:srgbClr val="374556"/>
                  </a:solidFill>
                  <a:latin typeface="Helvetica"/>
                  <a:ea typeface="Helvetica"/>
                  <a:cs typeface="Helvetica"/>
                  <a:sym typeface="Helvetica"/>
                </a:defRPr>
              </a:pPr>
              <a:r>
                <a:rPr sz="1450"/>
                <a:t>Write code as normal</a:t>
              </a:r>
            </a:p>
            <a:p>
              <a:pPr algn="r">
                <a:lnSpc>
                  <a:spcPct val="140000"/>
                </a:lnSpc>
                <a:defRPr sz="2900">
                  <a:solidFill>
                    <a:srgbClr val="374556"/>
                  </a:solidFill>
                  <a:latin typeface="Helvetica"/>
                  <a:ea typeface="Helvetica"/>
                  <a:cs typeface="Helvetica"/>
                  <a:sym typeface="Helvetica"/>
                </a:defRPr>
              </a:pPr>
              <a:r>
                <a:rPr sz="1450"/>
                <a:t>Comment text with #</a:t>
              </a:r>
            </a:p>
          </p:txBody>
        </p:sp>
        <p:sp>
          <p:nvSpPr>
            <p:cNvPr id="1288" name="HOW TO"/>
            <p:cNvSpPr/>
            <p:nvPr/>
          </p:nvSpPr>
          <p:spPr>
            <a:xfrm>
              <a:off x="2980973" y="-67297"/>
              <a:ext cx="1689353" cy="6933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a:t>HOW TO</a:t>
              </a:r>
            </a:p>
          </p:txBody>
        </p:sp>
      </p:grpSp>
      <p:sp>
        <p:nvSpPr>
          <p:cNvPr id="1290" name="23"/>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23</a:t>
            </a:r>
          </a:p>
          <a:p>
            <a:pPr lvl="1">
              <a:defRPr sz="3000">
                <a:solidFill>
                  <a:srgbClr val="EBEBEB"/>
                </a:solidFill>
                <a:latin typeface="Helvetica"/>
                <a:ea typeface="Helvetica"/>
                <a:cs typeface="Helvetica"/>
                <a:sym typeface="Helvetica"/>
              </a:defRPr>
            </a:pPr>
            <a:endParaRPr sz="15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animBg="1" advAuto="0"/>
      <p:bldP spid="1289"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 name="Rectangle"/>
          <p:cNvSpPr/>
          <p:nvPr/>
        </p:nvSpPr>
        <p:spPr>
          <a:xfrm>
            <a:off x="-11888" y="-249413"/>
            <a:ext cx="12215775" cy="1871154"/>
          </a:xfrm>
          <a:prstGeom prst="rect">
            <a:avLst/>
          </a:prstGeom>
          <a:solidFill>
            <a:srgbClr val="355B6E"/>
          </a:solidFill>
          <a:ln w="12700">
            <a:miter lim="400000"/>
          </a:ln>
        </p:spPr>
        <p:txBody>
          <a:bodyPr lIns="22860" rIns="22860" anchor="ctr"/>
          <a:lstStyle/>
          <a:p>
            <a:endParaRPr sz="1150"/>
          </a:p>
        </p:txBody>
      </p:sp>
      <p:sp>
        <p:nvSpPr>
          <p:cNvPr id="1293" name="REPRODUCIBLE ANALYSIS"/>
          <p:cNvSpPr txBox="1"/>
          <p:nvPr/>
        </p:nvSpPr>
        <p:spPr>
          <a:xfrm>
            <a:off x="1066138" y="2291771"/>
            <a:ext cx="254011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solidFill>
                  <a:srgbClr val="FFFFFF"/>
                </a:solidFill>
                <a:latin typeface="Helvetica"/>
                <a:ea typeface="Helvetica"/>
                <a:cs typeface="Helvetica"/>
                <a:sym typeface="Helvetica"/>
              </a:defRPr>
            </a:lvl1pPr>
          </a:lstStyle>
          <a:p>
            <a:r>
              <a:rPr sz="1500"/>
              <a:t>REPRODUCIBLE ANALYSIS</a:t>
            </a:r>
          </a:p>
        </p:txBody>
      </p:sp>
      <p:grpSp>
        <p:nvGrpSpPr>
          <p:cNvPr id="1298" name="Group"/>
          <p:cNvGrpSpPr/>
          <p:nvPr/>
        </p:nvGrpSpPr>
        <p:grpSpPr>
          <a:xfrm>
            <a:off x="815549" y="1685976"/>
            <a:ext cx="10560902" cy="5020821"/>
            <a:chOff x="0" y="0"/>
            <a:chExt cx="21121802" cy="10041641"/>
          </a:xfrm>
        </p:grpSpPr>
        <p:pic>
          <p:nvPicPr>
            <p:cNvPr id="1294" name="Screenshot 2020-09-14 at 15.29.23.png" descr="Screenshot 2020-09-14 at 15.29.23.png"/>
            <p:cNvPicPr>
              <a:picLocks noChangeAspect="1"/>
            </p:cNvPicPr>
            <p:nvPr/>
          </p:nvPicPr>
          <p:blipFill>
            <a:blip r:embed="rId2"/>
            <a:stretch>
              <a:fillRect/>
            </a:stretch>
          </p:blipFill>
          <p:spPr>
            <a:xfrm>
              <a:off x="317965" y="362228"/>
              <a:ext cx="10208929" cy="9317185"/>
            </a:xfrm>
            <a:prstGeom prst="rect">
              <a:avLst/>
            </a:prstGeom>
            <a:ln w="12700" cap="flat">
              <a:noFill/>
              <a:miter lim="400000"/>
            </a:ln>
            <a:effectLst/>
          </p:spPr>
        </p:pic>
        <p:sp>
          <p:nvSpPr>
            <p:cNvPr id="1295" name="Rounded Rectangle"/>
            <p:cNvSpPr/>
            <p:nvPr/>
          </p:nvSpPr>
          <p:spPr>
            <a:xfrm>
              <a:off x="0" y="0"/>
              <a:ext cx="10844859" cy="10041642"/>
            </a:xfrm>
            <a:prstGeom prst="roundRect">
              <a:avLst>
                <a:gd name="adj" fmla="val 11625"/>
              </a:avLst>
            </a:prstGeom>
            <a:noFill/>
            <a:ln w="25400" cap="flat">
              <a:solidFill>
                <a:srgbClr val="355B6E"/>
              </a:solidFill>
              <a:prstDash val="solid"/>
              <a:miter lim="400000"/>
            </a:ln>
            <a:effectLst/>
          </p:spPr>
          <p:txBody>
            <a:bodyPr wrap="square" lIns="22860" tIns="22860" rIns="22860" bIns="22860" numCol="1" anchor="ctr">
              <a:noAutofit/>
            </a:bodyPr>
            <a:lstStyle/>
            <a:p>
              <a:endParaRPr sz="1150"/>
            </a:p>
          </p:txBody>
        </p:sp>
        <p:pic>
          <p:nvPicPr>
            <p:cNvPr id="1296" name="Screenshot 2020-09-14 at 15.31.26.png" descr="Screenshot 2020-09-14 at 15.31.26.png"/>
            <p:cNvPicPr>
              <a:picLocks noChangeAspect="1"/>
            </p:cNvPicPr>
            <p:nvPr/>
          </p:nvPicPr>
          <p:blipFill>
            <a:blip r:embed="rId3"/>
            <a:srcRect t="301"/>
            <a:stretch>
              <a:fillRect/>
            </a:stretch>
          </p:blipFill>
          <p:spPr>
            <a:xfrm>
              <a:off x="11380264" y="488520"/>
              <a:ext cx="9559499" cy="9292789"/>
            </a:xfrm>
            <a:prstGeom prst="rect">
              <a:avLst/>
            </a:prstGeom>
            <a:ln w="12700" cap="flat">
              <a:noFill/>
              <a:miter lim="400000"/>
            </a:ln>
            <a:effectLst/>
          </p:spPr>
        </p:pic>
        <p:sp>
          <p:nvSpPr>
            <p:cNvPr id="1297" name="Rounded Rectangle"/>
            <p:cNvSpPr/>
            <p:nvPr/>
          </p:nvSpPr>
          <p:spPr>
            <a:xfrm>
              <a:off x="11185566" y="0"/>
              <a:ext cx="9936237" cy="10041642"/>
            </a:xfrm>
            <a:prstGeom prst="roundRect">
              <a:avLst>
                <a:gd name="adj" fmla="val 11749"/>
              </a:avLst>
            </a:prstGeom>
            <a:noFill/>
            <a:ln w="25400" cap="flat">
              <a:solidFill>
                <a:srgbClr val="355B6E"/>
              </a:solidFill>
              <a:prstDash val="solid"/>
              <a:miter lim="400000"/>
            </a:ln>
            <a:effectLst/>
          </p:spPr>
          <p:txBody>
            <a:bodyPr wrap="square" lIns="22860" tIns="22860" rIns="22860" bIns="22860" numCol="1" anchor="ctr">
              <a:noAutofit/>
            </a:bodyPr>
            <a:lstStyle/>
            <a:p>
              <a:endParaRPr sz="1150"/>
            </a:p>
          </p:txBody>
        </p:sp>
      </p:grpSp>
      <p:grpSp>
        <p:nvGrpSpPr>
          <p:cNvPr id="1302" name="Group"/>
          <p:cNvGrpSpPr/>
          <p:nvPr/>
        </p:nvGrpSpPr>
        <p:grpSpPr>
          <a:xfrm>
            <a:off x="996074" y="427168"/>
            <a:ext cx="4743085" cy="1738094"/>
            <a:chOff x="0" y="-210"/>
            <a:chExt cx="9486169" cy="3476187"/>
          </a:xfrm>
        </p:grpSpPr>
        <p:sp>
          <p:nvSpPr>
            <p:cNvPr id="1299" name="RMARKDOWN"/>
            <p:cNvSpPr txBox="1"/>
            <p:nvPr/>
          </p:nvSpPr>
          <p:spPr>
            <a:xfrm>
              <a:off x="0" y="720813"/>
              <a:ext cx="9486170" cy="2755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a:t>RMARKDOWN</a:t>
              </a:r>
            </a:p>
          </p:txBody>
        </p:sp>
        <p:sp>
          <p:nvSpPr>
            <p:cNvPr id="1300" name="https://www.markdowntutorial.com/"/>
            <p:cNvSpPr txBox="1"/>
            <p:nvPr/>
          </p:nvSpPr>
          <p:spPr>
            <a:xfrm>
              <a:off x="1331713" y="-211"/>
              <a:ext cx="6471696" cy="4369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https://www.markdowntutorial.com/</a:t>
              </a:r>
            </a:p>
          </p:txBody>
        </p:sp>
        <p:sp>
          <p:nvSpPr>
            <p:cNvPr id="1301" name="Line"/>
            <p:cNvSpPr/>
            <p:nvPr/>
          </p:nvSpPr>
          <p:spPr>
            <a:xfrm>
              <a:off x="111502" y="218268"/>
              <a:ext cx="87311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1303" name="Rounded Rectangle"/>
          <p:cNvSpPr/>
          <p:nvPr/>
        </p:nvSpPr>
        <p:spPr>
          <a:xfrm>
            <a:off x="2419350" y="1860386"/>
            <a:ext cx="449329" cy="206806"/>
          </a:xfrm>
          <a:prstGeom prst="roundRect">
            <a:avLst>
              <a:gd name="adj" fmla="val 24814"/>
            </a:avLst>
          </a:prstGeom>
          <a:ln w="25400">
            <a:solidFill>
              <a:srgbClr val="355B6E"/>
            </a:solidFill>
            <a:miter lim="400000"/>
          </a:ln>
        </p:spPr>
        <p:txBody>
          <a:bodyPr lIns="22860" rIns="22860" anchor="ctr"/>
          <a:lstStyle/>
          <a:p>
            <a:endParaRPr sz="1150"/>
          </a:p>
        </p:txBody>
      </p:sp>
      <p:sp>
        <p:nvSpPr>
          <p:cNvPr id="1304" name="24"/>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24</a:t>
            </a:r>
          </a:p>
          <a:p>
            <a:pPr lvl="1">
              <a:defRPr sz="3000">
                <a:solidFill>
                  <a:srgbClr val="EBEBEB"/>
                </a:solidFill>
                <a:latin typeface="Helvetica"/>
                <a:ea typeface="Helvetica"/>
                <a:cs typeface="Helvetica"/>
                <a:sym typeface="Helvetica"/>
              </a:defRPr>
            </a:pPr>
            <a:endParaRPr sz="1500"/>
          </a:p>
        </p:txBody>
      </p:sp>
      <p:grpSp>
        <p:nvGrpSpPr>
          <p:cNvPr id="1307" name="Group"/>
          <p:cNvGrpSpPr/>
          <p:nvPr/>
        </p:nvGrpSpPr>
        <p:grpSpPr>
          <a:xfrm>
            <a:off x="5377733" y="879771"/>
            <a:ext cx="2027287" cy="686760"/>
            <a:chOff x="0" y="0"/>
            <a:chExt cx="4054571" cy="1373517"/>
          </a:xfrm>
        </p:grpSpPr>
        <p:sp>
          <p:nvSpPr>
            <p:cNvPr id="1308" name="Connection Line"/>
            <p:cNvSpPr/>
            <p:nvPr/>
          </p:nvSpPr>
          <p:spPr>
            <a:xfrm>
              <a:off x="0" y="-1"/>
              <a:ext cx="3987921" cy="1301319"/>
            </a:xfrm>
            <a:custGeom>
              <a:avLst/>
              <a:gdLst/>
              <a:ahLst/>
              <a:cxnLst>
                <a:cxn ang="0">
                  <a:pos x="wd2" y="hd2"/>
                </a:cxn>
                <a:cxn ang="5400000">
                  <a:pos x="wd2" y="hd2"/>
                </a:cxn>
                <a:cxn ang="10800000">
                  <a:pos x="wd2" y="hd2"/>
                </a:cxn>
                <a:cxn ang="16200000">
                  <a:pos x="wd2" y="hd2"/>
                </a:cxn>
              </a:cxnLst>
              <a:rect l="0" t="0" r="r" b="b"/>
              <a:pathLst>
                <a:path w="21600" h="16201" extrusionOk="0">
                  <a:moveTo>
                    <a:pt x="0" y="15795"/>
                  </a:moveTo>
                  <a:cubicBezTo>
                    <a:pt x="2146" y="-5399"/>
                    <a:pt x="9346" y="-5264"/>
                    <a:pt x="21600" y="16201"/>
                  </a:cubicBezTo>
                </a:path>
              </a:pathLst>
            </a:custGeom>
            <a:noFill/>
            <a:ln w="50800" cap="flat">
              <a:solidFill>
                <a:srgbClr val="FFFFFF"/>
              </a:solidFill>
              <a:prstDash val="solid"/>
              <a:miter lim="400000"/>
            </a:ln>
            <a:effectLst/>
          </p:spPr>
          <p:txBody>
            <a:bodyPr/>
            <a:lstStyle/>
            <a:p>
              <a:endParaRPr sz="1150"/>
            </a:p>
          </p:txBody>
        </p:sp>
        <p:sp>
          <p:nvSpPr>
            <p:cNvPr id="1309" name="Connection Line"/>
            <p:cNvSpPr/>
            <p:nvPr/>
          </p:nvSpPr>
          <p:spPr>
            <a:xfrm>
              <a:off x="3428906" y="776130"/>
              <a:ext cx="625666" cy="597388"/>
            </a:xfrm>
            <a:custGeom>
              <a:avLst/>
              <a:gdLst/>
              <a:ahLst/>
              <a:cxnLst>
                <a:cxn ang="0">
                  <a:pos x="wd2" y="hd2"/>
                </a:cxn>
                <a:cxn ang="5400000">
                  <a:pos x="wd2" y="hd2"/>
                </a:cxn>
                <a:cxn ang="10800000">
                  <a:pos x="wd2" y="hd2"/>
                </a:cxn>
                <a:cxn ang="16200000">
                  <a:pos x="wd2" y="hd2"/>
                </a:cxn>
              </a:cxnLst>
              <a:rect l="0" t="0" r="r" b="b"/>
              <a:pathLst>
                <a:path w="16839" h="17319" extrusionOk="0">
                  <a:moveTo>
                    <a:pt x="10565" y="0"/>
                  </a:moveTo>
                  <a:cubicBezTo>
                    <a:pt x="21600" y="17222"/>
                    <a:pt x="18078" y="21600"/>
                    <a:pt x="0" y="13134"/>
                  </a:cubicBezTo>
                </a:path>
              </a:pathLst>
            </a:custGeom>
            <a:noFill/>
            <a:ln w="63500" cap="flat">
              <a:solidFill>
                <a:srgbClr val="FFFFFF"/>
              </a:solidFill>
              <a:prstDash val="solid"/>
              <a:miter lim="400000"/>
            </a:ln>
            <a:effectLst/>
          </p:spPr>
          <p:txBody>
            <a:bodyPr/>
            <a:lstStyle/>
            <a:p>
              <a:endParaRPr sz="1150"/>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making an Rmarkdown in your personal working folder</a:t>
            </a:r>
          </a:p>
        </p:txBody>
      </p:sp>
      <p:sp>
        <p:nvSpPr>
          <p:cNvPr id="3" name="Content Placeholder 2">
            <a:extLst>
              <a:ext uri="{FF2B5EF4-FFF2-40B4-BE49-F238E27FC236}">
                <a16:creationId xmlns:a16="http://schemas.microsoft.com/office/drawing/2014/main" id="{6A25B745-46F9-C1B3-31AA-D1E9D1E1B82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1314993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setting your working directory and referencing shared files</a:t>
            </a:r>
          </a:p>
        </p:txBody>
      </p:sp>
      <p:sp>
        <p:nvSpPr>
          <p:cNvPr id="3" name="Content Placeholder 2">
            <a:extLst>
              <a:ext uri="{FF2B5EF4-FFF2-40B4-BE49-F238E27FC236}">
                <a16:creationId xmlns:a16="http://schemas.microsoft.com/office/drawing/2014/main" id="{6A25B745-46F9-C1B3-31AA-D1E9D1E1B82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873844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Structure of a function</a:t>
            </a:r>
          </a:p>
        </p:txBody>
      </p:sp>
      <p:sp>
        <p:nvSpPr>
          <p:cNvPr id="3" name="Content Placeholder 2">
            <a:extLst>
              <a:ext uri="{FF2B5EF4-FFF2-40B4-BE49-F238E27FC236}">
                <a16:creationId xmlns:a16="http://schemas.microsoft.com/office/drawing/2014/main" id="{6A25B745-46F9-C1B3-31AA-D1E9D1E1B82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788688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8" name="Group"/>
          <p:cNvGrpSpPr/>
          <p:nvPr/>
        </p:nvGrpSpPr>
        <p:grpSpPr>
          <a:xfrm>
            <a:off x="703588" y="763677"/>
            <a:ext cx="5224374" cy="1914346"/>
            <a:chOff x="0" y="0"/>
            <a:chExt cx="10448746" cy="3828690"/>
          </a:xfrm>
        </p:grpSpPr>
        <p:sp>
          <p:nvSpPr>
            <p:cNvPr id="825" name="R BASE SYNTAX - RUN THROUGH"/>
            <p:cNvSpPr txBox="1"/>
            <p:nvPr/>
          </p:nvSpPr>
          <p:spPr>
            <a:xfrm>
              <a:off x="0" y="793955"/>
              <a:ext cx="10448747" cy="30347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sz="2500"/>
                <a:t>R BASE SYNTAX - RUN THROUGH </a:t>
              </a:r>
            </a:p>
          </p:txBody>
        </p:sp>
        <p:sp>
          <p:nvSpPr>
            <p:cNvPr id="826" name="https://rstudio.com/resources/cheatsheets/"/>
            <p:cNvSpPr txBox="1"/>
            <p:nvPr/>
          </p:nvSpPr>
          <p:spPr>
            <a:xfrm>
              <a:off x="2343469" y="0"/>
              <a:ext cx="7885031" cy="4812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200" spc="412">
                  <a:solidFill>
                    <a:srgbClr val="374556"/>
                  </a:solidFill>
                  <a:latin typeface="Helvetica"/>
                  <a:ea typeface="Helvetica"/>
                  <a:cs typeface="Helvetica"/>
                  <a:sym typeface="Helvetica"/>
                </a:defRPr>
              </a:pPr>
              <a:r>
                <a:rPr sz="1100" u="sng">
                  <a:hlinkClick r:id="rId2"/>
                </a:rPr>
                <a:t>https://rstudio.com/resources/cheatsheets/</a:t>
              </a:r>
              <a:r>
                <a:rPr sz="1100"/>
                <a:t> </a:t>
              </a:r>
            </a:p>
          </p:txBody>
        </p:sp>
        <p:sp>
          <p:nvSpPr>
            <p:cNvPr id="827" name="Line"/>
            <p:cNvSpPr/>
            <p:nvPr/>
          </p:nvSpPr>
          <p:spPr>
            <a:xfrm>
              <a:off x="122816" y="240416"/>
              <a:ext cx="1878326"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829" name="Rectangle"/>
          <p:cNvSpPr/>
          <p:nvPr/>
        </p:nvSpPr>
        <p:spPr>
          <a:xfrm>
            <a:off x="9314128" y="-28715"/>
            <a:ext cx="2881708" cy="6915430"/>
          </a:xfrm>
          <a:prstGeom prst="rect">
            <a:avLst/>
          </a:prstGeom>
          <a:solidFill>
            <a:srgbClr val="DA8522">
              <a:alpha val="64546"/>
            </a:srgbClr>
          </a:solidFill>
          <a:ln w="12700">
            <a:miter lim="400000"/>
          </a:ln>
        </p:spPr>
        <p:txBody>
          <a:bodyPr lIns="22860" rIns="22860" anchor="ctr"/>
          <a:lstStyle/>
          <a:p>
            <a:endParaRPr sz="1150"/>
          </a:p>
        </p:txBody>
      </p:sp>
      <p:sp>
        <p:nvSpPr>
          <p:cNvPr id="830" name="Rectangle"/>
          <p:cNvSpPr/>
          <p:nvPr/>
        </p:nvSpPr>
        <p:spPr>
          <a:xfrm>
            <a:off x="801623" y="2030615"/>
            <a:ext cx="7702358" cy="23302"/>
          </a:xfrm>
          <a:prstGeom prst="rect">
            <a:avLst/>
          </a:prstGeom>
          <a:solidFill>
            <a:srgbClr val="374556"/>
          </a:solidFill>
          <a:ln w="12700">
            <a:miter lim="400000"/>
          </a:ln>
        </p:spPr>
        <p:txBody>
          <a:bodyPr lIns="22860" rIns="22860" anchor="ctr"/>
          <a:lstStyle/>
          <a:p>
            <a:endParaRPr sz="1150"/>
          </a:p>
        </p:txBody>
      </p:sp>
      <p:sp>
        <p:nvSpPr>
          <p:cNvPr id="831" name="Rounded Rectangle"/>
          <p:cNvSpPr/>
          <p:nvPr/>
        </p:nvSpPr>
        <p:spPr>
          <a:xfrm>
            <a:off x="788062" y="2302933"/>
            <a:ext cx="7702358" cy="406130"/>
          </a:xfrm>
          <a:prstGeom prst="roundRect">
            <a:avLst>
              <a:gd name="adj" fmla="val 23453"/>
            </a:avLst>
          </a:prstGeom>
          <a:solidFill>
            <a:srgbClr val="DA8522">
              <a:alpha val="64546"/>
            </a:srgbClr>
          </a:solidFill>
          <a:ln w="12700">
            <a:miter lim="400000"/>
          </a:ln>
        </p:spPr>
        <p:txBody>
          <a:bodyPr lIns="22860" rIns="22860" anchor="ctr"/>
          <a:lstStyle/>
          <a:p>
            <a:endParaRPr sz="1150"/>
          </a:p>
        </p:txBody>
      </p:sp>
      <p:sp>
        <p:nvSpPr>
          <p:cNvPr id="832" name="VARIABLE ASSIGNMENT"/>
          <p:cNvSpPr txBox="1"/>
          <p:nvPr/>
        </p:nvSpPr>
        <p:spPr>
          <a:xfrm>
            <a:off x="3757153" y="2360458"/>
            <a:ext cx="2208337"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a:t>VARIABLE ASSIGNMENT</a:t>
            </a:r>
          </a:p>
        </p:txBody>
      </p:sp>
      <p:sp>
        <p:nvSpPr>
          <p:cNvPr id="833" name="Rounded Rectangle"/>
          <p:cNvSpPr/>
          <p:nvPr/>
        </p:nvSpPr>
        <p:spPr>
          <a:xfrm>
            <a:off x="788855" y="3823826"/>
            <a:ext cx="5709825" cy="406130"/>
          </a:xfrm>
          <a:prstGeom prst="roundRect">
            <a:avLst>
              <a:gd name="adj" fmla="val 23453"/>
            </a:avLst>
          </a:prstGeom>
          <a:solidFill>
            <a:srgbClr val="DA8522">
              <a:alpha val="64546"/>
            </a:srgbClr>
          </a:solidFill>
          <a:ln w="12700">
            <a:miter lim="400000"/>
          </a:ln>
        </p:spPr>
        <p:txBody>
          <a:bodyPr lIns="22860" rIns="22860" anchor="ctr"/>
          <a:lstStyle/>
          <a:p>
            <a:endParaRPr sz="1150"/>
          </a:p>
        </p:txBody>
      </p:sp>
      <p:sp>
        <p:nvSpPr>
          <p:cNvPr id="834" name="READING AND WRITING DATA"/>
          <p:cNvSpPr txBox="1"/>
          <p:nvPr/>
        </p:nvSpPr>
        <p:spPr>
          <a:xfrm>
            <a:off x="2437335" y="3887190"/>
            <a:ext cx="2686737"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a:t>READING AND WRITING DATA </a:t>
            </a:r>
          </a:p>
        </p:txBody>
      </p:sp>
      <p:pic>
        <p:nvPicPr>
          <p:cNvPr id="835" name="base-r.pdf" descr="base-r.pdf"/>
          <p:cNvPicPr>
            <a:picLocks noChangeAspect="1"/>
          </p:cNvPicPr>
          <p:nvPr/>
        </p:nvPicPr>
        <p:blipFill>
          <a:blip r:embed="rId3"/>
          <a:srcRect l="50604" t="62122" r="2614" b="15125"/>
          <a:stretch>
            <a:fillRect/>
          </a:stretch>
        </p:blipFill>
        <p:spPr>
          <a:xfrm>
            <a:off x="790831" y="4363464"/>
            <a:ext cx="5705873" cy="2144316"/>
          </a:xfrm>
          <a:custGeom>
            <a:avLst/>
            <a:gdLst/>
            <a:ahLst/>
            <a:cxnLst>
              <a:cxn ang="0">
                <a:pos x="wd2" y="hd2"/>
              </a:cxn>
              <a:cxn ang="5400000">
                <a:pos x="wd2" y="hd2"/>
              </a:cxn>
              <a:cxn ang="10800000">
                <a:pos x="wd2" y="hd2"/>
              </a:cxn>
              <a:cxn ang="16200000">
                <a:pos x="wd2" y="hd2"/>
              </a:cxn>
            </a:cxnLst>
            <a:rect l="0" t="0" r="r" b="b"/>
            <a:pathLst>
              <a:path w="21599" h="21600" extrusionOk="0">
                <a:moveTo>
                  <a:pt x="962" y="0"/>
                </a:moveTo>
                <a:cubicBezTo>
                  <a:pt x="680" y="0"/>
                  <a:pt x="510" y="0"/>
                  <a:pt x="397" y="126"/>
                </a:cubicBezTo>
                <a:cubicBezTo>
                  <a:pt x="235" y="284"/>
                  <a:pt x="107" y="624"/>
                  <a:pt x="47" y="1057"/>
                </a:cubicBezTo>
                <a:cubicBezTo>
                  <a:pt x="0" y="1358"/>
                  <a:pt x="0" y="1809"/>
                  <a:pt x="0" y="2561"/>
                </a:cubicBezTo>
                <a:lnTo>
                  <a:pt x="0" y="19039"/>
                </a:lnTo>
                <a:cubicBezTo>
                  <a:pt x="0" y="19791"/>
                  <a:pt x="0" y="20242"/>
                  <a:pt x="47" y="20543"/>
                </a:cubicBezTo>
                <a:cubicBezTo>
                  <a:pt x="107" y="20976"/>
                  <a:pt x="235" y="21316"/>
                  <a:pt x="397" y="21474"/>
                </a:cubicBezTo>
                <a:cubicBezTo>
                  <a:pt x="510" y="21600"/>
                  <a:pt x="680" y="21600"/>
                  <a:pt x="962" y="21600"/>
                </a:cubicBezTo>
                <a:lnTo>
                  <a:pt x="20637" y="21600"/>
                </a:lnTo>
                <a:cubicBezTo>
                  <a:pt x="20920" y="21600"/>
                  <a:pt x="21089" y="21600"/>
                  <a:pt x="21202" y="21474"/>
                </a:cubicBezTo>
                <a:cubicBezTo>
                  <a:pt x="21365" y="21316"/>
                  <a:pt x="21494" y="20976"/>
                  <a:pt x="21553" y="20543"/>
                </a:cubicBezTo>
                <a:cubicBezTo>
                  <a:pt x="21600" y="20242"/>
                  <a:pt x="21599" y="19791"/>
                  <a:pt x="21599" y="19039"/>
                </a:cubicBezTo>
                <a:lnTo>
                  <a:pt x="21599" y="2561"/>
                </a:lnTo>
                <a:cubicBezTo>
                  <a:pt x="21599" y="1809"/>
                  <a:pt x="21600" y="1358"/>
                  <a:pt x="21553" y="1057"/>
                </a:cubicBezTo>
                <a:cubicBezTo>
                  <a:pt x="21494" y="624"/>
                  <a:pt x="21365" y="284"/>
                  <a:pt x="21202" y="126"/>
                </a:cubicBezTo>
                <a:cubicBezTo>
                  <a:pt x="21089" y="0"/>
                  <a:pt x="20920" y="0"/>
                  <a:pt x="20637" y="0"/>
                </a:cubicBezTo>
                <a:lnTo>
                  <a:pt x="962" y="0"/>
                </a:lnTo>
                <a:close/>
              </a:path>
            </a:pathLst>
          </a:custGeom>
          <a:ln w="12700">
            <a:solidFill>
              <a:srgbClr val="525067"/>
            </a:solidFill>
            <a:miter lim="400000"/>
          </a:ln>
        </p:spPr>
      </p:pic>
      <p:grpSp>
        <p:nvGrpSpPr>
          <p:cNvPr id="841" name="Group"/>
          <p:cNvGrpSpPr/>
          <p:nvPr/>
        </p:nvGrpSpPr>
        <p:grpSpPr>
          <a:xfrm>
            <a:off x="951317" y="2861190"/>
            <a:ext cx="3756704" cy="804669"/>
            <a:chOff x="0" y="0"/>
            <a:chExt cx="7513406" cy="1609335"/>
          </a:xfrm>
        </p:grpSpPr>
        <p:pic>
          <p:nvPicPr>
            <p:cNvPr id="836" name="base-r.pdf" descr="base-r.pdf"/>
            <p:cNvPicPr>
              <a:picLocks noChangeAspect="1"/>
            </p:cNvPicPr>
            <p:nvPr/>
          </p:nvPicPr>
          <p:blipFill>
            <a:blip r:embed="rId4"/>
            <a:srcRect l="3671" t="63332" r="69531" b="29208"/>
            <a:stretch>
              <a:fillRect/>
            </a:stretch>
          </p:blipFill>
          <p:spPr>
            <a:xfrm>
              <a:off x="64752" y="7373"/>
              <a:ext cx="7402911" cy="1592264"/>
            </a:xfrm>
            <a:custGeom>
              <a:avLst/>
              <a:gdLst/>
              <a:ahLst/>
              <a:cxnLst>
                <a:cxn ang="0">
                  <a:pos x="wd2" y="hd2"/>
                </a:cxn>
                <a:cxn ang="5400000">
                  <a:pos x="wd2" y="hd2"/>
                </a:cxn>
                <a:cxn ang="10800000">
                  <a:pos x="wd2" y="hd2"/>
                </a:cxn>
                <a:cxn ang="16200000">
                  <a:pos x="wd2" y="hd2"/>
                </a:cxn>
              </a:cxnLst>
              <a:rect l="0" t="0" r="r" b="b"/>
              <a:pathLst>
                <a:path w="21600" h="21600" extrusionOk="0">
                  <a:moveTo>
                    <a:pt x="1227" y="0"/>
                  </a:moveTo>
                  <a:cubicBezTo>
                    <a:pt x="867" y="0"/>
                    <a:pt x="651" y="0"/>
                    <a:pt x="507" y="280"/>
                  </a:cubicBezTo>
                  <a:cubicBezTo>
                    <a:pt x="299" y="631"/>
                    <a:pt x="136" y="1392"/>
                    <a:pt x="60" y="2358"/>
                  </a:cubicBezTo>
                  <a:cubicBezTo>
                    <a:pt x="0" y="3028"/>
                    <a:pt x="0" y="4032"/>
                    <a:pt x="0" y="5707"/>
                  </a:cubicBezTo>
                  <a:lnTo>
                    <a:pt x="0" y="15893"/>
                  </a:lnTo>
                  <a:cubicBezTo>
                    <a:pt x="0" y="17568"/>
                    <a:pt x="0" y="18572"/>
                    <a:pt x="60" y="19242"/>
                  </a:cubicBezTo>
                  <a:cubicBezTo>
                    <a:pt x="136" y="20208"/>
                    <a:pt x="299" y="20969"/>
                    <a:pt x="507" y="21320"/>
                  </a:cubicBezTo>
                  <a:cubicBezTo>
                    <a:pt x="651" y="21600"/>
                    <a:pt x="867" y="21600"/>
                    <a:pt x="1227" y="21600"/>
                  </a:cubicBezTo>
                  <a:lnTo>
                    <a:pt x="20373" y="21600"/>
                  </a:lnTo>
                  <a:cubicBezTo>
                    <a:pt x="20733" y="21600"/>
                    <a:pt x="20949" y="21600"/>
                    <a:pt x="21093" y="21320"/>
                  </a:cubicBezTo>
                  <a:cubicBezTo>
                    <a:pt x="21301" y="20968"/>
                    <a:pt x="21464" y="20208"/>
                    <a:pt x="21540" y="19242"/>
                  </a:cubicBezTo>
                  <a:cubicBezTo>
                    <a:pt x="21600" y="18572"/>
                    <a:pt x="21600" y="17568"/>
                    <a:pt x="21600" y="15893"/>
                  </a:cubicBezTo>
                  <a:lnTo>
                    <a:pt x="21600" y="5707"/>
                  </a:lnTo>
                  <a:cubicBezTo>
                    <a:pt x="21600" y="4032"/>
                    <a:pt x="21600" y="3028"/>
                    <a:pt x="21540" y="2358"/>
                  </a:cubicBezTo>
                  <a:cubicBezTo>
                    <a:pt x="21464" y="1392"/>
                    <a:pt x="21301" y="631"/>
                    <a:pt x="21093" y="280"/>
                  </a:cubicBezTo>
                  <a:cubicBezTo>
                    <a:pt x="20949" y="0"/>
                    <a:pt x="20733" y="0"/>
                    <a:pt x="20373" y="0"/>
                  </a:cubicBezTo>
                  <a:lnTo>
                    <a:pt x="1227" y="0"/>
                  </a:lnTo>
                  <a:close/>
                </a:path>
              </a:pathLst>
            </a:custGeom>
            <a:ln w="12700" cap="flat">
              <a:solidFill>
                <a:srgbClr val="525067"/>
              </a:solidFill>
              <a:prstDash val="solid"/>
              <a:miter lim="400000"/>
            </a:ln>
            <a:effectLst/>
          </p:spPr>
        </p:pic>
        <p:sp>
          <p:nvSpPr>
            <p:cNvPr id="837" name="Rectangle"/>
            <p:cNvSpPr/>
            <p:nvPr/>
          </p:nvSpPr>
          <p:spPr>
            <a:xfrm>
              <a:off x="58554" y="0"/>
              <a:ext cx="7454853" cy="1467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38" name="Rectangle"/>
            <p:cNvSpPr/>
            <p:nvPr/>
          </p:nvSpPr>
          <p:spPr>
            <a:xfrm>
              <a:off x="58554" y="1462545"/>
              <a:ext cx="7454853" cy="1467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39" name="Rectangle"/>
            <p:cNvSpPr/>
            <p:nvPr/>
          </p:nvSpPr>
          <p:spPr>
            <a:xfrm>
              <a:off x="0" y="145466"/>
              <a:ext cx="224918" cy="13676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40" name="Rectangle"/>
            <p:cNvSpPr/>
            <p:nvPr/>
          </p:nvSpPr>
          <p:spPr>
            <a:xfrm>
              <a:off x="7285188" y="86460"/>
              <a:ext cx="224918" cy="14638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842" name="14"/>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14</a:t>
            </a:r>
          </a:p>
          <a:p>
            <a:pPr lvl="1">
              <a:defRPr sz="3000">
                <a:solidFill>
                  <a:srgbClr val="EBEBEB"/>
                </a:solidFill>
                <a:latin typeface="Helvetica"/>
                <a:ea typeface="Helvetica"/>
                <a:cs typeface="Helvetica"/>
                <a:sym typeface="Helvetica"/>
              </a:defRPr>
            </a:pPr>
            <a:endParaRPr sz="1500"/>
          </a:p>
        </p:txBody>
      </p:sp>
      <p:sp>
        <p:nvSpPr>
          <p:cNvPr id="843" name="&gt; x &lt;- c(1.5, 2.6, 1.7, 3.2, 3.0, 2.9, …)"/>
          <p:cNvSpPr txBox="1"/>
          <p:nvPr/>
        </p:nvSpPr>
        <p:spPr>
          <a:xfrm>
            <a:off x="4491501" y="2946566"/>
            <a:ext cx="3666068" cy="22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300">
                <a:solidFill>
                  <a:srgbClr val="000000"/>
                </a:solidFill>
                <a:latin typeface="Courier"/>
                <a:ea typeface="Courier"/>
                <a:cs typeface="Courier"/>
                <a:sym typeface="Courier"/>
              </a:defRPr>
            </a:lvl1pPr>
          </a:lstStyle>
          <a:p>
            <a:r>
              <a:rPr sz="1150"/>
              <a:t>&gt; x &lt;- c(1.5, 2.6, 1.7, 3.2, 3.0, 2.9, …)</a:t>
            </a:r>
          </a:p>
        </p:txBody>
      </p:sp>
      <p:sp>
        <p:nvSpPr>
          <p:cNvPr id="844" name="Rounded Rectangle"/>
          <p:cNvSpPr/>
          <p:nvPr/>
        </p:nvSpPr>
        <p:spPr>
          <a:xfrm>
            <a:off x="822647" y="2899405"/>
            <a:ext cx="2763590" cy="763161"/>
          </a:xfrm>
          <a:prstGeom prst="roundRect">
            <a:avLst>
              <a:gd name="adj" fmla="val 12481"/>
            </a:avLst>
          </a:prstGeom>
          <a:ln w="12700">
            <a:solidFill>
              <a:srgbClr val="525067"/>
            </a:solidFill>
            <a:miter lim="400000"/>
          </a:ln>
        </p:spPr>
        <p:txBody>
          <a:bodyPr lIns="22860" rIns="22860" anchor="ctr"/>
          <a:lstStyle/>
          <a:p>
            <a:pPr>
              <a:defRPr sz="2500"/>
            </a:pPr>
            <a:endParaRPr sz="1250"/>
          </a:p>
        </p:txBody>
      </p:sp>
      <p:sp>
        <p:nvSpPr>
          <p:cNvPr id="845" name="&gt; x"/>
          <p:cNvSpPr txBox="1"/>
          <p:nvPr/>
        </p:nvSpPr>
        <p:spPr>
          <a:xfrm>
            <a:off x="4489038" y="3150689"/>
            <a:ext cx="315792" cy="22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300">
                <a:solidFill>
                  <a:srgbClr val="000000"/>
                </a:solidFill>
                <a:latin typeface="Courier"/>
                <a:ea typeface="Courier"/>
                <a:cs typeface="Courier"/>
                <a:sym typeface="Courier"/>
              </a:defRPr>
            </a:lvl1pPr>
          </a:lstStyle>
          <a:p>
            <a:r>
              <a:rPr sz="1150"/>
              <a:t>&gt; x</a:t>
            </a:r>
          </a:p>
        </p:txBody>
      </p:sp>
      <p:sp>
        <p:nvSpPr>
          <p:cNvPr id="846" name="&gt; [1] 1.5  2.6  1.7  3.2  3.0  2.9 …"/>
          <p:cNvSpPr txBox="1"/>
          <p:nvPr/>
        </p:nvSpPr>
        <p:spPr>
          <a:xfrm>
            <a:off x="4489038" y="3355083"/>
            <a:ext cx="3221432" cy="22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300">
                <a:solidFill>
                  <a:srgbClr val="000000"/>
                </a:solidFill>
                <a:latin typeface="Courier"/>
                <a:ea typeface="Courier"/>
                <a:cs typeface="Courier"/>
                <a:sym typeface="Courier"/>
              </a:defRPr>
            </a:lvl1pPr>
          </a:lstStyle>
          <a:p>
            <a:r>
              <a:rPr sz="1150"/>
              <a:t>&gt; [1] 1.5  2.6  1.7  3.2  3.0  2.9 …</a:t>
            </a:r>
          </a:p>
        </p:txBody>
      </p:sp>
      <p:sp>
        <p:nvSpPr>
          <p:cNvPr id="847" name="Rounded Rectangle"/>
          <p:cNvSpPr/>
          <p:nvPr/>
        </p:nvSpPr>
        <p:spPr>
          <a:xfrm>
            <a:off x="4283397" y="2899523"/>
            <a:ext cx="4190697" cy="763161"/>
          </a:xfrm>
          <a:prstGeom prst="roundRect">
            <a:avLst>
              <a:gd name="adj" fmla="val 12481"/>
            </a:avLst>
          </a:prstGeom>
          <a:ln w="12700">
            <a:solidFill>
              <a:srgbClr val="525067"/>
            </a:solidFill>
            <a:miter lim="400000"/>
          </a:ln>
        </p:spPr>
        <p:txBody>
          <a:bodyPr lIns="22860" rIns="22860" anchor="ctr"/>
          <a:lstStyle/>
          <a:p>
            <a:pPr>
              <a:defRPr sz="2500"/>
            </a:pPr>
            <a:endParaRPr sz="1250"/>
          </a:p>
        </p:txBody>
      </p:sp>
      <p:sp>
        <p:nvSpPr>
          <p:cNvPr id="848" name="Rounded Rectangle"/>
          <p:cNvSpPr/>
          <p:nvPr/>
        </p:nvSpPr>
        <p:spPr>
          <a:xfrm>
            <a:off x="6691031" y="3804708"/>
            <a:ext cx="1817701" cy="406131"/>
          </a:xfrm>
          <a:prstGeom prst="roundRect">
            <a:avLst>
              <a:gd name="adj" fmla="val 23453"/>
            </a:avLst>
          </a:prstGeom>
          <a:solidFill>
            <a:srgbClr val="880C0A">
              <a:alpha val="67831"/>
            </a:srgbClr>
          </a:solidFill>
          <a:ln w="12700">
            <a:miter lim="400000"/>
          </a:ln>
        </p:spPr>
        <p:txBody>
          <a:bodyPr lIns="22860" rIns="22860" anchor="ctr"/>
          <a:lstStyle/>
          <a:p>
            <a:endParaRPr sz="1150"/>
          </a:p>
        </p:txBody>
      </p:sp>
      <p:sp>
        <p:nvSpPr>
          <p:cNvPr id="849" name="DON’T USE"/>
          <p:cNvSpPr txBox="1"/>
          <p:nvPr/>
        </p:nvSpPr>
        <p:spPr>
          <a:xfrm>
            <a:off x="7070515" y="3874490"/>
            <a:ext cx="111723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a:t>DON’T USE</a:t>
            </a:r>
          </a:p>
        </p:txBody>
      </p:sp>
      <p:sp>
        <p:nvSpPr>
          <p:cNvPr id="850" name="DO"/>
          <p:cNvSpPr txBox="1"/>
          <p:nvPr/>
        </p:nvSpPr>
        <p:spPr>
          <a:xfrm>
            <a:off x="7478191" y="5306483"/>
            <a:ext cx="390787"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a:t>DO</a:t>
            </a:r>
          </a:p>
        </p:txBody>
      </p:sp>
      <p:sp>
        <p:nvSpPr>
          <p:cNvPr id="851" name="Rounded Rectangle"/>
          <p:cNvSpPr/>
          <p:nvPr/>
        </p:nvSpPr>
        <p:spPr>
          <a:xfrm>
            <a:off x="6712519" y="4370749"/>
            <a:ext cx="1774726" cy="2144317"/>
          </a:xfrm>
          <a:prstGeom prst="roundRect">
            <a:avLst>
              <a:gd name="adj" fmla="val 5367"/>
            </a:avLst>
          </a:prstGeom>
          <a:ln w="12700">
            <a:solidFill>
              <a:srgbClr val="525067"/>
            </a:solidFill>
            <a:miter lim="400000"/>
          </a:ln>
        </p:spPr>
        <p:txBody>
          <a:bodyPr lIns="22860" rIns="22860" anchor="ctr"/>
          <a:lstStyle/>
          <a:p>
            <a:pPr>
              <a:defRPr sz="2500"/>
            </a:pPr>
            <a:endParaRPr sz="1250"/>
          </a:p>
        </p:txBody>
      </p:sp>
      <p:sp>
        <p:nvSpPr>
          <p:cNvPr id="852" name="Spaces in names…"/>
          <p:cNvSpPr txBox="1"/>
          <p:nvPr/>
        </p:nvSpPr>
        <p:spPr>
          <a:xfrm>
            <a:off x="6712519" y="4693464"/>
            <a:ext cx="1774726" cy="1467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ctr">
              <a:defRPr sz="2300">
                <a:solidFill>
                  <a:srgbClr val="374556"/>
                </a:solidFill>
                <a:latin typeface="Courier"/>
                <a:ea typeface="Courier"/>
                <a:cs typeface="Courier"/>
                <a:sym typeface="Courier"/>
              </a:defRPr>
            </a:pPr>
            <a:r>
              <a:rPr sz="1150" dirty="0"/>
              <a:t>Spaces in names</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Special</a:t>
            </a:r>
            <a:r>
              <a:rPr lang="en-US" sz="1150" dirty="0"/>
              <a:t> </a:t>
            </a:r>
            <a:r>
              <a:rPr sz="1150" dirty="0"/>
              <a:t>characters </a:t>
            </a:r>
          </a:p>
          <a:p>
            <a:pPr algn="ctr">
              <a:defRPr sz="2300">
                <a:solidFill>
                  <a:srgbClr val="374556"/>
                </a:solidFill>
                <a:latin typeface="Courier"/>
                <a:ea typeface="Courier"/>
                <a:cs typeface="Courier"/>
                <a:sym typeface="Courier"/>
              </a:defRPr>
            </a:pPr>
            <a:r>
              <a:rPr sz="1150" dirty="0"/>
              <a:t>% ? / | \ &amp; $ @</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Unspecific names</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Short/long names</a:t>
            </a:r>
          </a:p>
        </p:txBody>
      </p:sp>
    </p:spTree>
    <p:extLst>
      <p:ext uri="{BB962C8B-B14F-4D97-AF65-F5344CB8AC3E}">
        <p14:creationId xmlns:p14="http://schemas.microsoft.com/office/powerpoint/2010/main" val="5759898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6079342"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Agenda for today</a:t>
            </a:r>
            <a:endParaRPr lang="en-GB" sz="2800" dirty="0">
              <a:latin typeface="Trebuchet MS" panose="020B070302020209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Trebuchet MS" panose="020B0703020202090204" pitchFamily="34" charset="0"/>
              </a:rPr>
              <a:t>Computing on an HPC platform</a:t>
            </a:r>
          </a:p>
          <a:p>
            <a:endParaRPr lang="en-US" sz="2400" dirty="0">
              <a:solidFill>
                <a:schemeClr val="tx1"/>
              </a:solidFill>
              <a:latin typeface="Trebuchet MS" panose="020B0703020202090204" pitchFamily="34" charset="0"/>
            </a:endParaRPr>
          </a:p>
          <a:p>
            <a:r>
              <a:rPr lang="en-US" sz="2400" dirty="0">
                <a:solidFill>
                  <a:schemeClr val="tx1"/>
                </a:solidFill>
                <a:latin typeface="Trebuchet MS" panose="020B0703020202090204" pitchFamily="34" charset="0"/>
              </a:rPr>
              <a:t>Intro to R/RStudio</a:t>
            </a:r>
          </a:p>
          <a:p>
            <a:r>
              <a:rPr lang="en-US" sz="2400" dirty="0">
                <a:solidFill>
                  <a:schemeClr val="tx1"/>
                </a:solidFill>
                <a:latin typeface="Trebuchet MS" panose="020B0703020202090204" pitchFamily="34" charset="0"/>
              </a:rPr>
              <a:t>- Short lectures + exercise sessions</a:t>
            </a:r>
          </a:p>
          <a:p>
            <a:endParaRPr lang="en-US" sz="2400" dirty="0">
              <a:solidFill>
                <a:schemeClr val="tx1"/>
              </a:solidFill>
              <a:latin typeface="Trebuchet MS" panose="020B0703020202090204" pitchFamily="34" charset="0"/>
            </a:endParaRPr>
          </a:p>
          <a:p>
            <a:r>
              <a:rPr lang="en-US" sz="2400" dirty="0">
                <a:solidFill>
                  <a:schemeClr val="tx1"/>
                </a:solidFill>
                <a:latin typeface="Trebuchet MS" panose="020B0703020202090204" pitchFamily="34" charset="0"/>
              </a:rPr>
              <a:t>Tips for health data analysis in R</a:t>
            </a:r>
            <a:endParaRPr lang="en-DK" sz="2400" dirty="0">
              <a:solidFill>
                <a:schemeClr val="tx1"/>
              </a:solidFill>
              <a:latin typeface="Trebuchet MS" panose="020B0703020202090204" pitchFamily="34" charset="0"/>
            </a:endParaRPr>
          </a:p>
          <a:p>
            <a:endParaRPr lang="en-DK" sz="2400" dirty="0">
              <a:solidFill>
                <a:schemeClr val="tx1"/>
              </a:solidFill>
              <a:latin typeface="Trebuchet MS" panose="020B0703020202090204" pitchFamily="34" charset="0"/>
            </a:endParaRPr>
          </a:p>
        </p:txBody>
      </p:sp>
    </p:spTree>
    <p:extLst>
      <p:ext uri="{BB962C8B-B14F-4D97-AF65-F5344CB8AC3E}">
        <p14:creationId xmlns:p14="http://schemas.microsoft.com/office/powerpoint/2010/main" val="216659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4" name="base-r.pdf" descr="base-r.pdf"/>
          <p:cNvPicPr>
            <a:picLocks noChangeAspect="1"/>
          </p:cNvPicPr>
          <p:nvPr/>
        </p:nvPicPr>
        <p:blipFill>
          <a:blip r:embed="rId2"/>
          <a:srcRect l="1944" t="34675" r="66484" b="41583"/>
          <a:stretch>
            <a:fillRect/>
          </a:stretch>
        </p:blipFill>
        <p:spPr>
          <a:xfrm>
            <a:off x="6176351" y="2770689"/>
            <a:ext cx="3992365" cy="2319934"/>
          </a:xfrm>
          <a:custGeom>
            <a:avLst/>
            <a:gdLst/>
            <a:ahLst/>
            <a:cxnLst>
              <a:cxn ang="0">
                <a:pos x="wd2" y="hd2"/>
              </a:cxn>
              <a:cxn ang="5400000">
                <a:pos x="wd2" y="hd2"/>
              </a:cxn>
              <a:cxn ang="10800000">
                <a:pos x="wd2" y="hd2"/>
              </a:cxn>
              <a:cxn ang="16200000">
                <a:pos x="wd2" y="hd2"/>
              </a:cxn>
            </a:cxnLst>
            <a:rect l="0" t="0" r="r" b="b"/>
            <a:pathLst>
              <a:path w="21600" h="21600" extrusionOk="0">
                <a:moveTo>
                  <a:pt x="1426" y="0"/>
                </a:moveTo>
                <a:cubicBezTo>
                  <a:pt x="1007" y="0"/>
                  <a:pt x="757" y="0"/>
                  <a:pt x="590" y="120"/>
                </a:cubicBezTo>
                <a:cubicBezTo>
                  <a:pt x="348" y="271"/>
                  <a:pt x="158" y="599"/>
                  <a:pt x="70" y="1014"/>
                </a:cubicBezTo>
                <a:cubicBezTo>
                  <a:pt x="0" y="1303"/>
                  <a:pt x="0" y="1734"/>
                  <a:pt x="0" y="2454"/>
                </a:cubicBezTo>
                <a:lnTo>
                  <a:pt x="0" y="19144"/>
                </a:lnTo>
                <a:cubicBezTo>
                  <a:pt x="0" y="19865"/>
                  <a:pt x="0" y="20297"/>
                  <a:pt x="70" y="20586"/>
                </a:cubicBezTo>
                <a:cubicBezTo>
                  <a:pt x="158" y="21001"/>
                  <a:pt x="348" y="21329"/>
                  <a:pt x="590" y="21480"/>
                </a:cubicBezTo>
                <a:cubicBezTo>
                  <a:pt x="757" y="21600"/>
                  <a:pt x="1007" y="21600"/>
                  <a:pt x="1426" y="21600"/>
                </a:cubicBezTo>
                <a:lnTo>
                  <a:pt x="20174" y="21600"/>
                </a:lnTo>
                <a:cubicBezTo>
                  <a:pt x="20593" y="21600"/>
                  <a:pt x="20843" y="21600"/>
                  <a:pt x="21010" y="21480"/>
                </a:cubicBezTo>
                <a:cubicBezTo>
                  <a:pt x="21252" y="21329"/>
                  <a:pt x="21442" y="21001"/>
                  <a:pt x="21530" y="20586"/>
                </a:cubicBezTo>
                <a:cubicBezTo>
                  <a:pt x="21600" y="20297"/>
                  <a:pt x="21600" y="19865"/>
                  <a:pt x="21600" y="19144"/>
                </a:cubicBezTo>
                <a:lnTo>
                  <a:pt x="21600" y="2454"/>
                </a:lnTo>
                <a:cubicBezTo>
                  <a:pt x="21600" y="1734"/>
                  <a:pt x="21600" y="1303"/>
                  <a:pt x="21530" y="1014"/>
                </a:cubicBezTo>
                <a:cubicBezTo>
                  <a:pt x="21442" y="599"/>
                  <a:pt x="21252" y="271"/>
                  <a:pt x="21010" y="120"/>
                </a:cubicBezTo>
                <a:cubicBezTo>
                  <a:pt x="20843" y="0"/>
                  <a:pt x="20593" y="0"/>
                  <a:pt x="20174" y="0"/>
                </a:cubicBezTo>
                <a:lnTo>
                  <a:pt x="1426" y="0"/>
                </a:lnTo>
                <a:close/>
              </a:path>
            </a:pathLst>
          </a:custGeom>
          <a:ln w="12700">
            <a:solidFill>
              <a:srgbClr val="525067"/>
            </a:solidFill>
            <a:miter lim="400000"/>
          </a:ln>
        </p:spPr>
      </p:pic>
      <p:grpSp>
        <p:nvGrpSpPr>
          <p:cNvPr id="858" name="Group"/>
          <p:cNvGrpSpPr/>
          <p:nvPr/>
        </p:nvGrpSpPr>
        <p:grpSpPr>
          <a:xfrm>
            <a:off x="701675" y="762000"/>
            <a:ext cx="5224374" cy="1914346"/>
            <a:chOff x="0" y="0"/>
            <a:chExt cx="10448746" cy="3828690"/>
          </a:xfrm>
        </p:grpSpPr>
        <p:sp>
          <p:nvSpPr>
            <p:cNvPr id="855" name="R BASE SYNTAX - RUN THROUGH"/>
            <p:cNvSpPr txBox="1"/>
            <p:nvPr/>
          </p:nvSpPr>
          <p:spPr>
            <a:xfrm>
              <a:off x="0" y="793955"/>
              <a:ext cx="10448747" cy="30347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sz="2500"/>
                <a:t>R BASE SYNTAX - RUN THROUGH</a:t>
              </a:r>
            </a:p>
          </p:txBody>
        </p:sp>
        <p:sp>
          <p:nvSpPr>
            <p:cNvPr id="856" name="https://rstudio.com/resources/cheatsheets/"/>
            <p:cNvSpPr txBox="1"/>
            <p:nvPr/>
          </p:nvSpPr>
          <p:spPr>
            <a:xfrm>
              <a:off x="2343469" y="0"/>
              <a:ext cx="7889198" cy="4812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200" spc="412">
                  <a:solidFill>
                    <a:srgbClr val="374556"/>
                  </a:solidFill>
                  <a:latin typeface="Helvetica"/>
                  <a:ea typeface="Helvetica"/>
                  <a:cs typeface="Helvetica"/>
                  <a:sym typeface="Helvetica"/>
                </a:defRPr>
              </a:pPr>
              <a:r>
                <a:rPr sz="1100" u="sng">
                  <a:hlinkClick r:id="rId3"/>
                </a:rPr>
                <a:t>https://rstudio.com/resources/cheatsheets/</a:t>
              </a:r>
              <a:r>
                <a:rPr sz="1100"/>
                <a:t> </a:t>
              </a:r>
            </a:p>
          </p:txBody>
        </p:sp>
        <p:sp>
          <p:nvSpPr>
            <p:cNvPr id="857" name="Line"/>
            <p:cNvSpPr/>
            <p:nvPr/>
          </p:nvSpPr>
          <p:spPr>
            <a:xfrm>
              <a:off x="122816" y="240416"/>
              <a:ext cx="1878326" cy="1"/>
            </a:xfrm>
            <a:prstGeom prst="line">
              <a:avLst/>
            </a:prstGeom>
            <a:noFill/>
            <a:ln w="88900" cap="flat">
              <a:solidFill>
                <a:srgbClr val="DA8522">
                  <a:alpha val="60910"/>
                </a:srgbClr>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859" name="Rectangle"/>
          <p:cNvSpPr/>
          <p:nvPr/>
        </p:nvSpPr>
        <p:spPr>
          <a:xfrm>
            <a:off x="759290" y="2032000"/>
            <a:ext cx="10807111" cy="24095"/>
          </a:xfrm>
          <a:prstGeom prst="rect">
            <a:avLst/>
          </a:prstGeom>
          <a:solidFill>
            <a:srgbClr val="374556"/>
          </a:solidFill>
          <a:ln w="12700">
            <a:miter lim="400000"/>
          </a:ln>
        </p:spPr>
        <p:txBody>
          <a:bodyPr lIns="22860" rIns="22860" anchor="ctr"/>
          <a:lstStyle/>
          <a:p>
            <a:endParaRPr sz="1150"/>
          </a:p>
        </p:txBody>
      </p:sp>
      <p:pic>
        <p:nvPicPr>
          <p:cNvPr id="860" name="base-r.pdf" descr="base-r.pdf"/>
          <p:cNvPicPr>
            <a:picLocks noChangeAspect="1"/>
          </p:cNvPicPr>
          <p:nvPr/>
        </p:nvPicPr>
        <p:blipFill>
          <a:blip r:embed="rId4"/>
          <a:srcRect l="57299" t="87707" r="2100" b="4853"/>
          <a:stretch>
            <a:fillRect/>
          </a:stretch>
        </p:blipFill>
        <p:spPr>
          <a:xfrm>
            <a:off x="6177331" y="5808392"/>
            <a:ext cx="5128023" cy="726084"/>
          </a:xfrm>
          <a:custGeom>
            <a:avLst/>
            <a:gdLst/>
            <a:ahLst/>
            <a:cxnLst>
              <a:cxn ang="0">
                <a:pos x="wd2" y="hd2"/>
              </a:cxn>
              <a:cxn ang="5400000">
                <a:pos x="wd2" y="hd2"/>
              </a:cxn>
              <a:cxn ang="10800000">
                <a:pos x="wd2" y="hd2"/>
              </a:cxn>
              <a:cxn ang="16200000">
                <a:pos x="wd2" y="hd2"/>
              </a:cxn>
            </a:cxnLst>
            <a:rect l="0" t="0" r="r" b="b"/>
            <a:pathLst>
              <a:path w="21600" h="21600" extrusionOk="0">
                <a:moveTo>
                  <a:pt x="887" y="0"/>
                </a:moveTo>
                <a:cubicBezTo>
                  <a:pt x="627" y="0"/>
                  <a:pt x="470" y="0"/>
                  <a:pt x="366" y="307"/>
                </a:cubicBezTo>
                <a:cubicBezTo>
                  <a:pt x="216" y="693"/>
                  <a:pt x="98" y="1526"/>
                  <a:pt x="43" y="2586"/>
                </a:cubicBezTo>
                <a:cubicBezTo>
                  <a:pt x="0" y="3321"/>
                  <a:pt x="0" y="4425"/>
                  <a:pt x="0" y="6263"/>
                </a:cubicBezTo>
                <a:lnTo>
                  <a:pt x="0" y="15337"/>
                </a:lnTo>
                <a:cubicBezTo>
                  <a:pt x="0" y="17175"/>
                  <a:pt x="0" y="18273"/>
                  <a:pt x="43" y="19008"/>
                </a:cubicBezTo>
                <a:cubicBezTo>
                  <a:pt x="98" y="20068"/>
                  <a:pt x="216" y="20907"/>
                  <a:pt x="366" y="21293"/>
                </a:cubicBezTo>
                <a:cubicBezTo>
                  <a:pt x="470" y="21600"/>
                  <a:pt x="627" y="21600"/>
                  <a:pt x="887" y="21600"/>
                </a:cubicBezTo>
                <a:lnTo>
                  <a:pt x="20713" y="21600"/>
                </a:lnTo>
                <a:cubicBezTo>
                  <a:pt x="20973" y="21600"/>
                  <a:pt x="21130" y="21600"/>
                  <a:pt x="21234" y="21293"/>
                </a:cubicBezTo>
                <a:cubicBezTo>
                  <a:pt x="21384" y="20907"/>
                  <a:pt x="21502" y="20068"/>
                  <a:pt x="21557" y="19008"/>
                </a:cubicBezTo>
                <a:cubicBezTo>
                  <a:pt x="21600" y="18273"/>
                  <a:pt x="21600" y="17175"/>
                  <a:pt x="21600" y="15337"/>
                </a:cubicBezTo>
                <a:lnTo>
                  <a:pt x="21600" y="6263"/>
                </a:lnTo>
                <a:cubicBezTo>
                  <a:pt x="21600" y="4425"/>
                  <a:pt x="21600" y="3321"/>
                  <a:pt x="21557" y="2586"/>
                </a:cubicBezTo>
                <a:cubicBezTo>
                  <a:pt x="21502" y="1526"/>
                  <a:pt x="21384" y="693"/>
                  <a:pt x="21234" y="307"/>
                </a:cubicBezTo>
                <a:cubicBezTo>
                  <a:pt x="21130" y="0"/>
                  <a:pt x="20973" y="0"/>
                  <a:pt x="20713" y="0"/>
                </a:cubicBezTo>
                <a:lnTo>
                  <a:pt x="887" y="0"/>
                </a:lnTo>
                <a:close/>
              </a:path>
            </a:pathLst>
          </a:custGeom>
          <a:ln w="12700">
            <a:solidFill>
              <a:srgbClr val="525067"/>
            </a:solidFill>
            <a:miter lim="400000"/>
          </a:ln>
        </p:spPr>
      </p:pic>
      <p:sp>
        <p:nvSpPr>
          <p:cNvPr id="861" name="Rounded Rectangle"/>
          <p:cNvSpPr/>
          <p:nvPr/>
        </p:nvSpPr>
        <p:spPr>
          <a:xfrm>
            <a:off x="6175386" y="5308837"/>
            <a:ext cx="5106514" cy="406130"/>
          </a:xfrm>
          <a:prstGeom prst="roundRect">
            <a:avLst>
              <a:gd name="adj" fmla="val 23453"/>
            </a:avLst>
          </a:prstGeom>
          <a:solidFill>
            <a:srgbClr val="DA8522">
              <a:alpha val="64546"/>
            </a:srgbClr>
          </a:solidFill>
          <a:ln w="12700">
            <a:miter lim="400000"/>
          </a:ln>
        </p:spPr>
        <p:txBody>
          <a:bodyPr lIns="22860" rIns="22860" anchor="ctr"/>
          <a:lstStyle/>
          <a:p>
            <a:endParaRPr sz="1150"/>
          </a:p>
        </p:txBody>
      </p:sp>
      <p:sp>
        <p:nvSpPr>
          <p:cNvPr id="862" name="CONDITIONS"/>
          <p:cNvSpPr txBox="1"/>
          <p:nvPr/>
        </p:nvSpPr>
        <p:spPr>
          <a:xfrm>
            <a:off x="8172542" y="5372202"/>
            <a:ext cx="116300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a:t>CONDITIONS</a:t>
            </a:r>
          </a:p>
        </p:txBody>
      </p:sp>
      <p:pic>
        <p:nvPicPr>
          <p:cNvPr id="863" name="base-r.pdf" descr="base-r.pdf"/>
          <p:cNvPicPr>
            <a:picLocks noChangeAspect="1"/>
          </p:cNvPicPr>
          <p:nvPr/>
        </p:nvPicPr>
        <p:blipFill>
          <a:blip r:embed="rId4"/>
          <a:srcRect l="26836" t="48726" r="50519" b="12288"/>
          <a:stretch>
            <a:fillRect/>
          </a:stretch>
        </p:blipFill>
        <p:spPr>
          <a:xfrm>
            <a:off x="1649699" y="2798042"/>
            <a:ext cx="2751337" cy="3660379"/>
          </a:xfrm>
          <a:custGeom>
            <a:avLst/>
            <a:gdLst/>
            <a:ahLst/>
            <a:cxnLst>
              <a:cxn ang="0">
                <a:pos x="wd2" y="hd2"/>
              </a:cxn>
              <a:cxn ang="5400000">
                <a:pos x="wd2" y="hd2"/>
              </a:cxn>
              <a:cxn ang="10800000">
                <a:pos x="wd2" y="hd2"/>
              </a:cxn>
              <a:cxn ang="16200000">
                <a:pos x="wd2" y="hd2"/>
              </a:cxn>
            </a:cxnLst>
            <a:rect l="0" t="0" r="r" b="b"/>
            <a:pathLst>
              <a:path w="21599" h="21599" extrusionOk="0">
                <a:moveTo>
                  <a:pt x="1095" y="0"/>
                </a:moveTo>
                <a:cubicBezTo>
                  <a:pt x="774" y="0"/>
                  <a:pt x="580" y="-1"/>
                  <a:pt x="451" y="39"/>
                </a:cubicBezTo>
                <a:cubicBezTo>
                  <a:pt x="266" y="90"/>
                  <a:pt x="120" y="200"/>
                  <a:pt x="53" y="339"/>
                </a:cubicBezTo>
                <a:cubicBezTo>
                  <a:pt x="-1" y="436"/>
                  <a:pt x="0" y="581"/>
                  <a:pt x="0" y="823"/>
                </a:cubicBezTo>
                <a:lnTo>
                  <a:pt x="0" y="20775"/>
                </a:lnTo>
                <a:cubicBezTo>
                  <a:pt x="0" y="21017"/>
                  <a:pt x="-1" y="21162"/>
                  <a:pt x="53" y="21259"/>
                </a:cubicBezTo>
                <a:cubicBezTo>
                  <a:pt x="120" y="21398"/>
                  <a:pt x="266" y="21508"/>
                  <a:pt x="451" y="21559"/>
                </a:cubicBezTo>
                <a:cubicBezTo>
                  <a:pt x="580" y="21599"/>
                  <a:pt x="774" y="21598"/>
                  <a:pt x="1095" y="21598"/>
                </a:cubicBezTo>
                <a:lnTo>
                  <a:pt x="20504" y="21598"/>
                </a:lnTo>
                <a:cubicBezTo>
                  <a:pt x="20825" y="21599"/>
                  <a:pt x="21019" y="21599"/>
                  <a:pt x="21147" y="21559"/>
                </a:cubicBezTo>
                <a:cubicBezTo>
                  <a:pt x="21332" y="21508"/>
                  <a:pt x="21477" y="21398"/>
                  <a:pt x="21544" y="21259"/>
                </a:cubicBezTo>
                <a:cubicBezTo>
                  <a:pt x="21598" y="21162"/>
                  <a:pt x="21599" y="21017"/>
                  <a:pt x="21599" y="20775"/>
                </a:cubicBezTo>
                <a:lnTo>
                  <a:pt x="21599" y="823"/>
                </a:lnTo>
                <a:cubicBezTo>
                  <a:pt x="21599" y="581"/>
                  <a:pt x="21598" y="436"/>
                  <a:pt x="21544" y="339"/>
                </a:cubicBezTo>
                <a:cubicBezTo>
                  <a:pt x="21477" y="200"/>
                  <a:pt x="21332" y="90"/>
                  <a:pt x="21147" y="39"/>
                </a:cubicBezTo>
                <a:cubicBezTo>
                  <a:pt x="21019" y="-1"/>
                  <a:pt x="20825" y="0"/>
                  <a:pt x="20504" y="0"/>
                </a:cubicBezTo>
                <a:lnTo>
                  <a:pt x="1095" y="0"/>
                </a:lnTo>
                <a:close/>
              </a:path>
            </a:pathLst>
          </a:custGeom>
          <a:ln w="12700">
            <a:solidFill>
              <a:srgbClr val="525067"/>
            </a:solidFill>
            <a:miter lim="400000"/>
          </a:ln>
        </p:spPr>
      </p:pic>
      <p:sp>
        <p:nvSpPr>
          <p:cNvPr id="864" name="Rounded Rectangle"/>
          <p:cNvSpPr/>
          <p:nvPr/>
        </p:nvSpPr>
        <p:spPr>
          <a:xfrm>
            <a:off x="1646536" y="2270216"/>
            <a:ext cx="2757664" cy="406130"/>
          </a:xfrm>
          <a:prstGeom prst="roundRect">
            <a:avLst>
              <a:gd name="adj" fmla="val 23453"/>
            </a:avLst>
          </a:prstGeom>
          <a:solidFill>
            <a:srgbClr val="DA8522">
              <a:alpha val="64934"/>
            </a:srgbClr>
          </a:solidFill>
          <a:ln w="12700">
            <a:miter lim="400000"/>
          </a:ln>
        </p:spPr>
        <p:txBody>
          <a:bodyPr lIns="22860" rIns="22860" anchor="ctr"/>
          <a:lstStyle/>
          <a:p>
            <a:endParaRPr sz="1150"/>
          </a:p>
        </p:txBody>
      </p:sp>
      <p:sp>
        <p:nvSpPr>
          <p:cNvPr id="865" name="SELECTING ELEMENTS"/>
          <p:cNvSpPr txBox="1"/>
          <p:nvPr/>
        </p:nvSpPr>
        <p:spPr>
          <a:xfrm>
            <a:off x="1992356" y="2333580"/>
            <a:ext cx="2112723"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a:t>SELECTING ELEMENTS</a:t>
            </a:r>
          </a:p>
        </p:txBody>
      </p:sp>
      <p:sp>
        <p:nvSpPr>
          <p:cNvPr id="866" name="Rounded Rectangle"/>
          <p:cNvSpPr/>
          <p:nvPr/>
        </p:nvSpPr>
        <p:spPr>
          <a:xfrm>
            <a:off x="6173176" y="2270216"/>
            <a:ext cx="3998715" cy="406130"/>
          </a:xfrm>
          <a:prstGeom prst="roundRect">
            <a:avLst>
              <a:gd name="adj" fmla="val 23453"/>
            </a:avLst>
          </a:prstGeom>
          <a:solidFill>
            <a:srgbClr val="DA8522">
              <a:alpha val="64546"/>
            </a:srgbClr>
          </a:solidFill>
          <a:ln w="12700">
            <a:miter lim="400000"/>
          </a:ln>
        </p:spPr>
        <p:txBody>
          <a:bodyPr lIns="22860" rIns="22860" anchor="ctr"/>
          <a:lstStyle/>
          <a:p>
            <a:endParaRPr sz="1150"/>
          </a:p>
        </p:txBody>
      </p:sp>
      <p:sp>
        <p:nvSpPr>
          <p:cNvPr id="867" name="R-BASE FUNCTIONS"/>
          <p:cNvSpPr txBox="1"/>
          <p:nvPr/>
        </p:nvSpPr>
        <p:spPr>
          <a:xfrm>
            <a:off x="7228769" y="2333580"/>
            <a:ext cx="188753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a:t>R-BASE FUNCTIONS</a:t>
            </a:r>
          </a:p>
        </p:txBody>
      </p:sp>
      <p:sp>
        <p:nvSpPr>
          <p:cNvPr id="868" name="15"/>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15</a:t>
            </a:r>
          </a:p>
          <a:p>
            <a:pPr lvl="1">
              <a:defRPr sz="3000">
                <a:solidFill>
                  <a:srgbClr val="EBEBEB"/>
                </a:solidFill>
                <a:latin typeface="Helvetica"/>
                <a:ea typeface="Helvetica"/>
                <a:cs typeface="Helvetica"/>
                <a:sym typeface="Helvetica"/>
              </a:defRPr>
            </a:pPr>
            <a:endParaRPr sz="1500"/>
          </a:p>
        </p:txBody>
      </p:sp>
    </p:spTree>
    <p:extLst>
      <p:ext uri="{BB962C8B-B14F-4D97-AF65-F5344CB8AC3E}">
        <p14:creationId xmlns:p14="http://schemas.microsoft.com/office/powerpoint/2010/main" val="87087701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using a function</a:t>
            </a:r>
          </a:p>
        </p:txBody>
      </p:sp>
      <p:sp>
        <p:nvSpPr>
          <p:cNvPr id="3" name="Content Placeholder 2">
            <a:extLst>
              <a:ext uri="{FF2B5EF4-FFF2-40B4-BE49-F238E27FC236}">
                <a16:creationId xmlns:a16="http://schemas.microsoft.com/office/drawing/2014/main" id="{6A25B745-46F9-C1B3-31AA-D1E9D1E1B82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44268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Rectangle"/>
          <p:cNvSpPr/>
          <p:nvPr/>
        </p:nvSpPr>
        <p:spPr>
          <a:xfrm>
            <a:off x="-11519" y="-26657"/>
            <a:ext cx="12215038" cy="2002696"/>
          </a:xfrm>
          <a:prstGeom prst="rect">
            <a:avLst/>
          </a:prstGeom>
          <a:solidFill>
            <a:srgbClr val="DA8522">
              <a:alpha val="64546"/>
            </a:srgbClr>
          </a:solidFill>
          <a:ln w="12700">
            <a:miter lim="400000"/>
          </a:ln>
        </p:spPr>
        <p:txBody>
          <a:bodyPr lIns="22860" rIns="22860" anchor="ctr"/>
          <a:lstStyle/>
          <a:p>
            <a:endParaRPr sz="1150"/>
          </a:p>
        </p:txBody>
      </p:sp>
      <p:sp>
        <p:nvSpPr>
          <p:cNvPr id="871"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sp>
        <p:nvSpPr>
          <p:cNvPr id="872" name="16"/>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16</a:t>
            </a:r>
          </a:p>
          <a:p>
            <a:pPr lvl="1">
              <a:defRPr sz="3000">
                <a:solidFill>
                  <a:srgbClr val="EBEBEB"/>
                </a:solidFill>
                <a:latin typeface="Helvetica"/>
                <a:ea typeface="Helvetica"/>
                <a:cs typeface="Helvetica"/>
                <a:sym typeface="Helvetica"/>
              </a:defRPr>
            </a:pPr>
            <a:endParaRPr sz="1500"/>
          </a:p>
        </p:txBody>
      </p:sp>
      <p:grpSp>
        <p:nvGrpSpPr>
          <p:cNvPr id="876" name="Group"/>
          <p:cNvGrpSpPr/>
          <p:nvPr/>
        </p:nvGrpSpPr>
        <p:grpSpPr>
          <a:xfrm>
            <a:off x="3801913" y="508157"/>
            <a:ext cx="4588175" cy="1203896"/>
            <a:chOff x="97444" y="0"/>
            <a:chExt cx="9176349" cy="2407789"/>
          </a:xfrm>
        </p:grpSpPr>
        <p:sp>
          <p:nvSpPr>
            <p:cNvPr id="873" name="BASE R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a:t>BASE R CHEAT SHEET </a:t>
              </a:r>
            </a:p>
          </p:txBody>
        </p:sp>
        <p:sp>
          <p:nvSpPr>
            <p:cNvPr id="874" name="https://www.rstudio.com/wp-content/uploads/2016/10/r-cheat-sheet-3.pdf"/>
            <p:cNvSpPr txBox="1"/>
            <p:nvPr/>
          </p:nvSpPr>
          <p:spPr>
            <a:xfrm>
              <a:off x="1859337" y="0"/>
              <a:ext cx="7414457" cy="1110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https://www.rstudio.com/wp-content/uploads/2016/10/r-cheat-sheet-3.pdf</a:t>
              </a:r>
            </a:p>
          </p:txBody>
        </p:sp>
        <p:sp>
          <p:nvSpPr>
            <p:cNvPr id="875"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877" name="Группа 36"/>
          <p:cNvSpPr/>
          <p:nvPr/>
        </p:nvSpPr>
        <p:spPr>
          <a:xfrm>
            <a:off x="877606" y="2298485"/>
            <a:ext cx="8683408" cy="89440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78" name="Группа 54"/>
          <p:cNvSpPr/>
          <p:nvPr/>
        </p:nvSpPr>
        <p:spPr>
          <a:xfrm>
            <a:off x="877606" y="3378902"/>
            <a:ext cx="8683408" cy="89440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79" name="Группа 63"/>
          <p:cNvSpPr/>
          <p:nvPr/>
        </p:nvSpPr>
        <p:spPr>
          <a:xfrm>
            <a:off x="877606" y="4459317"/>
            <a:ext cx="8683408" cy="894401"/>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80" name="Группа 69"/>
          <p:cNvSpPr/>
          <p:nvPr/>
        </p:nvSpPr>
        <p:spPr>
          <a:xfrm>
            <a:off x="877606" y="5539733"/>
            <a:ext cx="8683408" cy="894401"/>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81" name="Line"/>
          <p:cNvSpPr/>
          <p:nvPr/>
        </p:nvSpPr>
        <p:spPr>
          <a:xfrm flipV="1">
            <a:off x="5986924" y="2358457"/>
            <a:ext cx="1" cy="774457"/>
          </a:xfrm>
          <a:prstGeom prst="line">
            <a:avLst/>
          </a:prstGeom>
          <a:ln w="50800">
            <a:solidFill>
              <a:srgbClr val="525067"/>
            </a:solidFill>
            <a:miter lim="400000"/>
          </a:ln>
        </p:spPr>
        <p:txBody>
          <a:bodyPr lIns="0" tIns="0" rIns="0" bIns="0"/>
          <a:lstStyle/>
          <a:p>
            <a:endParaRPr sz="1150"/>
          </a:p>
        </p:txBody>
      </p:sp>
      <p:sp>
        <p:nvSpPr>
          <p:cNvPr id="882" name="Line"/>
          <p:cNvSpPr/>
          <p:nvPr/>
        </p:nvSpPr>
        <p:spPr>
          <a:xfrm flipV="1">
            <a:off x="5711094" y="3450839"/>
            <a:ext cx="1" cy="774457"/>
          </a:xfrm>
          <a:prstGeom prst="line">
            <a:avLst/>
          </a:prstGeom>
          <a:ln w="50800">
            <a:solidFill>
              <a:srgbClr val="747193"/>
            </a:solidFill>
            <a:miter lim="400000"/>
          </a:ln>
        </p:spPr>
        <p:txBody>
          <a:bodyPr lIns="0" tIns="0" rIns="0" bIns="0"/>
          <a:lstStyle/>
          <a:p>
            <a:endParaRPr sz="1150"/>
          </a:p>
        </p:txBody>
      </p:sp>
      <p:sp>
        <p:nvSpPr>
          <p:cNvPr id="883" name="Line"/>
          <p:cNvSpPr/>
          <p:nvPr/>
        </p:nvSpPr>
        <p:spPr>
          <a:xfrm flipV="1">
            <a:off x="5301519" y="4529307"/>
            <a:ext cx="1" cy="774457"/>
          </a:xfrm>
          <a:prstGeom prst="line">
            <a:avLst/>
          </a:prstGeom>
          <a:ln w="50800">
            <a:solidFill>
              <a:srgbClr val="B39C85"/>
            </a:solidFill>
            <a:miter lim="400000"/>
          </a:ln>
        </p:spPr>
        <p:txBody>
          <a:bodyPr lIns="0" tIns="0" rIns="0" bIns="0"/>
          <a:lstStyle/>
          <a:p>
            <a:endParaRPr sz="1150"/>
          </a:p>
        </p:txBody>
      </p:sp>
      <p:sp>
        <p:nvSpPr>
          <p:cNvPr id="884" name="Line"/>
          <p:cNvSpPr/>
          <p:nvPr/>
        </p:nvSpPr>
        <p:spPr>
          <a:xfrm flipV="1">
            <a:off x="6096000" y="5602637"/>
            <a:ext cx="1" cy="774457"/>
          </a:xfrm>
          <a:prstGeom prst="line">
            <a:avLst/>
          </a:prstGeom>
          <a:ln w="50800">
            <a:solidFill>
              <a:srgbClr val="920813">
                <a:alpha val="59936"/>
              </a:srgbClr>
            </a:solidFill>
            <a:miter lim="400000"/>
          </a:ln>
        </p:spPr>
        <p:txBody>
          <a:bodyPr lIns="0" tIns="0" rIns="0" bIns="0"/>
          <a:lstStyle/>
          <a:p>
            <a:endParaRPr sz="1150"/>
          </a:p>
        </p:txBody>
      </p:sp>
      <p:sp>
        <p:nvSpPr>
          <p:cNvPr id="885" name="Read in data:"/>
          <p:cNvSpPr txBox="1"/>
          <p:nvPr/>
        </p:nvSpPr>
        <p:spPr>
          <a:xfrm>
            <a:off x="6150329" y="2321049"/>
            <a:ext cx="1317642"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Read in data:</a:t>
            </a:r>
          </a:p>
        </p:txBody>
      </p:sp>
      <p:sp>
        <p:nvSpPr>
          <p:cNvPr id="886" name="plot(x)…"/>
          <p:cNvSpPr txBox="1"/>
          <p:nvPr/>
        </p:nvSpPr>
        <p:spPr>
          <a:xfrm>
            <a:off x="7363376" y="5796868"/>
            <a:ext cx="2127725"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plot(x)</a:t>
            </a:r>
          </a:p>
          <a:p>
            <a:pPr>
              <a:defRPr sz="2500" spc="-200">
                <a:solidFill>
                  <a:srgbClr val="000000"/>
                </a:solidFill>
                <a:latin typeface="Courier"/>
                <a:ea typeface="Courier"/>
                <a:cs typeface="Courier"/>
                <a:sym typeface="Courier"/>
              </a:defRPr>
            </a:pPr>
            <a:r>
              <a:rPr sz="1250"/>
              <a:t>plot(x,y) </a:t>
            </a:r>
            <a:r>
              <a:rPr sz="1250">
                <a:solidFill>
                  <a:srgbClr val="DA8522">
                    <a:alpha val="76291"/>
                  </a:srgbClr>
                </a:solidFill>
              </a:rPr>
              <a:t># scatter</a:t>
            </a:r>
          </a:p>
          <a:p>
            <a:pPr>
              <a:defRPr sz="2500" spc="-200">
                <a:solidFill>
                  <a:srgbClr val="000000"/>
                </a:solidFill>
                <a:latin typeface="Courier"/>
                <a:ea typeface="Courier"/>
                <a:cs typeface="Courier"/>
                <a:sym typeface="Courier"/>
              </a:defRPr>
            </a:pPr>
            <a:r>
              <a:rPr sz="1250"/>
              <a:t>hist(x) </a:t>
            </a:r>
            <a:r>
              <a:rPr sz="1250">
                <a:solidFill>
                  <a:srgbClr val="DA8522">
                    <a:alpha val="76291"/>
                  </a:srgbClr>
                </a:solidFill>
              </a:rPr>
              <a:t># histogram</a:t>
            </a:r>
          </a:p>
          <a:p>
            <a:pPr>
              <a:defRPr sz="2500" spc="-200">
                <a:solidFill>
                  <a:srgbClr val="000000"/>
                </a:solidFill>
                <a:latin typeface="Courier"/>
                <a:ea typeface="Courier"/>
                <a:cs typeface="Courier"/>
                <a:sym typeface="Courier"/>
              </a:defRPr>
            </a:pPr>
            <a:endParaRPr sz="1250">
              <a:solidFill>
                <a:srgbClr val="DA8522">
                  <a:alpha val="76291"/>
                </a:srgbClr>
              </a:solidFill>
            </a:endParaRPr>
          </a:p>
        </p:txBody>
      </p:sp>
      <p:sp>
        <p:nvSpPr>
          <p:cNvPr id="887" name="Overview:"/>
          <p:cNvSpPr txBox="1"/>
          <p:nvPr/>
        </p:nvSpPr>
        <p:spPr>
          <a:xfrm>
            <a:off x="990298" y="3421587"/>
            <a:ext cx="150021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Overview:</a:t>
            </a:r>
          </a:p>
        </p:txBody>
      </p:sp>
      <p:sp>
        <p:nvSpPr>
          <p:cNvPr id="888" name="Basics:"/>
          <p:cNvSpPr txBox="1"/>
          <p:nvPr/>
        </p:nvSpPr>
        <p:spPr>
          <a:xfrm>
            <a:off x="986586" y="2321049"/>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Basics:</a:t>
            </a:r>
          </a:p>
        </p:txBody>
      </p:sp>
      <p:sp>
        <p:nvSpPr>
          <p:cNvPr id="889" name="Is/As type:"/>
          <p:cNvSpPr txBox="1"/>
          <p:nvPr/>
        </p:nvSpPr>
        <p:spPr>
          <a:xfrm>
            <a:off x="960097" y="4492707"/>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Is/As type:</a:t>
            </a:r>
          </a:p>
        </p:txBody>
      </p:sp>
      <p:sp>
        <p:nvSpPr>
          <p:cNvPr id="890" name="Plots:"/>
          <p:cNvSpPr txBox="1"/>
          <p:nvPr/>
        </p:nvSpPr>
        <p:spPr>
          <a:xfrm>
            <a:off x="6701431" y="5601946"/>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Plots:</a:t>
            </a:r>
          </a:p>
        </p:txBody>
      </p:sp>
      <p:sp>
        <p:nvSpPr>
          <p:cNvPr id="891" name="c() # vector…"/>
          <p:cNvSpPr txBox="1"/>
          <p:nvPr/>
        </p:nvSpPr>
        <p:spPr>
          <a:xfrm>
            <a:off x="7019762" y="3412801"/>
            <a:ext cx="2557579"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c() </a:t>
            </a:r>
            <a:r>
              <a:rPr sz="1250">
                <a:solidFill>
                  <a:srgbClr val="DA8522">
                    <a:alpha val="76291"/>
                  </a:srgbClr>
                </a:solidFill>
              </a:rPr>
              <a:t># vector</a:t>
            </a:r>
          </a:p>
          <a:p>
            <a:pPr>
              <a:defRPr sz="2500" spc="-200">
                <a:solidFill>
                  <a:srgbClr val="000000"/>
                </a:solidFill>
                <a:latin typeface="Courier"/>
                <a:ea typeface="Courier"/>
                <a:cs typeface="Courier"/>
                <a:sym typeface="Courier"/>
              </a:defRPr>
            </a:pPr>
            <a:r>
              <a:rPr sz="1250"/>
              <a:t>data.frame(x=x,y=y)</a:t>
            </a:r>
          </a:p>
          <a:p>
            <a:pPr>
              <a:defRPr sz="2500" spc="-200">
                <a:solidFill>
                  <a:srgbClr val="000000"/>
                </a:solidFill>
                <a:latin typeface="Courier"/>
                <a:ea typeface="Courier"/>
                <a:cs typeface="Courier"/>
                <a:sym typeface="Courier"/>
              </a:defRPr>
            </a:pPr>
            <a:r>
              <a:rPr sz="1250"/>
              <a:t>matrix(x, nrow = 3, ncol = 3))</a:t>
            </a:r>
          </a:p>
          <a:p>
            <a:pPr>
              <a:defRPr sz="2500" spc="-200">
                <a:solidFill>
                  <a:srgbClr val="000000"/>
                </a:solidFill>
                <a:latin typeface="Courier"/>
                <a:ea typeface="Courier"/>
                <a:cs typeface="Courier"/>
                <a:sym typeface="Courier"/>
              </a:defRPr>
            </a:pPr>
            <a:r>
              <a:rPr sz="1250"/>
              <a:t>list(x=x, y=y)</a:t>
            </a:r>
          </a:p>
        </p:txBody>
      </p:sp>
      <p:sp>
        <p:nvSpPr>
          <p:cNvPr id="892" name="is.numeric(x) (character, factor, integer, etc.)…"/>
          <p:cNvSpPr txBox="1"/>
          <p:nvPr/>
        </p:nvSpPr>
        <p:spPr>
          <a:xfrm>
            <a:off x="1105688" y="4913748"/>
            <a:ext cx="437153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is.numeric(x) (character, factor, integer, etc.)</a:t>
            </a:r>
          </a:p>
          <a:p>
            <a:pPr>
              <a:defRPr sz="2500" spc="-200">
                <a:solidFill>
                  <a:srgbClr val="000000"/>
                </a:solidFill>
                <a:latin typeface="Courier"/>
                <a:ea typeface="Courier"/>
                <a:cs typeface="Courier"/>
                <a:sym typeface="Courier"/>
              </a:defRPr>
            </a:pPr>
            <a:r>
              <a:rPr sz="1250"/>
              <a:t>as.numeric(x) (factor, matrix, data.frame, etc.)</a:t>
            </a:r>
          </a:p>
        </p:txBody>
      </p:sp>
      <p:sp>
        <p:nvSpPr>
          <p:cNvPr id="893" name="head(df, n=10), df[1:10,] tail(df, n=10)…"/>
          <p:cNvSpPr txBox="1"/>
          <p:nvPr/>
        </p:nvSpPr>
        <p:spPr>
          <a:xfrm>
            <a:off x="1943055" y="3527223"/>
            <a:ext cx="3635991"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head(df, n=10), df[1:10,] tail(df, n=10)</a:t>
            </a:r>
          </a:p>
          <a:p>
            <a:pPr>
              <a:defRPr sz="2500" spc="-200">
                <a:solidFill>
                  <a:srgbClr val="000000"/>
                </a:solidFill>
                <a:latin typeface="Courier"/>
                <a:ea typeface="Courier"/>
                <a:cs typeface="Courier"/>
                <a:sym typeface="Courier"/>
              </a:defRPr>
            </a:pPr>
            <a:r>
              <a:rPr sz="1250">
                <a:solidFill>
                  <a:srgbClr val="DA8522">
                    <a:alpha val="76291"/>
                  </a:srgbClr>
                </a:solidFill>
              </a:rPr>
              <a:t># first or last 10 rows</a:t>
            </a:r>
          </a:p>
          <a:p>
            <a:pPr>
              <a:defRPr sz="2500" spc="-200">
                <a:solidFill>
                  <a:srgbClr val="000000"/>
                </a:solidFill>
                <a:latin typeface="Courier"/>
                <a:ea typeface="Courier"/>
                <a:cs typeface="Courier"/>
                <a:sym typeface="Courier"/>
              </a:defRPr>
            </a:pPr>
            <a:r>
              <a:rPr sz="1250"/>
              <a:t>class()</a:t>
            </a:r>
            <a:r>
              <a:rPr sz="1250">
                <a:solidFill>
                  <a:srgbClr val="DA8522">
                    <a:alpha val="76291"/>
                  </a:srgbClr>
                </a:solidFill>
              </a:rPr>
              <a:t> # data structure</a:t>
            </a:r>
          </a:p>
          <a:p>
            <a:pPr>
              <a:defRPr sz="2500" spc="-200">
                <a:solidFill>
                  <a:srgbClr val="000000"/>
                </a:solidFill>
                <a:latin typeface="Courier"/>
                <a:ea typeface="Courier"/>
                <a:cs typeface="Courier"/>
                <a:sym typeface="Courier"/>
              </a:defRPr>
            </a:pPr>
            <a:r>
              <a:rPr sz="1250"/>
              <a:t>unique(), table() </a:t>
            </a:r>
            <a:r>
              <a:rPr sz="1250">
                <a:solidFill>
                  <a:srgbClr val="DA8522">
                    <a:alpha val="76291"/>
                  </a:srgbClr>
                </a:solidFill>
              </a:rPr>
              <a:t># unique vals, count vals</a:t>
            </a:r>
          </a:p>
        </p:txBody>
      </p:sp>
      <p:sp>
        <p:nvSpPr>
          <p:cNvPr id="894" name="read.xlsx('name.xlsx'), read.delim('name.txt', sep ='\t') read.csv('name.csv', sep=';')"/>
          <p:cNvSpPr txBox="1"/>
          <p:nvPr/>
        </p:nvSpPr>
        <p:spPr>
          <a:xfrm>
            <a:off x="6749453" y="2541537"/>
            <a:ext cx="3136297"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read.xlsx('name.xlsx'), read.delim('name.txt', sep ='\t') read.csv('name.csv', sep=';')</a:t>
            </a:r>
          </a:p>
        </p:txBody>
      </p:sp>
      <p:sp>
        <p:nvSpPr>
          <p:cNvPr id="895" name="Rectangle"/>
          <p:cNvSpPr/>
          <p:nvPr/>
        </p:nvSpPr>
        <p:spPr>
          <a:xfrm>
            <a:off x="9670579" y="2292921"/>
            <a:ext cx="2204870" cy="905528"/>
          </a:xfrm>
          <a:prstGeom prst="rect">
            <a:avLst/>
          </a:prstGeom>
          <a:solidFill>
            <a:srgbClr val="525067"/>
          </a:solidFill>
          <a:ln w="12700">
            <a:miter lim="400000"/>
          </a:ln>
        </p:spPr>
        <p:txBody>
          <a:bodyPr lIns="22860" rIns="22860" anchor="ctr"/>
          <a:lstStyle/>
          <a:p>
            <a:endParaRPr sz="1150"/>
          </a:p>
        </p:txBody>
      </p:sp>
      <p:sp>
        <p:nvSpPr>
          <p:cNvPr id="896" name="CHUNK OPTIONS"/>
          <p:cNvSpPr txBox="1"/>
          <p:nvPr/>
        </p:nvSpPr>
        <p:spPr>
          <a:xfrm>
            <a:off x="10507497" y="4109829"/>
            <a:ext cx="936481"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a:t>CHUNK OPTIONS</a:t>
            </a:r>
          </a:p>
        </p:txBody>
      </p:sp>
      <p:sp>
        <p:nvSpPr>
          <p:cNvPr id="897" name="GETTING…"/>
          <p:cNvSpPr txBox="1"/>
          <p:nvPr/>
        </p:nvSpPr>
        <p:spPr>
          <a:xfrm>
            <a:off x="10324430" y="2373789"/>
            <a:ext cx="936482"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b="1">
                <a:solidFill>
                  <a:srgbClr val="FFFFFF"/>
                </a:solidFill>
                <a:latin typeface="Helvetica"/>
                <a:ea typeface="Helvetica"/>
                <a:cs typeface="Helvetica"/>
                <a:sym typeface="Helvetica"/>
              </a:defRPr>
            </a:pPr>
            <a:r>
              <a:rPr sz="1500"/>
              <a:t>GETTING</a:t>
            </a:r>
          </a:p>
          <a:p>
            <a:pPr>
              <a:defRPr sz="3000" b="1">
                <a:solidFill>
                  <a:srgbClr val="FFFFFF"/>
                </a:solidFill>
                <a:latin typeface="Helvetica"/>
                <a:ea typeface="Helvetica"/>
                <a:cs typeface="Helvetica"/>
                <a:sym typeface="Helvetica"/>
              </a:defRPr>
            </a:pPr>
            <a:r>
              <a:rPr sz="1500"/>
              <a:t>STARTED</a:t>
            </a:r>
          </a:p>
        </p:txBody>
      </p:sp>
      <p:sp>
        <p:nvSpPr>
          <p:cNvPr id="898" name="Rectangle"/>
          <p:cNvSpPr/>
          <p:nvPr/>
        </p:nvSpPr>
        <p:spPr>
          <a:xfrm>
            <a:off x="9663301" y="3372166"/>
            <a:ext cx="2204870" cy="905528"/>
          </a:xfrm>
          <a:prstGeom prst="rect">
            <a:avLst/>
          </a:prstGeom>
          <a:solidFill>
            <a:srgbClr val="747193"/>
          </a:solidFill>
          <a:ln w="12700">
            <a:miter lim="400000"/>
          </a:ln>
        </p:spPr>
        <p:txBody>
          <a:bodyPr lIns="22860" rIns="22860" anchor="ctr"/>
          <a:lstStyle/>
          <a:p>
            <a:endParaRPr sz="1150"/>
          </a:p>
        </p:txBody>
      </p:sp>
      <p:sp>
        <p:nvSpPr>
          <p:cNvPr id="899" name="DATA STRUCTURES &amp; OVERVIEW"/>
          <p:cNvSpPr txBox="1"/>
          <p:nvPr/>
        </p:nvSpPr>
        <p:spPr>
          <a:xfrm>
            <a:off x="9773348" y="3569621"/>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a:t>DATA STRUCTURES &amp; OVERVIEW </a:t>
            </a:r>
          </a:p>
        </p:txBody>
      </p:sp>
      <p:sp>
        <p:nvSpPr>
          <p:cNvPr id="900" name="getwd(), setwd() # location…"/>
          <p:cNvSpPr txBox="1"/>
          <p:nvPr/>
        </p:nvSpPr>
        <p:spPr>
          <a:xfrm>
            <a:off x="1761326" y="2337407"/>
            <a:ext cx="3872484"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getwd(), setwd()</a:t>
            </a:r>
            <a:r>
              <a:rPr sz="1250">
                <a:solidFill>
                  <a:srgbClr val="DA8522">
                    <a:alpha val="76291"/>
                  </a:srgbClr>
                </a:solidFill>
              </a:rPr>
              <a:t> # location</a:t>
            </a:r>
          </a:p>
          <a:p>
            <a:pPr>
              <a:defRPr sz="2500" spc="-200">
                <a:solidFill>
                  <a:srgbClr val="000000"/>
                </a:solidFill>
                <a:latin typeface="Courier"/>
                <a:ea typeface="Courier"/>
                <a:cs typeface="Courier"/>
                <a:sym typeface="Courier"/>
              </a:defRPr>
            </a:pPr>
            <a:r>
              <a:rPr sz="1250"/>
              <a:t>install.packages('pname'), library(pname)</a:t>
            </a:r>
          </a:p>
          <a:p>
            <a:pPr>
              <a:defRPr sz="2500" spc="-200">
                <a:solidFill>
                  <a:srgbClr val="000000"/>
                </a:solidFill>
                <a:latin typeface="Courier"/>
                <a:ea typeface="Courier"/>
                <a:cs typeface="Courier"/>
                <a:sym typeface="Courier"/>
              </a:defRPr>
            </a:pPr>
            <a:r>
              <a:rPr sz="1250"/>
              <a:t>ls(), rm() </a:t>
            </a:r>
            <a:r>
              <a:rPr sz="1250">
                <a:solidFill>
                  <a:srgbClr val="DA8522">
                    <a:alpha val="76291"/>
                  </a:srgbClr>
                </a:solidFill>
              </a:rPr>
              <a:t># list, remove objects</a:t>
            </a:r>
          </a:p>
          <a:p>
            <a:pPr>
              <a:defRPr sz="2500" spc="-200">
                <a:solidFill>
                  <a:srgbClr val="000000"/>
                </a:solidFill>
                <a:latin typeface="Courier"/>
                <a:ea typeface="Courier"/>
                <a:cs typeface="Courier"/>
                <a:sym typeface="Courier"/>
              </a:defRPr>
            </a:pPr>
            <a:r>
              <a:rPr sz="1250"/>
              <a:t>load(), data(), save() </a:t>
            </a:r>
            <a:r>
              <a:rPr sz="1250">
                <a:solidFill>
                  <a:srgbClr val="DA8522">
                    <a:alpha val="76291"/>
                  </a:srgbClr>
                </a:solidFill>
              </a:rPr>
              <a:t># load, save as .Rdata</a:t>
            </a:r>
          </a:p>
        </p:txBody>
      </p:sp>
      <p:sp>
        <p:nvSpPr>
          <p:cNvPr id="901" name="Make Data:"/>
          <p:cNvSpPr txBox="1"/>
          <p:nvPr/>
        </p:nvSpPr>
        <p:spPr>
          <a:xfrm>
            <a:off x="5843143" y="3421587"/>
            <a:ext cx="1500215"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Make Data:</a:t>
            </a:r>
          </a:p>
        </p:txBody>
      </p:sp>
      <p:sp>
        <p:nvSpPr>
          <p:cNvPr id="902" name="Strings:"/>
          <p:cNvSpPr txBox="1"/>
          <p:nvPr/>
        </p:nvSpPr>
        <p:spPr>
          <a:xfrm>
            <a:off x="5496847" y="4492707"/>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Strings:</a:t>
            </a:r>
          </a:p>
        </p:txBody>
      </p:sp>
      <p:sp>
        <p:nvSpPr>
          <p:cNvPr id="903" name="paste(x, y, sep = '')…"/>
          <p:cNvSpPr txBox="1"/>
          <p:nvPr/>
        </p:nvSpPr>
        <p:spPr>
          <a:xfrm>
            <a:off x="5727738" y="4691125"/>
            <a:ext cx="4262033"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paste(x, y, sep = '')</a:t>
            </a:r>
          </a:p>
          <a:p>
            <a:pPr>
              <a:defRPr sz="2500" spc="-200">
                <a:solidFill>
                  <a:srgbClr val="000000"/>
                </a:solidFill>
                <a:latin typeface="Courier"/>
                <a:ea typeface="Courier"/>
                <a:cs typeface="Courier"/>
                <a:sym typeface="Courier"/>
              </a:defRPr>
            </a:pPr>
            <a:r>
              <a:rPr sz="1250"/>
              <a:t>grep('pattern', x) </a:t>
            </a:r>
            <a:r>
              <a:rPr sz="1250">
                <a:solidFill>
                  <a:srgbClr val="DA8522">
                    <a:alpha val="76291"/>
                  </a:srgbClr>
                </a:solidFill>
              </a:rPr>
              <a:t># find str pattern</a:t>
            </a:r>
          </a:p>
          <a:p>
            <a:pPr>
              <a:defRPr sz="2500" spc="-200">
                <a:solidFill>
                  <a:srgbClr val="000000"/>
                </a:solidFill>
                <a:latin typeface="Courier"/>
                <a:ea typeface="Courier"/>
                <a:cs typeface="Courier"/>
                <a:sym typeface="Courier"/>
              </a:defRPr>
            </a:pPr>
            <a:r>
              <a:rPr sz="1250"/>
              <a:t>gsub('pattern', 'replace', x) </a:t>
            </a:r>
            <a:r>
              <a:rPr sz="1250">
                <a:solidFill>
                  <a:srgbClr val="DA8522">
                    <a:alpha val="76291"/>
                  </a:srgbClr>
                </a:solidFill>
              </a:rPr>
              <a:t># replace with</a:t>
            </a:r>
          </a:p>
        </p:txBody>
      </p:sp>
      <p:sp>
        <p:nvSpPr>
          <p:cNvPr id="904" name="Other:"/>
          <p:cNvSpPr txBox="1"/>
          <p:nvPr/>
        </p:nvSpPr>
        <p:spPr>
          <a:xfrm>
            <a:off x="988224" y="5648696"/>
            <a:ext cx="11197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Other:</a:t>
            </a:r>
          </a:p>
        </p:txBody>
      </p:sp>
      <p:sp>
        <p:nvSpPr>
          <p:cNvPr id="905" name="seq(1, 10, by = 1.0) # sequence from-to…"/>
          <p:cNvSpPr txBox="1"/>
          <p:nvPr/>
        </p:nvSpPr>
        <p:spPr>
          <a:xfrm>
            <a:off x="1747257" y="5792032"/>
            <a:ext cx="3763179"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seq(1, 10, by = 1.0) </a:t>
            </a:r>
            <a:r>
              <a:rPr sz="1250">
                <a:solidFill>
                  <a:srgbClr val="DA8522">
                    <a:alpha val="76291"/>
                  </a:srgbClr>
                </a:solidFill>
              </a:rPr>
              <a:t># sequence from-to</a:t>
            </a:r>
          </a:p>
          <a:p>
            <a:pPr>
              <a:defRPr sz="2500" spc="-200">
                <a:solidFill>
                  <a:srgbClr val="000000"/>
                </a:solidFill>
                <a:latin typeface="Courier"/>
                <a:ea typeface="Courier"/>
                <a:cs typeface="Courier"/>
                <a:sym typeface="Courier"/>
              </a:defRPr>
            </a:pPr>
            <a:r>
              <a:rPr sz="1250"/>
              <a:t>rep(x, times) </a:t>
            </a:r>
            <a:r>
              <a:rPr sz="1250">
                <a:solidFill>
                  <a:srgbClr val="DA8522">
                    <a:alpha val="76291"/>
                  </a:srgbClr>
                </a:solidFill>
              </a:rPr>
              <a:t># replicate n times</a:t>
            </a:r>
          </a:p>
          <a:p>
            <a:pPr>
              <a:defRPr sz="2500" spc="-200">
                <a:solidFill>
                  <a:srgbClr val="000000"/>
                </a:solidFill>
                <a:latin typeface="Courier"/>
                <a:ea typeface="Courier"/>
                <a:cs typeface="Courier"/>
                <a:sym typeface="Courier"/>
              </a:defRPr>
            </a:pPr>
            <a:r>
              <a:rPr sz="1250"/>
              <a:t>sort(), reverse() </a:t>
            </a:r>
            <a:r>
              <a:rPr sz="1250">
                <a:solidFill>
                  <a:srgbClr val="DA8522">
                    <a:alpha val="76291"/>
                  </a:srgbClr>
                </a:solidFill>
              </a:rPr>
              <a:t># sort or reverse vector</a:t>
            </a:r>
          </a:p>
        </p:txBody>
      </p:sp>
      <p:sp>
        <p:nvSpPr>
          <p:cNvPr id="906" name="Rectangle"/>
          <p:cNvSpPr/>
          <p:nvPr/>
        </p:nvSpPr>
        <p:spPr>
          <a:xfrm>
            <a:off x="9690236" y="4449279"/>
            <a:ext cx="2204870" cy="905528"/>
          </a:xfrm>
          <a:prstGeom prst="rect">
            <a:avLst/>
          </a:prstGeom>
          <a:solidFill>
            <a:srgbClr val="B39C85"/>
          </a:solidFill>
          <a:ln w="12700">
            <a:miter lim="400000"/>
          </a:ln>
        </p:spPr>
        <p:txBody>
          <a:bodyPr lIns="22860" rIns="22860" anchor="ctr"/>
          <a:lstStyle/>
          <a:p>
            <a:endParaRPr sz="1150"/>
          </a:p>
        </p:txBody>
      </p:sp>
      <p:sp>
        <p:nvSpPr>
          <p:cNvPr id="907" name="DATA TYPES &amp; STRINGS"/>
          <p:cNvSpPr txBox="1"/>
          <p:nvPr/>
        </p:nvSpPr>
        <p:spPr>
          <a:xfrm>
            <a:off x="9824148" y="4670054"/>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a:t>DATA TYPES &amp; STRINGS</a:t>
            </a:r>
          </a:p>
        </p:txBody>
      </p:sp>
      <p:sp>
        <p:nvSpPr>
          <p:cNvPr id="908" name="Rectangle"/>
          <p:cNvSpPr/>
          <p:nvPr/>
        </p:nvSpPr>
        <p:spPr>
          <a:xfrm>
            <a:off x="9690236" y="5526768"/>
            <a:ext cx="2204870" cy="905528"/>
          </a:xfrm>
          <a:prstGeom prst="rect">
            <a:avLst/>
          </a:prstGeom>
          <a:solidFill>
            <a:srgbClr val="880C0A">
              <a:alpha val="67831"/>
            </a:srgbClr>
          </a:solidFill>
          <a:ln w="12700">
            <a:miter lim="400000"/>
          </a:ln>
        </p:spPr>
        <p:txBody>
          <a:bodyPr lIns="22860" rIns="22860" anchor="ctr"/>
          <a:lstStyle/>
          <a:p>
            <a:endParaRPr sz="1150"/>
          </a:p>
        </p:txBody>
      </p:sp>
      <p:sp>
        <p:nvSpPr>
          <p:cNvPr id="909" name="VECTORS &amp;…"/>
          <p:cNvSpPr txBox="1"/>
          <p:nvPr/>
        </p:nvSpPr>
        <p:spPr>
          <a:xfrm>
            <a:off x="9817798" y="5730453"/>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3000" b="1">
                <a:solidFill>
                  <a:srgbClr val="FFFFFF"/>
                </a:solidFill>
                <a:latin typeface="Helvetica"/>
                <a:ea typeface="Helvetica"/>
                <a:cs typeface="Helvetica"/>
                <a:sym typeface="Helvetica"/>
              </a:defRPr>
            </a:pPr>
            <a:r>
              <a:rPr sz="1500"/>
              <a:t>VECTORS &amp; </a:t>
            </a:r>
          </a:p>
          <a:p>
            <a:pPr algn="ctr">
              <a:defRPr sz="3000" b="1">
                <a:solidFill>
                  <a:srgbClr val="FFFFFF"/>
                </a:solidFill>
                <a:latin typeface="Helvetica"/>
                <a:ea typeface="Helvetica"/>
                <a:cs typeface="Helvetica"/>
                <a:sym typeface="Helvetica"/>
              </a:defRPr>
            </a:pPr>
            <a:r>
              <a:rPr sz="1500"/>
              <a:t>BASE PLOTS</a:t>
            </a:r>
          </a:p>
        </p:txBody>
      </p:sp>
    </p:spTree>
    <p:extLst>
      <p:ext uri="{BB962C8B-B14F-4D97-AF65-F5344CB8AC3E}">
        <p14:creationId xmlns:p14="http://schemas.microsoft.com/office/powerpoint/2010/main" val="7958467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4" name="Group"/>
          <p:cNvGrpSpPr/>
          <p:nvPr/>
        </p:nvGrpSpPr>
        <p:grpSpPr>
          <a:xfrm>
            <a:off x="713122" y="762000"/>
            <a:ext cx="4743085" cy="1737989"/>
            <a:chOff x="25400" y="0"/>
            <a:chExt cx="9486169" cy="3475976"/>
          </a:xfrm>
        </p:grpSpPr>
        <p:sp>
          <p:nvSpPr>
            <p:cNvPr id="911" name="GETTING HELP"/>
            <p:cNvSpPr txBox="1"/>
            <p:nvPr/>
          </p:nvSpPr>
          <p:spPr>
            <a:xfrm>
              <a:off x="25400" y="720813"/>
              <a:ext cx="9486170" cy="2755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5000">
                  <a:solidFill>
                    <a:srgbClr val="374556"/>
                  </a:solidFill>
                  <a:latin typeface="Helvetica"/>
                  <a:ea typeface="Helvetica"/>
                  <a:cs typeface="Helvetica"/>
                  <a:sym typeface="Helvetica"/>
                </a:defRPr>
              </a:pPr>
              <a:r>
                <a:rPr sz="2500"/>
                <a:t>GETTING </a:t>
              </a:r>
              <a:r>
                <a:rPr sz="2500" b="1"/>
                <a:t>HELP</a:t>
              </a:r>
            </a:p>
          </p:txBody>
        </p:sp>
        <p:sp>
          <p:nvSpPr>
            <p:cNvPr id="912" name="FROM EXCEL TO R"/>
            <p:cNvSpPr txBox="1"/>
            <p:nvPr/>
          </p:nvSpPr>
          <p:spPr>
            <a:xfrm>
              <a:off x="2127580" y="0"/>
              <a:ext cx="6471696" cy="436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a:t>FROM EXCEL TO R</a:t>
              </a:r>
            </a:p>
          </p:txBody>
        </p:sp>
        <p:sp>
          <p:nvSpPr>
            <p:cNvPr id="913"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grpSp>
        <p:nvGrpSpPr>
          <p:cNvPr id="919" name="Группа 174"/>
          <p:cNvGrpSpPr/>
          <p:nvPr/>
        </p:nvGrpSpPr>
        <p:grpSpPr>
          <a:xfrm>
            <a:off x="7328969" y="773396"/>
            <a:ext cx="4468169" cy="4677075"/>
            <a:chOff x="0" y="-215828"/>
            <a:chExt cx="8936335" cy="9354149"/>
          </a:xfrm>
        </p:grpSpPr>
        <p:sp>
          <p:nvSpPr>
            <p:cNvPr id="915" name="Полилиния 183"/>
            <p:cNvSpPr/>
            <p:nvPr/>
          </p:nvSpPr>
          <p:spPr>
            <a:xfrm>
              <a:off x="0" y="4285"/>
              <a:ext cx="8936336" cy="9134036"/>
            </a:xfrm>
            <a:prstGeom prst="rect">
              <a:avLst/>
            </a:prstGeom>
            <a:solidFill>
              <a:srgbClr val="525067"/>
            </a:solidFill>
            <a:ln w="12700" cap="flat">
              <a:noFill/>
              <a:miter lim="400000"/>
            </a:ln>
            <a:effectLst/>
          </p:spPr>
          <p:txBody>
            <a:bodyPr wrap="square" lIns="22860" tIns="22860" rIns="22860" bIns="22860" numCol="1" anchor="ctr">
              <a:noAutofit/>
            </a:bodyPr>
            <a:lstStyle/>
            <a:p>
              <a:pPr algn="ctr" defTabSz="457200">
                <a:defRPr sz="1800">
                  <a:solidFill>
                    <a:srgbClr val="FFFFFF"/>
                  </a:solidFill>
                </a:defRPr>
              </a:pPr>
              <a:endParaRPr sz="900"/>
            </a:p>
          </p:txBody>
        </p:sp>
        <p:grpSp>
          <p:nvGrpSpPr>
            <p:cNvPr id="918" name="Группа 184"/>
            <p:cNvGrpSpPr/>
            <p:nvPr/>
          </p:nvGrpSpPr>
          <p:grpSpPr>
            <a:xfrm>
              <a:off x="0" y="-215829"/>
              <a:ext cx="3185277" cy="3176606"/>
              <a:chOff x="0" y="-215828"/>
              <a:chExt cx="3185276" cy="3176605"/>
            </a:xfrm>
          </p:grpSpPr>
          <p:sp>
            <p:nvSpPr>
              <p:cNvPr id="916" name="Прямоугольник 8"/>
              <p:cNvSpPr/>
              <p:nvPr/>
            </p:nvSpPr>
            <p:spPr>
              <a:xfrm rot="16200000">
                <a:off x="114392" y="-110108"/>
                <a:ext cx="2956492" cy="31852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rgbClr val="FFDDCC"/>
              </a:solidFill>
              <a:ln w="12700" cap="flat">
                <a:noFill/>
                <a:miter lim="400000"/>
              </a:ln>
              <a:effectLst/>
            </p:spPr>
            <p:txBody>
              <a:bodyPr wrap="square" lIns="22860" tIns="22860" rIns="22860" bIns="22860" numCol="1" anchor="ctr">
                <a:noAutofit/>
              </a:bodyPr>
              <a:lstStyle/>
              <a:p>
                <a:pPr algn="ctr" defTabSz="457200">
                  <a:defRPr sz="900" b="1">
                    <a:solidFill>
                      <a:srgbClr val="FFFFFF"/>
                    </a:solidFill>
                  </a:defRPr>
                </a:pPr>
                <a:endParaRPr sz="450"/>
              </a:p>
            </p:txBody>
          </p:sp>
          <p:sp>
            <p:nvSpPr>
              <p:cNvPr id="917" name="Заголовок 2"/>
              <p:cNvSpPr/>
              <p:nvPr/>
            </p:nvSpPr>
            <p:spPr>
              <a:xfrm rot="18900000">
                <a:off x="764878" y="182469"/>
                <a:ext cx="1655520" cy="12770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008" y="1015"/>
                    </a:lnTo>
                    <a:lnTo>
                      <a:pt x="21600" y="21600"/>
                    </a:lnTo>
                    <a:lnTo>
                      <a:pt x="592" y="20585"/>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defTabSz="2438644">
                  <a:defRPr sz="4200" b="1">
                    <a:solidFill>
                      <a:srgbClr val="525067"/>
                    </a:solidFill>
                    <a:latin typeface="Tahoma"/>
                    <a:ea typeface="Tahoma"/>
                    <a:cs typeface="Tahoma"/>
                    <a:sym typeface="Tahoma"/>
                  </a:defRPr>
                </a:lvl1pPr>
              </a:lstStyle>
              <a:p>
                <a:r>
                  <a:rPr sz="2100"/>
                  <a:t>02</a:t>
                </a:r>
              </a:p>
            </p:txBody>
          </p:sp>
        </p:grpSp>
      </p:grpSp>
      <p:grpSp>
        <p:nvGrpSpPr>
          <p:cNvPr id="924" name="Группа 174"/>
          <p:cNvGrpSpPr/>
          <p:nvPr/>
        </p:nvGrpSpPr>
        <p:grpSpPr>
          <a:xfrm>
            <a:off x="3789746" y="880228"/>
            <a:ext cx="3450097" cy="4570243"/>
            <a:chOff x="-81980" y="-2164"/>
            <a:chExt cx="6900192" cy="9140484"/>
          </a:xfrm>
        </p:grpSpPr>
        <p:sp>
          <p:nvSpPr>
            <p:cNvPr id="920" name="Полилиния 183"/>
            <p:cNvSpPr/>
            <p:nvPr/>
          </p:nvSpPr>
          <p:spPr>
            <a:xfrm>
              <a:off x="0" y="4285"/>
              <a:ext cx="6818212" cy="9134036"/>
            </a:xfrm>
            <a:prstGeom prst="rect">
              <a:avLst/>
            </a:prstGeom>
            <a:solidFill>
              <a:srgbClr val="525067"/>
            </a:solidFill>
            <a:ln w="12700" cap="flat">
              <a:noFill/>
              <a:miter lim="400000"/>
            </a:ln>
            <a:effectLst/>
          </p:spPr>
          <p:txBody>
            <a:bodyPr wrap="square" lIns="22860" tIns="22860" rIns="22860" bIns="22860" numCol="1" anchor="ctr">
              <a:noAutofit/>
            </a:bodyPr>
            <a:lstStyle/>
            <a:p>
              <a:pPr algn="ctr" defTabSz="457200">
                <a:defRPr sz="1800">
                  <a:solidFill>
                    <a:srgbClr val="FFFFFF"/>
                  </a:solidFill>
                </a:defRPr>
              </a:pPr>
              <a:endParaRPr sz="900"/>
            </a:p>
          </p:txBody>
        </p:sp>
        <p:grpSp>
          <p:nvGrpSpPr>
            <p:cNvPr id="923" name="Группа 184"/>
            <p:cNvGrpSpPr/>
            <p:nvPr/>
          </p:nvGrpSpPr>
          <p:grpSpPr>
            <a:xfrm>
              <a:off x="-81981" y="-2165"/>
              <a:ext cx="2577666" cy="2647477"/>
              <a:chOff x="-83369" y="3837"/>
              <a:chExt cx="2577665" cy="2647475"/>
            </a:xfrm>
          </p:grpSpPr>
          <p:sp>
            <p:nvSpPr>
              <p:cNvPr id="921" name="Прямоугольник 8"/>
              <p:cNvSpPr/>
              <p:nvPr/>
            </p:nvSpPr>
            <p:spPr>
              <a:xfrm rot="16200000">
                <a:off x="-76591" y="80427"/>
                <a:ext cx="2647477" cy="2494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rgbClr val="FFDDCC"/>
              </a:solidFill>
              <a:ln w="12700" cap="flat">
                <a:noFill/>
                <a:miter lim="400000"/>
              </a:ln>
              <a:effectLst/>
            </p:spPr>
            <p:txBody>
              <a:bodyPr wrap="square" lIns="22860" tIns="22860" rIns="22860" bIns="22860" numCol="1" anchor="ctr">
                <a:noAutofit/>
              </a:bodyPr>
              <a:lstStyle/>
              <a:p>
                <a:pPr algn="ctr" defTabSz="457200">
                  <a:defRPr sz="900" b="1">
                    <a:solidFill>
                      <a:srgbClr val="FFFFFF"/>
                    </a:solidFill>
                  </a:defRPr>
                </a:pPr>
                <a:endParaRPr sz="450"/>
              </a:p>
            </p:txBody>
          </p:sp>
          <p:sp>
            <p:nvSpPr>
              <p:cNvPr id="922" name="Заголовок 2"/>
              <p:cNvSpPr/>
              <p:nvPr/>
            </p:nvSpPr>
            <p:spPr>
              <a:xfrm rot="18900000">
                <a:off x="89201" y="491449"/>
                <a:ext cx="1378370" cy="1059046"/>
              </a:xfrm>
              <a:custGeom>
                <a:avLst/>
                <a:gdLst/>
                <a:ahLst/>
                <a:cxnLst>
                  <a:cxn ang="0">
                    <a:pos x="wd2" y="hd2"/>
                  </a:cxn>
                  <a:cxn ang="5400000">
                    <a:pos x="wd2" y="hd2"/>
                  </a:cxn>
                  <a:cxn ang="10800000">
                    <a:pos x="wd2" y="hd2"/>
                  </a:cxn>
                  <a:cxn ang="16200000">
                    <a:pos x="wd2" y="hd2"/>
                  </a:cxn>
                </a:cxnLst>
                <a:rect l="0" t="0" r="r" b="b"/>
                <a:pathLst>
                  <a:path w="21600" h="21600" extrusionOk="0">
                    <a:moveTo>
                      <a:pt x="476" y="819"/>
                    </a:moveTo>
                    <a:lnTo>
                      <a:pt x="21600" y="0"/>
                    </a:lnTo>
                    <a:lnTo>
                      <a:pt x="21124" y="20781"/>
                    </a:lnTo>
                    <a:lnTo>
                      <a:pt x="0" y="2160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defTabSz="2438644">
                  <a:defRPr sz="4200" b="1">
                    <a:solidFill>
                      <a:srgbClr val="525067"/>
                    </a:solidFill>
                    <a:latin typeface="Tahoma"/>
                    <a:ea typeface="Tahoma"/>
                    <a:cs typeface="Tahoma"/>
                    <a:sym typeface="Tahoma"/>
                  </a:defRPr>
                </a:lvl1pPr>
              </a:lstStyle>
              <a:p>
                <a:r>
                  <a:rPr sz="2100"/>
                  <a:t>01</a:t>
                </a:r>
              </a:p>
            </p:txBody>
          </p:sp>
        </p:grpSp>
      </p:grpSp>
      <p:grpSp>
        <p:nvGrpSpPr>
          <p:cNvPr id="927" name="Group"/>
          <p:cNvGrpSpPr/>
          <p:nvPr/>
        </p:nvGrpSpPr>
        <p:grpSpPr>
          <a:xfrm>
            <a:off x="756173" y="762000"/>
            <a:ext cx="4243887" cy="218479"/>
            <a:chOff x="0" y="0"/>
            <a:chExt cx="8487773" cy="436956"/>
          </a:xfrm>
        </p:grpSpPr>
        <p:sp>
          <p:nvSpPr>
            <p:cNvPr id="925" name="FROM EXCEL TO R"/>
            <p:cNvSpPr txBox="1"/>
            <p:nvPr/>
          </p:nvSpPr>
          <p:spPr>
            <a:xfrm>
              <a:off x="2016078" y="0"/>
              <a:ext cx="6471696" cy="436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a:t>FROM EXCEL TO R</a:t>
              </a:r>
            </a:p>
          </p:txBody>
        </p:sp>
        <p:sp>
          <p:nvSpPr>
            <p:cNvPr id="926" name="Line"/>
            <p:cNvSpPr/>
            <p:nvPr/>
          </p:nvSpPr>
          <p:spPr>
            <a:xfrm>
              <a:off x="0"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928" name="2"/>
          <p:cNvSpPr txBox="1"/>
          <p:nvPr/>
        </p:nvSpPr>
        <p:spPr>
          <a:xfrm>
            <a:off x="190500" y="6595170"/>
            <a:ext cx="20687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a:solidFill>
                  <a:srgbClr val="374556"/>
                </a:solidFill>
                <a:latin typeface="Helvetica"/>
                <a:ea typeface="Helvetica"/>
                <a:cs typeface="Helvetica"/>
                <a:sym typeface="Helvetica"/>
              </a:defRPr>
            </a:pPr>
            <a:r>
              <a:rPr sz="1500"/>
              <a:t>2</a:t>
            </a:r>
          </a:p>
          <a:p>
            <a:pPr lvl="1">
              <a:defRPr sz="3000">
                <a:solidFill>
                  <a:srgbClr val="EBEBEB"/>
                </a:solidFill>
                <a:latin typeface="Helvetica"/>
                <a:ea typeface="Helvetica"/>
                <a:cs typeface="Helvetica"/>
                <a:sym typeface="Helvetica"/>
              </a:defRPr>
            </a:pPr>
            <a:endParaRPr sz="1500"/>
          </a:p>
        </p:txBody>
      </p:sp>
      <p:sp>
        <p:nvSpPr>
          <p:cNvPr id="929" name="Rectangle"/>
          <p:cNvSpPr/>
          <p:nvPr/>
        </p:nvSpPr>
        <p:spPr>
          <a:xfrm>
            <a:off x="-63008" y="5696393"/>
            <a:ext cx="12255657" cy="1177118"/>
          </a:xfrm>
          <a:prstGeom prst="rect">
            <a:avLst/>
          </a:prstGeom>
          <a:solidFill>
            <a:srgbClr val="525067"/>
          </a:solidFill>
          <a:ln w="12700">
            <a:miter lim="400000"/>
          </a:ln>
        </p:spPr>
        <p:txBody>
          <a:bodyPr lIns="22860" rIns="22860" anchor="ctr"/>
          <a:lstStyle/>
          <a:p>
            <a:endParaRPr sz="1150"/>
          </a:p>
        </p:txBody>
      </p:sp>
      <p:grpSp>
        <p:nvGrpSpPr>
          <p:cNvPr id="937" name="Группа 3"/>
          <p:cNvGrpSpPr/>
          <p:nvPr/>
        </p:nvGrpSpPr>
        <p:grpSpPr>
          <a:xfrm>
            <a:off x="905737" y="2279418"/>
            <a:ext cx="1693325" cy="2877244"/>
            <a:chOff x="0" y="0"/>
            <a:chExt cx="3386647" cy="5754487"/>
          </a:xfrm>
        </p:grpSpPr>
        <p:sp>
          <p:nvSpPr>
            <p:cNvPr id="930" name="Freeform 24"/>
            <p:cNvSpPr/>
            <p:nvPr/>
          </p:nvSpPr>
          <p:spPr>
            <a:xfrm>
              <a:off x="2984602" y="492287"/>
              <a:ext cx="402046" cy="651098"/>
            </a:xfrm>
            <a:custGeom>
              <a:avLst/>
              <a:gdLst/>
              <a:ahLst/>
              <a:cxnLst>
                <a:cxn ang="0">
                  <a:pos x="wd2" y="hd2"/>
                </a:cxn>
                <a:cxn ang="5400000">
                  <a:pos x="wd2" y="hd2"/>
                </a:cxn>
                <a:cxn ang="10800000">
                  <a:pos x="wd2" y="hd2"/>
                </a:cxn>
                <a:cxn ang="16200000">
                  <a:pos x="wd2" y="hd2"/>
                </a:cxn>
              </a:cxnLst>
              <a:rect l="0" t="0" r="r" b="b"/>
              <a:pathLst>
                <a:path w="17584" h="19999" extrusionOk="0">
                  <a:moveTo>
                    <a:pt x="0" y="16152"/>
                  </a:moveTo>
                  <a:cubicBezTo>
                    <a:pt x="0" y="16152"/>
                    <a:pt x="4659" y="9051"/>
                    <a:pt x="8047" y="5500"/>
                  </a:cubicBezTo>
                  <a:cubicBezTo>
                    <a:pt x="11435" y="1950"/>
                    <a:pt x="16941" y="-1601"/>
                    <a:pt x="16518" y="766"/>
                  </a:cubicBezTo>
                  <a:cubicBezTo>
                    <a:pt x="16094" y="2541"/>
                    <a:pt x="12282" y="5500"/>
                    <a:pt x="11859" y="6684"/>
                  </a:cubicBezTo>
                  <a:cubicBezTo>
                    <a:pt x="11859" y="7867"/>
                    <a:pt x="21600" y="10235"/>
                    <a:pt x="15671" y="12602"/>
                  </a:cubicBezTo>
                  <a:cubicBezTo>
                    <a:pt x="10165" y="14969"/>
                    <a:pt x="5506" y="19999"/>
                    <a:pt x="5506" y="19999"/>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1" name="Freeform 25"/>
            <p:cNvSpPr/>
            <p:nvPr/>
          </p:nvSpPr>
          <p:spPr>
            <a:xfrm>
              <a:off x="638792" y="3612657"/>
              <a:ext cx="1066930" cy="301385"/>
            </a:xfrm>
            <a:custGeom>
              <a:avLst/>
              <a:gdLst/>
              <a:ahLst/>
              <a:cxnLst>
                <a:cxn ang="0">
                  <a:pos x="wd2" y="hd2"/>
                </a:cxn>
                <a:cxn ang="5400000">
                  <a:pos x="wd2" y="hd2"/>
                </a:cxn>
                <a:cxn ang="10800000">
                  <a:pos x="wd2" y="hd2"/>
                </a:cxn>
                <a:cxn ang="16200000">
                  <a:pos x="wd2" y="hd2"/>
                </a:cxn>
              </a:cxnLst>
              <a:rect l="0" t="0" r="r" b="b"/>
              <a:pathLst>
                <a:path w="21045" h="18100" extrusionOk="0">
                  <a:moveTo>
                    <a:pt x="4014" y="1751"/>
                  </a:moveTo>
                  <a:cubicBezTo>
                    <a:pt x="0" y="12843"/>
                    <a:pt x="0" y="12843"/>
                    <a:pt x="0" y="12843"/>
                  </a:cubicBezTo>
                  <a:cubicBezTo>
                    <a:pt x="0" y="12843"/>
                    <a:pt x="0" y="15762"/>
                    <a:pt x="4205" y="15178"/>
                  </a:cubicBezTo>
                  <a:cubicBezTo>
                    <a:pt x="8602" y="14595"/>
                    <a:pt x="21600" y="21600"/>
                    <a:pt x="21027" y="15762"/>
                  </a:cubicBezTo>
                  <a:cubicBezTo>
                    <a:pt x="20453" y="9924"/>
                    <a:pt x="12807" y="1751"/>
                    <a:pt x="12807" y="1751"/>
                  </a:cubicBezTo>
                  <a:cubicBezTo>
                    <a:pt x="5352" y="0"/>
                    <a:pt x="5352" y="0"/>
                    <a:pt x="5352" y="0"/>
                  </a:cubicBezTo>
                </a:path>
              </a:pathLst>
            </a:custGeom>
            <a:solidFill>
              <a:srgbClr val="AB6522">
                <a:alpha val="60910"/>
              </a:srgbClr>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2" name="Freeform 26"/>
            <p:cNvSpPr/>
            <p:nvPr/>
          </p:nvSpPr>
          <p:spPr>
            <a:xfrm>
              <a:off x="407966" y="3709280"/>
              <a:ext cx="1492302" cy="2045208"/>
            </a:xfrm>
            <a:custGeom>
              <a:avLst/>
              <a:gdLst/>
              <a:ahLst/>
              <a:cxnLst>
                <a:cxn ang="0">
                  <a:pos x="wd2" y="hd2"/>
                </a:cxn>
                <a:cxn ang="5400000">
                  <a:pos x="wd2" y="hd2"/>
                </a:cxn>
                <a:cxn ang="10800000">
                  <a:pos x="wd2" y="hd2"/>
                </a:cxn>
                <a:cxn ang="16200000">
                  <a:pos x="wd2" y="hd2"/>
                </a:cxn>
              </a:cxnLst>
              <a:rect l="0" t="0" r="r" b="b"/>
              <a:pathLst>
                <a:path w="21600" h="21600" extrusionOk="0">
                  <a:moveTo>
                    <a:pt x="16270" y="19245"/>
                  </a:moveTo>
                  <a:cubicBezTo>
                    <a:pt x="12623" y="16482"/>
                    <a:pt x="15569" y="0"/>
                    <a:pt x="15569" y="0"/>
                  </a:cubicBezTo>
                  <a:cubicBezTo>
                    <a:pt x="10940" y="0"/>
                    <a:pt x="10940" y="0"/>
                    <a:pt x="10940" y="0"/>
                  </a:cubicBezTo>
                  <a:cubicBezTo>
                    <a:pt x="6171" y="0"/>
                    <a:pt x="6171" y="0"/>
                    <a:pt x="6171" y="0"/>
                  </a:cubicBezTo>
                  <a:cubicBezTo>
                    <a:pt x="6171" y="0"/>
                    <a:pt x="9257" y="16482"/>
                    <a:pt x="5610" y="19245"/>
                  </a:cubicBezTo>
                  <a:cubicBezTo>
                    <a:pt x="2805" y="18631"/>
                    <a:pt x="0" y="18938"/>
                    <a:pt x="0" y="20883"/>
                  </a:cubicBezTo>
                  <a:cubicBezTo>
                    <a:pt x="0" y="20986"/>
                    <a:pt x="0" y="20986"/>
                    <a:pt x="0" y="20986"/>
                  </a:cubicBezTo>
                  <a:cubicBezTo>
                    <a:pt x="0" y="21293"/>
                    <a:pt x="421" y="21600"/>
                    <a:pt x="982" y="21600"/>
                  </a:cubicBezTo>
                  <a:cubicBezTo>
                    <a:pt x="9538" y="21600"/>
                    <a:pt x="9538" y="21600"/>
                    <a:pt x="9538" y="21600"/>
                  </a:cubicBezTo>
                  <a:cubicBezTo>
                    <a:pt x="10099" y="21600"/>
                    <a:pt x="10519" y="21293"/>
                    <a:pt x="10519" y="20986"/>
                  </a:cubicBezTo>
                  <a:cubicBezTo>
                    <a:pt x="10940" y="2047"/>
                    <a:pt x="10940" y="2047"/>
                    <a:pt x="10940" y="2047"/>
                  </a:cubicBezTo>
                  <a:cubicBezTo>
                    <a:pt x="11081" y="20986"/>
                    <a:pt x="11081" y="20986"/>
                    <a:pt x="11081" y="20986"/>
                  </a:cubicBezTo>
                  <a:cubicBezTo>
                    <a:pt x="11081" y="21293"/>
                    <a:pt x="11501" y="21600"/>
                    <a:pt x="12062" y="21600"/>
                  </a:cubicBezTo>
                  <a:cubicBezTo>
                    <a:pt x="20618" y="21600"/>
                    <a:pt x="20618" y="21600"/>
                    <a:pt x="20618" y="21600"/>
                  </a:cubicBezTo>
                  <a:cubicBezTo>
                    <a:pt x="21179" y="21600"/>
                    <a:pt x="21600" y="21293"/>
                    <a:pt x="21600" y="20986"/>
                  </a:cubicBezTo>
                  <a:cubicBezTo>
                    <a:pt x="21600" y="20883"/>
                    <a:pt x="21600" y="20883"/>
                    <a:pt x="21600" y="20883"/>
                  </a:cubicBezTo>
                  <a:cubicBezTo>
                    <a:pt x="21600" y="19245"/>
                    <a:pt x="19356" y="18427"/>
                    <a:pt x="16270" y="19245"/>
                  </a:cubicBez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3" name="Freeform 27"/>
            <p:cNvSpPr/>
            <p:nvPr/>
          </p:nvSpPr>
          <p:spPr>
            <a:xfrm>
              <a:off x="326921" y="971145"/>
              <a:ext cx="2872402" cy="2904546"/>
            </a:xfrm>
            <a:custGeom>
              <a:avLst/>
              <a:gdLst/>
              <a:ahLst/>
              <a:cxnLst>
                <a:cxn ang="0">
                  <a:pos x="wd2" y="hd2"/>
                </a:cxn>
                <a:cxn ang="5400000">
                  <a:pos x="wd2" y="hd2"/>
                </a:cxn>
                <a:cxn ang="10800000">
                  <a:pos x="wd2" y="hd2"/>
                </a:cxn>
                <a:cxn ang="16200000">
                  <a:pos x="wd2" y="hd2"/>
                </a:cxn>
              </a:cxnLst>
              <a:rect l="0" t="0" r="r" b="b"/>
              <a:pathLst>
                <a:path w="18886" h="21021" extrusionOk="0">
                  <a:moveTo>
                    <a:pt x="17038" y="263"/>
                  </a:moveTo>
                  <a:cubicBezTo>
                    <a:pt x="17038" y="263"/>
                    <a:pt x="14426" y="8257"/>
                    <a:pt x="3976" y="7276"/>
                  </a:cubicBezTo>
                  <a:cubicBezTo>
                    <a:pt x="3275" y="7205"/>
                    <a:pt x="2447" y="7696"/>
                    <a:pt x="2001" y="8327"/>
                  </a:cubicBezTo>
                  <a:cubicBezTo>
                    <a:pt x="-2714" y="15270"/>
                    <a:pt x="2383" y="19268"/>
                    <a:pt x="2383" y="19268"/>
                  </a:cubicBezTo>
                  <a:cubicBezTo>
                    <a:pt x="3275" y="18146"/>
                    <a:pt x="3275" y="18146"/>
                    <a:pt x="3275" y="18146"/>
                  </a:cubicBezTo>
                  <a:cubicBezTo>
                    <a:pt x="-229" y="15411"/>
                    <a:pt x="3339" y="10151"/>
                    <a:pt x="3339" y="10151"/>
                  </a:cubicBezTo>
                  <a:cubicBezTo>
                    <a:pt x="3339" y="10151"/>
                    <a:pt x="2829" y="18216"/>
                    <a:pt x="2065" y="20670"/>
                  </a:cubicBezTo>
                  <a:cubicBezTo>
                    <a:pt x="2128" y="20670"/>
                    <a:pt x="2128" y="20670"/>
                    <a:pt x="2192" y="20670"/>
                  </a:cubicBezTo>
                  <a:cubicBezTo>
                    <a:pt x="2192" y="20670"/>
                    <a:pt x="2192" y="20670"/>
                    <a:pt x="2192" y="20670"/>
                  </a:cubicBezTo>
                  <a:cubicBezTo>
                    <a:pt x="2957" y="20530"/>
                    <a:pt x="3594" y="20460"/>
                    <a:pt x="4231" y="20390"/>
                  </a:cubicBezTo>
                  <a:cubicBezTo>
                    <a:pt x="4996" y="20390"/>
                    <a:pt x="5760" y="20390"/>
                    <a:pt x="6461" y="20390"/>
                  </a:cubicBezTo>
                  <a:cubicBezTo>
                    <a:pt x="7990" y="20530"/>
                    <a:pt x="8882" y="20881"/>
                    <a:pt x="9074" y="21021"/>
                  </a:cubicBezTo>
                  <a:cubicBezTo>
                    <a:pt x="8245" y="17094"/>
                    <a:pt x="8882" y="10081"/>
                    <a:pt x="8882" y="10081"/>
                  </a:cubicBezTo>
                  <a:cubicBezTo>
                    <a:pt x="8882" y="9730"/>
                    <a:pt x="9074" y="9520"/>
                    <a:pt x="9328" y="9450"/>
                  </a:cubicBezTo>
                  <a:cubicBezTo>
                    <a:pt x="10858" y="9099"/>
                    <a:pt x="15891" y="7486"/>
                    <a:pt x="18886" y="753"/>
                  </a:cubicBezTo>
                  <a:cubicBezTo>
                    <a:pt x="16974" y="-579"/>
                    <a:pt x="17038" y="263"/>
                    <a:pt x="17038" y="263"/>
                  </a:cubicBezTo>
                  <a:close/>
                </a:path>
              </a:pathLst>
            </a:custGeom>
            <a:solidFill>
              <a:srgbClr val="FFC585"/>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4" name="Freeform 28"/>
            <p:cNvSpPr/>
            <p:nvPr/>
          </p:nvSpPr>
          <p:spPr>
            <a:xfrm>
              <a:off x="481606" y="67275"/>
              <a:ext cx="1485301" cy="1794268"/>
            </a:xfrm>
            <a:custGeom>
              <a:avLst/>
              <a:gdLst/>
              <a:ahLst/>
              <a:cxnLst>
                <a:cxn ang="0">
                  <a:pos x="wd2" y="hd2"/>
                </a:cxn>
                <a:cxn ang="5400000">
                  <a:pos x="wd2" y="hd2"/>
                </a:cxn>
                <a:cxn ang="10800000">
                  <a:pos x="wd2" y="hd2"/>
                </a:cxn>
                <a:cxn ang="16200000">
                  <a:pos x="wd2" y="hd2"/>
                </a:cxn>
              </a:cxnLst>
              <a:rect l="0" t="0" r="r" b="b"/>
              <a:pathLst>
                <a:path w="19468" h="20111" extrusionOk="0">
                  <a:moveTo>
                    <a:pt x="13125" y="19797"/>
                  </a:moveTo>
                  <a:cubicBezTo>
                    <a:pt x="13125" y="19797"/>
                    <a:pt x="13125" y="19797"/>
                    <a:pt x="13125" y="19797"/>
                  </a:cubicBezTo>
                  <a:cubicBezTo>
                    <a:pt x="9694" y="20665"/>
                    <a:pt x="6009" y="19688"/>
                    <a:pt x="3849" y="17409"/>
                  </a:cubicBezTo>
                  <a:cubicBezTo>
                    <a:pt x="3087" y="16757"/>
                    <a:pt x="2452" y="15781"/>
                    <a:pt x="2198" y="14912"/>
                  </a:cubicBezTo>
                  <a:cubicBezTo>
                    <a:pt x="419" y="9702"/>
                    <a:pt x="419" y="9702"/>
                    <a:pt x="419" y="9702"/>
                  </a:cubicBezTo>
                  <a:cubicBezTo>
                    <a:pt x="-1106" y="5686"/>
                    <a:pt x="1689" y="1453"/>
                    <a:pt x="6263" y="368"/>
                  </a:cubicBezTo>
                  <a:cubicBezTo>
                    <a:pt x="6263" y="368"/>
                    <a:pt x="6263" y="368"/>
                    <a:pt x="6263" y="368"/>
                  </a:cubicBezTo>
                  <a:cubicBezTo>
                    <a:pt x="10965" y="-935"/>
                    <a:pt x="15920" y="1344"/>
                    <a:pt x="17190" y="5252"/>
                  </a:cubicBezTo>
                  <a:cubicBezTo>
                    <a:pt x="19096" y="10353"/>
                    <a:pt x="19096" y="10353"/>
                    <a:pt x="19096" y="10353"/>
                  </a:cubicBezTo>
                  <a:cubicBezTo>
                    <a:pt x="20494" y="14370"/>
                    <a:pt x="17826" y="18494"/>
                    <a:pt x="13125" y="1979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5" name="Freeform 29"/>
            <p:cNvSpPr/>
            <p:nvPr/>
          </p:nvSpPr>
          <p:spPr>
            <a:xfrm>
              <a:off x="0" y="0"/>
              <a:ext cx="1814382" cy="1744599"/>
            </a:xfrm>
            <a:custGeom>
              <a:avLst/>
              <a:gdLst/>
              <a:ahLst/>
              <a:cxnLst>
                <a:cxn ang="0">
                  <a:pos x="wd2" y="hd2"/>
                </a:cxn>
                <a:cxn ang="5400000">
                  <a:pos x="wd2" y="hd2"/>
                </a:cxn>
                <a:cxn ang="10800000">
                  <a:pos x="wd2" y="hd2"/>
                </a:cxn>
                <a:cxn ang="16200000">
                  <a:pos x="wd2" y="hd2"/>
                </a:cxn>
              </a:cxnLst>
              <a:rect l="0" t="0" r="r" b="b"/>
              <a:pathLst>
                <a:path w="21600" h="21600" extrusionOk="0">
                  <a:moveTo>
                    <a:pt x="21369" y="4440"/>
                  </a:moveTo>
                  <a:cubicBezTo>
                    <a:pt x="21138" y="3960"/>
                    <a:pt x="20560" y="3120"/>
                    <a:pt x="19867" y="2400"/>
                  </a:cubicBezTo>
                  <a:cubicBezTo>
                    <a:pt x="18712" y="1320"/>
                    <a:pt x="16980" y="240"/>
                    <a:pt x="14785" y="0"/>
                  </a:cubicBezTo>
                  <a:cubicBezTo>
                    <a:pt x="14670" y="0"/>
                    <a:pt x="14554" y="0"/>
                    <a:pt x="14554" y="0"/>
                  </a:cubicBezTo>
                  <a:cubicBezTo>
                    <a:pt x="14554" y="0"/>
                    <a:pt x="14554" y="0"/>
                    <a:pt x="14554" y="0"/>
                  </a:cubicBezTo>
                  <a:cubicBezTo>
                    <a:pt x="13745" y="0"/>
                    <a:pt x="13052" y="0"/>
                    <a:pt x="12244" y="0"/>
                  </a:cubicBezTo>
                  <a:cubicBezTo>
                    <a:pt x="12244" y="0"/>
                    <a:pt x="12244" y="0"/>
                    <a:pt x="12244" y="0"/>
                  </a:cubicBezTo>
                  <a:cubicBezTo>
                    <a:pt x="10396" y="360"/>
                    <a:pt x="8201" y="1320"/>
                    <a:pt x="5775" y="3120"/>
                  </a:cubicBezTo>
                  <a:cubicBezTo>
                    <a:pt x="6353" y="1920"/>
                    <a:pt x="7739" y="960"/>
                    <a:pt x="9356" y="360"/>
                  </a:cubicBezTo>
                  <a:cubicBezTo>
                    <a:pt x="7624" y="720"/>
                    <a:pt x="6353" y="1560"/>
                    <a:pt x="5660" y="2280"/>
                  </a:cubicBezTo>
                  <a:cubicBezTo>
                    <a:pt x="6353" y="1200"/>
                    <a:pt x="7277" y="480"/>
                    <a:pt x="7277" y="480"/>
                  </a:cubicBezTo>
                  <a:cubicBezTo>
                    <a:pt x="7277" y="480"/>
                    <a:pt x="3812" y="2040"/>
                    <a:pt x="4043" y="4920"/>
                  </a:cubicBezTo>
                  <a:cubicBezTo>
                    <a:pt x="3003" y="3960"/>
                    <a:pt x="2310" y="2640"/>
                    <a:pt x="2310" y="2640"/>
                  </a:cubicBezTo>
                  <a:cubicBezTo>
                    <a:pt x="2310" y="2640"/>
                    <a:pt x="2426" y="4320"/>
                    <a:pt x="3465" y="5760"/>
                  </a:cubicBezTo>
                  <a:cubicBezTo>
                    <a:pt x="1617" y="5040"/>
                    <a:pt x="0" y="5640"/>
                    <a:pt x="0" y="5640"/>
                  </a:cubicBezTo>
                  <a:cubicBezTo>
                    <a:pt x="0" y="5640"/>
                    <a:pt x="1733" y="5880"/>
                    <a:pt x="2079" y="6720"/>
                  </a:cubicBezTo>
                  <a:cubicBezTo>
                    <a:pt x="116" y="8520"/>
                    <a:pt x="231" y="9720"/>
                    <a:pt x="231" y="9720"/>
                  </a:cubicBezTo>
                  <a:cubicBezTo>
                    <a:pt x="231" y="9720"/>
                    <a:pt x="1040" y="9000"/>
                    <a:pt x="1964" y="8400"/>
                  </a:cubicBezTo>
                  <a:cubicBezTo>
                    <a:pt x="1502" y="9480"/>
                    <a:pt x="924" y="11640"/>
                    <a:pt x="1848" y="14520"/>
                  </a:cubicBezTo>
                  <a:cubicBezTo>
                    <a:pt x="1386" y="11880"/>
                    <a:pt x="1848" y="11520"/>
                    <a:pt x="1848" y="11520"/>
                  </a:cubicBezTo>
                  <a:cubicBezTo>
                    <a:pt x="1848" y="11520"/>
                    <a:pt x="1386" y="14640"/>
                    <a:pt x="3234" y="18240"/>
                  </a:cubicBezTo>
                  <a:cubicBezTo>
                    <a:pt x="2426" y="15840"/>
                    <a:pt x="2772" y="15480"/>
                    <a:pt x="2772" y="15480"/>
                  </a:cubicBezTo>
                  <a:cubicBezTo>
                    <a:pt x="3465" y="17880"/>
                    <a:pt x="6122" y="21600"/>
                    <a:pt x="10742" y="21600"/>
                  </a:cubicBezTo>
                  <a:cubicBezTo>
                    <a:pt x="9010" y="19800"/>
                    <a:pt x="9125" y="15600"/>
                    <a:pt x="9703" y="14280"/>
                  </a:cubicBezTo>
                  <a:cubicBezTo>
                    <a:pt x="4389" y="11520"/>
                    <a:pt x="10165" y="6240"/>
                    <a:pt x="12013" y="10920"/>
                  </a:cubicBezTo>
                  <a:cubicBezTo>
                    <a:pt x="12244" y="8520"/>
                    <a:pt x="17211" y="3600"/>
                    <a:pt x="21600" y="5520"/>
                  </a:cubicBezTo>
                  <a:cubicBezTo>
                    <a:pt x="21600" y="5160"/>
                    <a:pt x="21484" y="4920"/>
                    <a:pt x="21369" y="4440"/>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6" name="Freeform 30"/>
            <p:cNvSpPr/>
            <p:nvPr/>
          </p:nvSpPr>
          <p:spPr>
            <a:xfrm>
              <a:off x="724679" y="3215425"/>
              <a:ext cx="214721" cy="35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240" y="0"/>
                  </a:lnTo>
                  <a:lnTo>
                    <a:pt x="0" y="10961"/>
                  </a:lnTo>
                  <a:lnTo>
                    <a:pt x="21600" y="21600"/>
                  </a:lnTo>
                  <a:close/>
                </a:path>
              </a:pathLst>
            </a:custGeom>
            <a:solidFill>
              <a:srgbClr val="DA8522">
                <a:alpha val="60910"/>
              </a:srgbClr>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sp>
        <p:nvSpPr>
          <p:cNvPr id="938" name="?"/>
          <p:cNvSpPr txBox="1"/>
          <p:nvPr/>
        </p:nvSpPr>
        <p:spPr>
          <a:xfrm>
            <a:off x="2763990" y="1856278"/>
            <a:ext cx="641351" cy="1169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14000" b="1">
                <a:solidFill>
                  <a:srgbClr val="374556"/>
                </a:solidFill>
                <a:latin typeface="Helvetica"/>
                <a:ea typeface="Helvetica"/>
                <a:cs typeface="Helvetica"/>
                <a:sym typeface="Helvetica"/>
              </a:defRPr>
            </a:lvl1pPr>
          </a:lstStyle>
          <a:p>
            <a:r>
              <a:rPr sz="7000"/>
              <a:t>?</a:t>
            </a:r>
          </a:p>
        </p:txBody>
      </p:sp>
      <p:sp>
        <p:nvSpPr>
          <p:cNvPr id="939" name="Remember, you are NOT suppose to remember commands by heart! No programmer does this.…"/>
          <p:cNvSpPr txBox="1"/>
          <p:nvPr/>
        </p:nvSpPr>
        <p:spPr>
          <a:xfrm>
            <a:off x="4191192" y="2747830"/>
            <a:ext cx="2859349" cy="2326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277813" indent="-277813">
              <a:lnSpc>
                <a:spcPct val="110000"/>
              </a:lnSpc>
              <a:buSzPct val="100000"/>
              <a:buAutoNum type="arabicPeriod"/>
              <a:defRPr sz="3000">
                <a:solidFill>
                  <a:srgbClr val="FDFFFF"/>
                </a:solidFill>
                <a:latin typeface="Helvetica"/>
                <a:ea typeface="Helvetica"/>
                <a:cs typeface="Helvetica"/>
                <a:sym typeface="Helvetica"/>
              </a:defRPr>
            </a:pPr>
            <a:r>
              <a:rPr sz="1500"/>
              <a:t>Remember, you are NOT suppose to remember commands by heart! No programmer does this.</a:t>
            </a:r>
          </a:p>
          <a:p>
            <a:pPr>
              <a:lnSpc>
                <a:spcPct val="110000"/>
              </a:lnSpc>
              <a:defRPr sz="3000">
                <a:solidFill>
                  <a:srgbClr val="FDFFFF"/>
                </a:solidFill>
                <a:latin typeface="Helvetica"/>
                <a:ea typeface="Helvetica"/>
                <a:cs typeface="Helvetica"/>
                <a:sym typeface="Helvetica"/>
              </a:defRPr>
            </a:pPr>
            <a:endParaRPr sz="1500"/>
          </a:p>
          <a:p>
            <a:pPr marL="277813" indent="-277813">
              <a:lnSpc>
                <a:spcPct val="110000"/>
              </a:lnSpc>
              <a:buSzPct val="100000"/>
              <a:buAutoNum type="arabicPeriod" startAt="2"/>
              <a:defRPr sz="3000">
                <a:solidFill>
                  <a:srgbClr val="FDFFFF"/>
                </a:solidFill>
                <a:latin typeface="Helvetica"/>
                <a:ea typeface="Helvetica"/>
                <a:cs typeface="Helvetica"/>
                <a:sym typeface="Helvetica"/>
              </a:defRPr>
            </a:pPr>
            <a:r>
              <a:rPr sz="1500"/>
              <a:t>Learning a programming language is like learning a real language - it takes practice, mistakes, …</a:t>
            </a:r>
          </a:p>
        </p:txBody>
      </p:sp>
      <p:sp>
        <p:nvSpPr>
          <p:cNvPr id="940" name="HOW TO…"/>
          <p:cNvSpPr txBox="1"/>
          <p:nvPr/>
        </p:nvSpPr>
        <p:spPr>
          <a:xfrm>
            <a:off x="4345148" y="1359959"/>
            <a:ext cx="2869295" cy="836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3400" b="1">
                <a:solidFill>
                  <a:srgbClr val="FFFFFF"/>
                </a:solidFill>
                <a:latin typeface="Helvetica"/>
                <a:ea typeface="Helvetica"/>
                <a:cs typeface="Helvetica"/>
                <a:sym typeface="Helvetica"/>
              </a:defRPr>
            </a:pPr>
            <a:r>
              <a:rPr sz="1700"/>
              <a:t>HOW TO </a:t>
            </a:r>
          </a:p>
          <a:p>
            <a:pPr algn="ctr">
              <a:defRPr sz="3400" b="1">
                <a:solidFill>
                  <a:srgbClr val="FFFFFF"/>
                </a:solidFill>
                <a:latin typeface="Helvetica"/>
                <a:ea typeface="Helvetica"/>
                <a:cs typeface="Helvetica"/>
                <a:sym typeface="Helvetica"/>
              </a:defRPr>
            </a:pPr>
            <a:r>
              <a:rPr sz="1700"/>
              <a:t>NOT FREAK OUT </a:t>
            </a:r>
          </a:p>
          <a:p>
            <a:pPr algn="ctr">
              <a:defRPr sz="3400" b="1">
                <a:solidFill>
                  <a:srgbClr val="FFFFFF"/>
                </a:solidFill>
                <a:latin typeface="Helvetica"/>
                <a:ea typeface="Helvetica"/>
                <a:cs typeface="Helvetica"/>
                <a:sym typeface="Helvetica"/>
              </a:defRPr>
            </a:pPr>
            <a:r>
              <a:rPr sz="1700"/>
              <a:t>WHEN LEARNING R</a:t>
            </a:r>
          </a:p>
        </p:txBody>
      </p:sp>
      <p:sp>
        <p:nvSpPr>
          <p:cNvPr id="941" name="Ask us, and ask people next to you.…"/>
          <p:cNvSpPr txBox="1"/>
          <p:nvPr/>
        </p:nvSpPr>
        <p:spPr>
          <a:xfrm>
            <a:off x="7624249" y="2364606"/>
            <a:ext cx="3989277" cy="2128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277813" indent="-277813">
              <a:buSzPct val="100000"/>
              <a:buAutoNum type="arabicPeriod"/>
              <a:defRPr sz="3000">
                <a:solidFill>
                  <a:srgbClr val="FDFFFF"/>
                </a:solidFill>
                <a:latin typeface="Helvetica"/>
                <a:ea typeface="Helvetica"/>
                <a:cs typeface="Helvetica"/>
                <a:sym typeface="Helvetica"/>
              </a:defRPr>
            </a:pPr>
            <a:r>
              <a:rPr sz="1500" dirty="0"/>
              <a:t>Ask us and ask </a:t>
            </a:r>
            <a:r>
              <a:rPr lang="en-US" sz="1500" dirty="0"/>
              <a:t>your peers (in Slack!)</a:t>
            </a:r>
            <a:endParaRPr sz="1500" dirty="0"/>
          </a:p>
          <a:p>
            <a:pPr>
              <a:defRPr sz="3000">
                <a:solidFill>
                  <a:srgbClr val="FDFFFF"/>
                </a:solidFill>
                <a:latin typeface="Helvetica"/>
                <a:ea typeface="Helvetica"/>
                <a:cs typeface="Helvetica"/>
                <a:sym typeface="Helvetica"/>
              </a:defRPr>
            </a:pPr>
            <a:endParaRPr sz="1500" dirty="0"/>
          </a:p>
          <a:p>
            <a:pPr marL="277813" indent="-277813">
              <a:buSzPct val="100000"/>
              <a:buAutoNum type="arabicPeriod" startAt="2"/>
              <a:defRPr sz="3000">
                <a:solidFill>
                  <a:srgbClr val="FDFFFF"/>
                </a:solidFill>
                <a:latin typeface="Helvetica"/>
                <a:ea typeface="Helvetica"/>
                <a:cs typeface="Helvetica"/>
                <a:sym typeface="Helvetica"/>
              </a:defRPr>
            </a:pPr>
            <a:r>
              <a:rPr sz="1500" dirty="0"/>
              <a:t>Look at the R presentations we go through.</a:t>
            </a:r>
          </a:p>
          <a:p>
            <a:pPr>
              <a:defRPr sz="3000">
                <a:solidFill>
                  <a:srgbClr val="FDFFFF"/>
                </a:solidFill>
                <a:latin typeface="Helvetica"/>
                <a:ea typeface="Helvetica"/>
                <a:cs typeface="Helvetica"/>
                <a:sym typeface="Helvetica"/>
              </a:defRPr>
            </a:pPr>
            <a:endParaRPr sz="1500" dirty="0"/>
          </a:p>
          <a:p>
            <a:pPr marL="277813" indent="-277813">
              <a:buSzPct val="100000"/>
              <a:buAutoNum type="arabicPeriod" startAt="3"/>
              <a:defRPr sz="3000">
                <a:solidFill>
                  <a:srgbClr val="FDFFFF"/>
                </a:solidFill>
                <a:latin typeface="Helvetica"/>
                <a:ea typeface="Helvetica"/>
                <a:cs typeface="Helvetica"/>
                <a:sym typeface="Helvetica"/>
              </a:defRPr>
            </a:pPr>
            <a:r>
              <a:rPr sz="1500" dirty="0"/>
              <a:t>Use the </a:t>
            </a:r>
            <a:r>
              <a:rPr sz="1500" b="1" dirty="0"/>
              <a:t>cheat sheets</a:t>
            </a:r>
            <a:r>
              <a:rPr sz="1500" dirty="0"/>
              <a:t> in this presentation and online: </a:t>
            </a:r>
            <a:r>
              <a:rPr sz="1500" u="sng" dirty="0">
                <a:hlinkClick r:id="rId2"/>
              </a:rPr>
              <a:t>https://rstudio.com/resources/cheatsheets/</a:t>
            </a:r>
            <a:r>
              <a:rPr sz="1500" dirty="0"/>
              <a:t> </a:t>
            </a:r>
          </a:p>
          <a:p>
            <a:pPr>
              <a:defRPr sz="3000" b="1">
                <a:solidFill>
                  <a:srgbClr val="FDFFFF"/>
                </a:solidFill>
                <a:latin typeface="Helvetica"/>
                <a:ea typeface="Helvetica"/>
                <a:cs typeface="Helvetica"/>
                <a:sym typeface="Helvetica"/>
              </a:defRPr>
            </a:pPr>
            <a:endParaRPr sz="1500" dirty="0"/>
          </a:p>
          <a:p>
            <a:pPr marL="277813" indent="-277813">
              <a:buSzPct val="100000"/>
              <a:buAutoNum type="arabicPeriod" startAt="4"/>
              <a:defRPr sz="3000" b="1">
                <a:solidFill>
                  <a:srgbClr val="FDFFFF"/>
                </a:solidFill>
                <a:latin typeface="Helvetica"/>
                <a:ea typeface="Helvetica"/>
                <a:cs typeface="Helvetica"/>
                <a:sym typeface="Helvetica"/>
              </a:defRPr>
            </a:pPr>
            <a:endParaRPr sz="1500" dirty="0"/>
          </a:p>
        </p:txBody>
      </p:sp>
      <p:sp>
        <p:nvSpPr>
          <p:cNvPr id="942" name="GETTING HELP"/>
          <p:cNvSpPr txBox="1"/>
          <p:nvPr/>
        </p:nvSpPr>
        <p:spPr>
          <a:xfrm>
            <a:off x="8430527" y="1621569"/>
            <a:ext cx="2775493" cy="312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400" b="1">
                <a:solidFill>
                  <a:srgbClr val="FFFFFF"/>
                </a:solidFill>
                <a:latin typeface="Helvetica"/>
                <a:ea typeface="Helvetica"/>
                <a:cs typeface="Helvetica"/>
                <a:sym typeface="Helvetica"/>
              </a:defRPr>
            </a:lvl1pPr>
          </a:lstStyle>
          <a:p>
            <a:r>
              <a:rPr sz="1700"/>
              <a:t>GETTING HELP</a:t>
            </a:r>
          </a:p>
        </p:txBody>
      </p:sp>
      <p:pic>
        <p:nvPicPr>
          <p:cNvPr id="943" name="fposter,small,wall_texture,product,750x1000.jpg" descr="fposter,small,wall_texture,product,750x1000.jpg"/>
          <p:cNvPicPr>
            <a:picLocks noChangeAspect="1"/>
          </p:cNvPicPr>
          <p:nvPr/>
        </p:nvPicPr>
        <p:blipFill>
          <a:blip r:embed="rId3"/>
          <a:stretch>
            <a:fillRect/>
          </a:stretch>
        </p:blipFill>
        <p:spPr>
          <a:xfrm>
            <a:off x="3789746" y="865285"/>
            <a:ext cx="3450097" cy="4600129"/>
          </a:xfrm>
          <a:prstGeom prst="rect">
            <a:avLst/>
          </a:prstGeom>
          <a:ln w="12700">
            <a:miter lim="400000"/>
          </a:ln>
        </p:spPr>
      </p:pic>
      <p:sp>
        <p:nvSpPr>
          <p:cNvPr id="944" name="Google it! Most important skill of all.…"/>
          <p:cNvSpPr txBox="1"/>
          <p:nvPr/>
        </p:nvSpPr>
        <p:spPr>
          <a:xfrm>
            <a:off x="7918943" y="4083419"/>
            <a:ext cx="3989277" cy="16671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a:solidFill>
                  <a:srgbClr val="FDFFFF"/>
                </a:solidFill>
                <a:latin typeface="Helvetica"/>
                <a:ea typeface="Helvetica"/>
                <a:cs typeface="Helvetica"/>
                <a:sym typeface="Helvetica"/>
              </a:defRPr>
            </a:pPr>
            <a:r>
              <a:rPr sz="1500"/>
              <a:t> </a:t>
            </a:r>
          </a:p>
          <a:p>
            <a:pPr>
              <a:defRPr sz="3000">
                <a:solidFill>
                  <a:srgbClr val="FDFFFF"/>
                </a:solidFill>
                <a:latin typeface="Helvetica"/>
                <a:ea typeface="Helvetica"/>
                <a:cs typeface="Helvetica"/>
                <a:sym typeface="Helvetica"/>
              </a:defRPr>
            </a:pPr>
            <a:r>
              <a:rPr sz="1500" b="1"/>
              <a:t>Google it!</a:t>
            </a:r>
            <a:r>
              <a:rPr sz="1500"/>
              <a:t> Most important skill of all.</a:t>
            </a:r>
          </a:p>
          <a:p>
            <a:pPr>
              <a:defRPr sz="3000">
                <a:solidFill>
                  <a:srgbClr val="FDFFFF"/>
                </a:solidFill>
                <a:latin typeface="Helvetica"/>
                <a:ea typeface="Helvetica"/>
                <a:cs typeface="Helvetica"/>
                <a:sym typeface="Helvetica"/>
              </a:defRPr>
            </a:pPr>
            <a:endParaRPr sz="1500"/>
          </a:p>
          <a:p>
            <a:pPr>
              <a:defRPr sz="3000">
                <a:solidFill>
                  <a:srgbClr val="FDFFFF"/>
                </a:solidFill>
                <a:latin typeface="Helvetica"/>
                <a:ea typeface="Helvetica"/>
                <a:cs typeface="Helvetica"/>
                <a:sym typeface="Helvetica"/>
              </a:defRPr>
            </a:pPr>
            <a:r>
              <a:rPr sz="1500"/>
              <a:t>You will get the </a:t>
            </a:r>
            <a:r>
              <a:rPr sz="1500" b="1"/>
              <a:t>solutions</a:t>
            </a:r>
            <a:r>
              <a:rPr sz="1500"/>
              <a:t> to the exercises near the end of the day.</a:t>
            </a:r>
          </a:p>
          <a:p>
            <a:pPr marL="277813" indent="-277813">
              <a:buSzPct val="100000"/>
              <a:buAutoNum type="arabicPeriod"/>
              <a:defRPr sz="3000" b="1">
                <a:solidFill>
                  <a:srgbClr val="FDFFFF"/>
                </a:solidFill>
                <a:latin typeface="Helvetica"/>
                <a:ea typeface="Helvetica"/>
                <a:cs typeface="Helvetica"/>
                <a:sym typeface="Helvetica"/>
              </a:defRPr>
            </a:pPr>
            <a:endParaRPr sz="1500"/>
          </a:p>
          <a:p>
            <a:pPr marL="277813" indent="-277813">
              <a:buSzPct val="100000"/>
              <a:buAutoNum type="arabicPeriod" startAt="2"/>
              <a:defRPr sz="3000" b="1">
                <a:solidFill>
                  <a:srgbClr val="FDFFFF"/>
                </a:solidFill>
                <a:latin typeface="Helvetica"/>
                <a:ea typeface="Helvetica"/>
                <a:cs typeface="Helvetica"/>
                <a:sym typeface="Helvetica"/>
              </a:defRPr>
            </a:pPr>
            <a:endParaRPr sz="15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 grpId="0" animBg="1" advAuto="0"/>
      <p:bldP spid="94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Trebuchet MS" panose="020B0703020202090204" pitchFamily="34" charset="0"/>
              </a:rPr>
              <a:t>Exercise 1 – Explore using the RStudio app on </a:t>
            </a:r>
            <a:r>
              <a:rPr kumimoji="0" lang="en-US" sz="2300" u="none" strike="noStrike" cap="none" normalizeH="0" baseline="0" dirty="0" err="1">
                <a:ln>
                  <a:noFill/>
                </a:ln>
                <a:solidFill>
                  <a:schemeClr val="bg1"/>
                </a:solidFill>
                <a:effectLst/>
                <a:latin typeface="Trebuchet MS" panose="020B0703020202090204" pitchFamily="34" charset="0"/>
              </a:rPr>
              <a:t>UCloud</a:t>
            </a:r>
            <a:endParaRPr kumimoji="0" lang="en-DK" sz="230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161951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Rectangle"/>
          <p:cNvSpPr/>
          <p:nvPr/>
        </p:nvSpPr>
        <p:spPr>
          <a:xfrm>
            <a:off x="8763450" y="-28715"/>
            <a:ext cx="3470410" cy="6915430"/>
          </a:xfrm>
          <a:prstGeom prst="rect">
            <a:avLst/>
          </a:prstGeom>
          <a:solidFill>
            <a:srgbClr val="525067"/>
          </a:solidFill>
          <a:ln w="12700">
            <a:miter lim="400000"/>
          </a:ln>
        </p:spPr>
        <p:txBody>
          <a:bodyPr lIns="22860" rIns="22860" anchor="ctr"/>
          <a:lstStyle/>
          <a:p>
            <a:endParaRPr sz="1150"/>
          </a:p>
        </p:txBody>
      </p:sp>
      <p:grpSp>
        <p:nvGrpSpPr>
          <p:cNvPr id="950" name="Group"/>
          <p:cNvGrpSpPr/>
          <p:nvPr/>
        </p:nvGrpSpPr>
        <p:grpSpPr>
          <a:xfrm>
            <a:off x="9166058" y="3098502"/>
            <a:ext cx="2665193" cy="1027396"/>
            <a:chOff x="0" y="-101600"/>
            <a:chExt cx="5330385" cy="2054790"/>
          </a:xfrm>
        </p:grpSpPr>
        <p:sp>
          <p:nvSpPr>
            <p:cNvPr id="947" name="EXERCISE 1"/>
            <p:cNvSpPr txBox="1"/>
            <p:nvPr/>
          </p:nvSpPr>
          <p:spPr>
            <a:xfrm>
              <a:off x="0" y="405033"/>
              <a:ext cx="5330386" cy="15481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a:t>EXERCISE </a:t>
              </a:r>
              <a:r>
                <a:rPr sz="2500" b="1"/>
                <a:t>1</a:t>
              </a:r>
            </a:p>
          </p:txBody>
        </p:sp>
        <p:sp>
          <p:nvSpPr>
            <p:cNvPr id="948" name="FUNDAMENTALS"/>
            <p:cNvSpPr txBox="1"/>
            <p:nvPr/>
          </p:nvSpPr>
          <p:spPr>
            <a:xfrm>
              <a:off x="1627311" y="-101600"/>
              <a:ext cx="3636519" cy="3757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2200" spc="412">
                  <a:solidFill>
                    <a:srgbClr val="FFFFFF"/>
                  </a:solidFill>
                  <a:latin typeface="Helvetica"/>
                  <a:ea typeface="Helvetica"/>
                  <a:cs typeface="Helvetica"/>
                  <a:sym typeface="Helvetica"/>
                </a:defRPr>
              </a:lvl1pPr>
            </a:lstStyle>
            <a:p>
              <a:r>
                <a:rPr sz="1100"/>
                <a:t>FUNDAMENTALS</a:t>
              </a:r>
            </a:p>
          </p:txBody>
        </p:sp>
        <p:sp>
          <p:nvSpPr>
            <p:cNvPr id="949" name="Line"/>
            <p:cNvSpPr/>
            <p:nvPr/>
          </p:nvSpPr>
          <p:spPr>
            <a:xfrm>
              <a:off x="847293" y="124304"/>
              <a:ext cx="95822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grpSp>
        <p:nvGrpSpPr>
          <p:cNvPr id="958" name="Group"/>
          <p:cNvGrpSpPr/>
          <p:nvPr/>
        </p:nvGrpSpPr>
        <p:grpSpPr>
          <a:xfrm>
            <a:off x="6315644" y="2658173"/>
            <a:ext cx="1842427" cy="1390124"/>
            <a:chOff x="0" y="-5824"/>
            <a:chExt cx="3684852" cy="2780247"/>
          </a:xfrm>
        </p:grpSpPr>
        <p:sp>
          <p:nvSpPr>
            <p:cNvPr id="951" name="R project &amp; R Script…"/>
            <p:cNvSpPr txBox="1"/>
            <p:nvPr/>
          </p:nvSpPr>
          <p:spPr>
            <a:xfrm>
              <a:off x="312136" y="-5824"/>
              <a:ext cx="3372716" cy="27802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2900">
                  <a:solidFill>
                    <a:srgbClr val="374556"/>
                  </a:solidFill>
                  <a:latin typeface="Helvetica"/>
                  <a:ea typeface="Helvetica"/>
                  <a:cs typeface="Helvetica"/>
                  <a:sym typeface="Helvetica"/>
                </a:defRPr>
              </a:pPr>
              <a:r>
                <a:rPr sz="1450"/>
                <a:t>R project &amp; R Script</a:t>
              </a:r>
            </a:p>
            <a:p>
              <a:pPr>
                <a:defRPr sz="2900">
                  <a:solidFill>
                    <a:srgbClr val="374556"/>
                  </a:solidFill>
                  <a:latin typeface="Helvetica"/>
                  <a:ea typeface="Helvetica"/>
                  <a:cs typeface="Helvetica"/>
                  <a:sym typeface="Helvetica"/>
                </a:defRPr>
              </a:pPr>
              <a:r>
                <a:rPr sz="1450"/>
                <a:t>Read &amp; Write</a:t>
              </a:r>
            </a:p>
            <a:p>
              <a:pPr>
                <a:defRPr sz="2900">
                  <a:solidFill>
                    <a:srgbClr val="374556"/>
                  </a:solidFill>
                  <a:latin typeface="Helvetica"/>
                  <a:ea typeface="Helvetica"/>
                  <a:cs typeface="Helvetica"/>
                  <a:sym typeface="Helvetica"/>
                </a:defRPr>
              </a:pPr>
              <a:r>
                <a:rPr sz="1450"/>
                <a:t>Basic calculus</a:t>
              </a:r>
            </a:p>
            <a:p>
              <a:pPr>
                <a:defRPr sz="2900">
                  <a:solidFill>
                    <a:srgbClr val="374556"/>
                  </a:solidFill>
                  <a:latin typeface="Helvetica"/>
                  <a:ea typeface="Helvetica"/>
                  <a:cs typeface="Helvetica"/>
                  <a:sym typeface="Helvetica"/>
                </a:defRPr>
              </a:pPr>
              <a:r>
                <a:rPr sz="1450"/>
                <a:t>Base plot</a:t>
              </a:r>
            </a:p>
            <a:p>
              <a:pPr>
                <a:defRPr sz="2900">
                  <a:solidFill>
                    <a:srgbClr val="374556"/>
                  </a:solidFill>
                  <a:latin typeface="Helvetica"/>
                  <a:ea typeface="Helvetica"/>
                  <a:cs typeface="Helvetica"/>
                  <a:sym typeface="Helvetica"/>
                </a:defRPr>
              </a:pPr>
              <a:r>
                <a:rPr sz="1450"/>
                <a:t>R help</a:t>
              </a:r>
            </a:p>
            <a:p>
              <a:pPr>
                <a:defRPr sz="2900">
                  <a:solidFill>
                    <a:srgbClr val="374556"/>
                  </a:solidFill>
                  <a:latin typeface="Helvetica"/>
                  <a:ea typeface="Helvetica"/>
                  <a:cs typeface="Helvetica"/>
                  <a:sym typeface="Helvetica"/>
                </a:defRPr>
              </a:pPr>
              <a:r>
                <a:rPr sz="1450"/>
                <a:t>Save &amp; Shutdown</a:t>
              </a:r>
            </a:p>
          </p:txBody>
        </p:sp>
        <p:sp>
          <p:nvSpPr>
            <p:cNvPr id="952" name="Oval 23"/>
            <p:cNvSpPr/>
            <p:nvPr/>
          </p:nvSpPr>
          <p:spPr>
            <a:xfrm>
              <a:off x="0" y="149924"/>
              <a:ext cx="155496"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3" name="Oval 23"/>
            <p:cNvSpPr/>
            <p:nvPr/>
          </p:nvSpPr>
          <p:spPr>
            <a:xfrm>
              <a:off x="0" y="598658"/>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4" name="Oval 23"/>
            <p:cNvSpPr/>
            <p:nvPr/>
          </p:nvSpPr>
          <p:spPr>
            <a:xfrm>
              <a:off x="0" y="1047391"/>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5" name="Oval 23"/>
            <p:cNvSpPr/>
            <p:nvPr/>
          </p:nvSpPr>
          <p:spPr>
            <a:xfrm>
              <a:off x="0" y="1496124"/>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6" name="Oval 23"/>
            <p:cNvSpPr/>
            <p:nvPr/>
          </p:nvSpPr>
          <p:spPr>
            <a:xfrm>
              <a:off x="0" y="1944858"/>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7" name="Oval 23"/>
            <p:cNvSpPr/>
            <p:nvPr/>
          </p:nvSpPr>
          <p:spPr>
            <a:xfrm>
              <a:off x="0" y="2393591"/>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005" name="Group"/>
          <p:cNvGrpSpPr/>
          <p:nvPr/>
        </p:nvGrpSpPr>
        <p:grpSpPr>
          <a:xfrm>
            <a:off x="599988" y="1619197"/>
            <a:ext cx="6354551" cy="3772038"/>
            <a:chOff x="0" y="0"/>
            <a:chExt cx="12709099" cy="7544075"/>
          </a:xfrm>
        </p:grpSpPr>
        <p:grpSp>
          <p:nvGrpSpPr>
            <p:cNvPr id="994" name="Group"/>
            <p:cNvGrpSpPr/>
            <p:nvPr/>
          </p:nvGrpSpPr>
          <p:grpSpPr>
            <a:xfrm>
              <a:off x="2700815" y="0"/>
              <a:ext cx="10008285" cy="7544076"/>
              <a:chOff x="0" y="0"/>
              <a:chExt cx="10008283" cy="7544075"/>
            </a:xfrm>
          </p:grpSpPr>
          <p:sp>
            <p:nvSpPr>
              <p:cNvPr id="959" name="Line 18"/>
              <p:cNvSpPr/>
              <p:nvPr/>
            </p:nvSpPr>
            <p:spPr>
              <a:xfrm>
                <a:off x="576575" y="3773856"/>
                <a:ext cx="3743717" cy="1"/>
              </a:xfrm>
              <a:prstGeom prst="lin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0" name="Oval 9"/>
              <p:cNvSpPr/>
              <p:nvPr/>
            </p:nvSpPr>
            <p:spPr>
              <a:xfrm>
                <a:off x="4552661" y="3109328"/>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1" name="Oval 14"/>
              <p:cNvSpPr/>
              <p:nvPr/>
            </p:nvSpPr>
            <p:spPr>
              <a:xfrm>
                <a:off x="4384575" y="2939286"/>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2" name="Oval 27"/>
              <p:cNvSpPr/>
              <p:nvPr/>
            </p:nvSpPr>
            <p:spPr>
              <a:xfrm>
                <a:off x="408488"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3" name="Oval 28"/>
              <p:cNvSpPr/>
              <p:nvPr/>
            </p:nvSpPr>
            <p:spPr>
              <a:xfrm>
                <a:off x="1862970" y="3688589"/>
                <a:ext cx="160270"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4" name="Oval 29"/>
              <p:cNvSpPr/>
              <p:nvPr/>
            </p:nvSpPr>
            <p:spPr>
              <a:xfrm>
                <a:off x="4304440"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5" name="Oval 10"/>
              <p:cNvSpPr/>
              <p:nvPr/>
            </p:nvSpPr>
            <p:spPr>
              <a:xfrm>
                <a:off x="4432794" y="6039115"/>
                <a:ext cx="1331012" cy="133687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6" name="Oval 15"/>
              <p:cNvSpPr/>
              <p:nvPr/>
            </p:nvSpPr>
            <p:spPr>
              <a:xfrm>
                <a:off x="4264707" y="5871028"/>
                <a:ext cx="1667185" cy="167304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7" name="Freeform 20"/>
              <p:cNvSpPr/>
              <p:nvPr/>
            </p:nvSpPr>
            <p:spPr>
              <a:xfrm>
                <a:off x="914703" y="4829283"/>
                <a:ext cx="3350005" cy="1876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44" y="0"/>
                    </a:lnTo>
                    <a:lnTo>
                      <a:pt x="18752"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8" name="Oval 33"/>
              <p:cNvSpPr/>
              <p:nvPr/>
            </p:nvSpPr>
            <p:spPr>
              <a:xfrm>
                <a:off x="744661" y="4749148"/>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9" name="Oval 34"/>
              <p:cNvSpPr/>
              <p:nvPr/>
            </p:nvSpPr>
            <p:spPr>
              <a:xfrm>
                <a:off x="3031420" y="5898391"/>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0" name="Oval 35"/>
              <p:cNvSpPr/>
              <p:nvPr/>
            </p:nvSpPr>
            <p:spPr>
              <a:xfrm>
                <a:off x="4184571" y="6625463"/>
                <a:ext cx="158316"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1" name="Oval 8"/>
              <p:cNvSpPr/>
              <p:nvPr/>
            </p:nvSpPr>
            <p:spPr>
              <a:xfrm>
                <a:off x="6686325" y="4735468"/>
                <a:ext cx="1331013" cy="133296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2" name="Oval 13"/>
              <p:cNvSpPr/>
              <p:nvPr/>
            </p:nvSpPr>
            <p:spPr>
              <a:xfrm>
                <a:off x="6518240" y="4567381"/>
                <a:ext cx="1667185"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3" name="Freeform 19"/>
              <p:cNvSpPr/>
              <p:nvPr/>
            </p:nvSpPr>
            <p:spPr>
              <a:xfrm>
                <a:off x="238448" y="4305479"/>
                <a:ext cx="6279794" cy="1096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73" y="0"/>
                    </a:lnTo>
                    <a:lnTo>
                      <a:pt x="15650"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4" name="Oval 30"/>
              <p:cNvSpPr/>
              <p:nvPr/>
            </p:nvSpPr>
            <p:spPr>
              <a:xfrm>
                <a:off x="70361" y="4219481"/>
                <a:ext cx="160271"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5" name="Oval 31"/>
              <p:cNvSpPr/>
              <p:nvPr/>
            </p:nvSpPr>
            <p:spPr>
              <a:xfrm>
                <a:off x="3410275" y="4225345"/>
                <a:ext cx="160270"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6" name="Oval 32"/>
              <p:cNvSpPr/>
              <p:nvPr/>
            </p:nvSpPr>
            <p:spPr>
              <a:xfrm>
                <a:off x="6432242" y="5321816"/>
                <a:ext cx="164178"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7" name="Freeform 17"/>
              <p:cNvSpPr/>
              <p:nvPr/>
            </p:nvSpPr>
            <p:spPr>
              <a:xfrm>
                <a:off x="168086" y="2596322"/>
                <a:ext cx="6015937" cy="6537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453" y="0"/>
                    </a:lnTo>
                    <a:lnTo>
                      <a:pt x="7234"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8" name="Oval 7"/>
              <p:cNvSpPr/>
              <p:nvPr/>
            </p:nvSpPr>
            <p:spPr>
              <a:xfrm>
                <a:off x="6370139" y="1926674"/>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9" name="Oval 12"/>
              <p:cNvSpPr/>
              <p:nvPr/>
            </p:nvSpPr>
            <p:spPr>
              <a:xfrm>
                <a:off x="6202050" y="1758587"/>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0" name="Oval 24"/>
              <p:cNvSpPr/>
              <p:nvPr/>
            </p:nvSpPr>
            <p:spPr>
              <a:xfrm>
                <a:off x="0" y="3166007"/>
                <a:ext cx="160270"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1" name="Oval 25"/>
              <p:cNvSpPr/>
              <p:nvPr/>
            </p:nvSpPr>
            <p:spPr>
              <a:xfrm>
                <a:off x="2740542" y="2517734"/>
                <a:ext cx="160271"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2" name="Oval 26"/>
              <p:cNvSpPr/>
              <p:nvPr/>
            </p:nvSpPr>
            <p:spPr>
              <a:xfrm>
                <a:off x="6118008" y="2513022"/>
                <a:ext cx="164178"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3" name="Oval 6"/>
              <p:cNvSpPr/>
              <p:nvPr/>
            </p:nvSpPr>
            <p:spPr>
              <a:xfrm>
                <a:off x="8509183" y="168086"/>
                <a:ext cx="1331013" cy="1332965"/>
              </a:xfrm>
              <a:prstGeom prst="ellipse">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4" name="Oval 11"/>
              <p:cNvSpPr/>
              <p:nvPr/>
            </p:nvSpPr>
            <p:spPr>
              <a:xfrm>
                <a:off x="8341098" y="0"/>
                <a:ext cx="1667186" cy="166913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5" name="Freeform 16"/>
              <p:cNvSpPr/>
              <p:nvPr/>
            </p:nvSpPr>
            <p:spPr>
              <a:xfrm>
                <a:off x="787660" y="844067"/>
                <a:ext cx="7511585" cy="18763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178" y="0"/>
                    </a:lnTo>
                    <a:lnTo>
                      <a:pt x="2722"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6" name="Freeform 21"/>
              <p:cNvSpPr/>
              <p:nvPr/>
            </p:nvSpPr>
            <p:spPr>
              <a:xfrm>
                <a:off x="615724" y="2641660"/>
                <a:ext cx="160151" cy="157445"/>
              </a:xfrm>
              <a:custGeom>
                <a:avLst/>
                <a:gdLst/>
                <a:ahLst/>
                <a:cxnLst>
                  <a:cxn ang="0">
                    <a:pos x="wd2" y="hd2"/>
                  </a:cxn>
                  <a:cxn ang="5400000">
                    <a:pos x="wd2" y="hd2"/>
                  </a:cxn>
                  <a:cxn ang="10800000">
                    <a:pos x="wd2" y="hd2"/>
                  </a:cxn>
                  <a:cxn ang="16200000">
                    <a:pos x="wd2" y="hd2"/>
                  </a:cxn>
                </a:cxnLst>
                <a:rect l="0" t="0" r="r" b="b"/>
                <a:pathLst>
                  <a:path w="18829" h="18125" extrusionOk="0">
                    <a:moveTo>
                      <a:pt x="11906" y="17702"/>
                    </a:moveTo>
                    <a:cubicBezTo>
                      <a:pt x="4706" y="19862"/>
                      <a:pt x="-1386" y="13382"/>
                      <a:pt x="276" y="6362"/>
                    </a:cubicBezTo>
                    <a:cubicBezTo>
                      <a:pt x="1383" y="3662"/>
                      <a:pt x="3599" y="962"/>
                      <a:pt x="6922" y="422"/>
                    </a:cubicBezTo>
                    <a:cubicBezTo>
                      <a:pt x="14122" y="-1738"/>
                      <a:pt x="20214" y="4742"/>
                      <a:pt x="18552" y="11762"/>
                    </a:cubicBezTo>
                    <a:cubicBezTo>
                      <a:pt x="17445" y="14462"/>
                      <a:pt x="15229" y="17162"/>
                      <a:pt x="11906" y="17702"/>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7" name="Freeform 22"/>
              <p:cNvSpPr/>
              <p:nvPr/>
            </p:nvSpPr>
            <p:spPr>
              <a:xfrm>
                <a:off x="8248474" y="754168"/>
                <a:ext cx="157444" cy="160802"/>
              </a:xfrm>
              <a:custGeom>
                <a:avLst/>
                <a:gdLst/>
                <a:ahLst/>
                <a:cxnLst>
                  <a:cxn ang="0">
                    <a:pos x="wd2" y="hd2"/>
                  </a:cxn>
                  <a:cxn ang="5400000">
                    <a:pos x="wd2" y="hd2"/>
                  </a:cxn>
                  <a:cxn ang="10800000">
                    <a:pos x="wd2" y="hd2"/>
                  </a:cxn>
                  <a:cxn ang="16200000">
                    <a:pos x="wd2" y="hd2"/>
                  </a:cxn>
                </a:cxnLst>
                <a:rect l="0" t="0" r="r" b="b"/>
                <a:pathLst>
                  <a:path w="18125" h="18511" extrusionOk="0">
                    <a:moveTo>
                      <a:pt x="11762" y="18242"/>
                    </a:moveTo>
                    <a:cubicBezTo>
                      <a:pt x="4742" y="19862"/>
                      <a:pt x="-1738" y="13922"/>
                      <a:pt x="422" y="6902"/>
                    </a:cubicBezTo>
                    <a:cubicBezTo>
                      <a:pt x="962" y="3662"/>
                      <a:pt x="3662" y="962"/>
                      <a:pt x="6362" y="422"/>
                    </a:cubicBezTo>
                    <a:cubicBezTo>
                      <a:pt x="13382" y="-1738"/>
                      <a:pt x="19862" y="4742"/>
                      <a:pt x="17702" y="11762"/>
                    </a:cubicBezTo>
                    <a:cubicBezTo>
                      <a:pt x="17162" y="15002"/>
                      <a:pt x="14462" y="17162"/>
                      <a:pt x="11762" y="18242"/>
                    </a:cubicBezTo>
                    <a:close/>
                  </a:path>
                </a:pathLst>
              </a:cu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8" name="1"/>
              <p:cNvSpPr txBox="1"/>
              <p:nvPr/>
            </p:nvSpPr>
            <p:spPr>
              <a:xfrm>
                <a:off x="8895236" y="214373"/>
                <a:ext cx="567761" cy="12657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a:t>1</a:t>
                </a:r>
              </a:p>
            </p:txBody>
          </p:sp>
          <p:sp>
            <p:nvSpPr>
              <p:cNvPr id="989" name="2"/>
              <p:cNvSpPr txBox="1"/>
              <p:nvPr/>
            </p:nvSpPr>
            <p:spPr>
              <a:xfrm>
                <a:off x="6741495" y="1965554"/>
                <a:ext cx="567761"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a:t>2</a:t>
                </a:r>
              </a:p>
            </p:txBody>
          </p:sp>
          <p:sp>
            <p:nvSpPr>
              <p:cNvPr id="990" name="3"/>
              <p:cNvSpPr txBox="1"/>
              <p:nvPr/>
            </p:nvSpPr>
            <p:spPr>
              <a:xfrm>
                <a:off x="4934286" y="3150860"/>
                <a:ext cx="567762"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a:t>3</a:t>
                </a:r>
              </a:p>
            </p:txBody>
          </p:sp>
          <p:sp>
            <p:nvSpPr>
              <p:cNvPr id="991" name="4"/>
              <p:cNvSpPr txBox="1"/>
              <p:nvPr/>
            </p:nvSpPr>
            <p:spPr>
              <a:xfrm>
                <a:off x="7048192" y="4775715"/>
                <a:ext cx="567761" cy="13310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a:t>4</a:t>
                </a:r>
              </a:p>
            </p:txBody>
          </p:sp>
          <p:sp>
            <p:nvSpPr>
              <p:cNvPr id="992" name="5"/>
              <p:cNvSpPr txBox="1"/>
              <p:nvPr/>
            </p:nvSpPr>
            <p:spPr>
              <a:xfrm>
                <a:off x="4802935" y="6085335"/>
                <a:ext cx="567761"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a:t>5</a:t>
                </a:r>
              </a:p>
            </p:txBody>
          </p:sp>
          <p:sp>
            <p:nvSpPr>
              <p:cNvPr id="993" name="Oval 23"/>
              <p:cNvSpPr/>
              <p:nvPr/>
            </p:nvSpPr>
            <p:spPr>
              <a:xfrm>
                <a:off x="4604549" y="779834"/>
                <a:ext cx="160270" cy="160269"/>
              </a:xfrm>
              <a:prstGeom prst="ellipse">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004" name="Group"/>
            <p:cNvGrpSpPr/>
            <p:nvPr/>
          </p:nvGrpSpPr>
          <p:grpSpPr>
            <a:xfrm>
              <a:off x="0" y="2478492"/>
              <a:ext cx="4393053" cy="2587092"/>
              <a:chOff x="0" y="0"/>
              <a:chExt cx="4393052" cy="2587090"/>
            </a:xfrm>
          </p:grpSpPr>
          <p:sp>
            <p:nvSpPr>
              <p:cNvPr id="995" name="Freeform 395"/>
              <p:cNvSpPr/>
              <p:nvPr/>
            </p:nvSpPr>
            <p:spPr>
              <a:xfrm>
                <a:off x="402774" y="0"/>
                <a:ext cx="3585943" cy="2510198"/>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996" name="Freeform 396"/>
              <p:cNvSpPr/>
              <p:nvPr/>
            </p:nvSpPr>
            <p:spPr>
              <a:xfrm>
                <a:off x="402774" y="2402869"/>
                <a:ext cx="3585943" cy="107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666384"/>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997" name="Rectangle 397"/>
              <p:cNvSpPr/>
              <p:nvPr/>
            </p:nvSpPr>
            <p:spPr>
              <a:xfrm>
                <a:off x="546399" y="177812"/>
                <a:ext cx="3300254" cy="212413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998" name="Freeform 398"/>
              <p:cNvSpPr/>
              <p:nvPr/>
            </p:nvSpPr>
            <p:spPr>
              <a:xfrm>
                <a:off x="0" y="2521411"/>
                <a:ext cx="4393053" cy="656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E3C4D"/>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999" name="Rectangle 399"/>
              <p:cNvSpPr/>
              <p:nvPr/>
            </p:nvSpPr>
            <p:spPr>
              <a:xfrm>
                <a:off x="0" y="2494178"/>
                <a:ext cx="4393053" cy="27234"/>
              </a:xfrm>
              <a:prstGeom prst="rect">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1000" name="Oval"/>
              <p:cNvSpPr/>
              <p:nvPr/>
            </p:nvSpPr>
            <p:spPr>
              <a:xfrm>
                <a:off x="1094086" y="812619"/>
                <a:ext cx="785398" cy="780611"/>
              </a:xfrm>
              <a:prstGeom prst="ellipse">
                <a:avLst/>
              </a:prstGeom>
              <a:solidFill>
                <a:srgbClr val="52506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1001" name="Oval"/>
              <p:cNvSpPr/>
              <p:nvPr/>
            </p:nvSpPr>
            <p:spPr>
              <a:xfrm>
                <a:off x="1238205" y="848178"/>
                <a:ext cx="497161" cy="29210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1002" name="R"/>
              <p:cNvSpPr txBox="1"/>
              <p:nvPr/>
            </p:nvSpPr>
            <p:spPr>
              <a:xfrm>
                <a:off x="1278745" y="777324"/>
                <a:ext cx="493840" cy="7464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400">
                    <a:solidFill>
                      <a:srgbClr val="EBEBEB"/>
                    </a:solidFill>
                    <a:latin typeface="Source Sans Pro Regular"/>
                    <a:ea typeface="Source Sans Pro Regular"/>
                    <a:cs typeface="Source Sans Pro Regular"/>
                    <a:sym typeface="Source Sans Pro Regular"/>
                  </a:defRPr>
                </a:lvl1pPr>
              </a:lstStyle>
              <a:p>
                <a:r>
                  <a:rPr sz="2200"/>
                  <a:t>R</a:t>
                </a:r>
              </a:p>
            </p:txBody>
          </p:sp>
          <p:sp>
            <p:nvSpPr>
              <p:cNvPr id="1003" name="Studio"/>
              <p:cNvSpPr txBox="1"/>
              <p:nvPr/>
            </p:nvSpPr>
            <p:spPr>
              <a:xfrm>
                <a:off x="1898247" y="848178"/>
                <a:ext cx="1219284" cy="731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3000">
                    <a:solidFill>
                      <a:srgbClr val="30525E"/>
                    </a:solidFill>
                    <a:latin typeface="Helvetica"/>
                    <a:ea typeface="Helvetica"/>
                    <a:cs typeface="Helvetica"/>
                    <a:sym typeface="Helvetica"/>
                  </a:defRPr>
                </a:lvl1pPr>
              </a:lstStyle>
              <a:p>
                <a:r>
                  <a:rPr sz="1500"/>
                  <a:t>Studio</a:t>
                </a:r>
              </a:p>
            </p:txBody>
          </p:sp>
        </p:grpSp>
      </p:grpSp>
      <p:sp>
        <p:nvSpPr>
          <p:cNvPr id="1006" name="17"/>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17</a:t>
            </a:r>
          </a:p>
          <a:p>
            <a:pPr lvl="1">
              <a:defRPr sz="3000">
                <a:solidFill>
                  <a:srgbClr val="374556"/>
                </a:solidFill>
                <a:latin typeface="Helvetica"/>
                <a:ea typeface="Helvetica"/>
                <a:cs typeface="Helvetica"/>
                <a:sym typeface="Helvetica"/>
              </a:defRPr>
            </a:pPr>
            <a:endParaRPr sz="15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Trebuchet MS" panose="020B0703020202090204" pitchFamily="34" charset="0"/>
              </a:rPr>
              <a:t>Lecture </a:t>
            </a:r>
            <a:r>
              <a:rPr lang="en-US" dirty="0">
                <a:solidFill>
                  <a:schemeClr val="bg1"/>
                </a:solidFill>
                <a:latin typeface="Trebuchet MS" panose="020B0703020202090204" pitchFamily="34" charset="0"/>
              </a:rPr>
              <a:t>2</a:t>
            </a:r>
            <a:r>
              <a:rPr kumimoji="0" lang="en-US" sz="2300" u="none" strike="noStrike" cap="none" normalizeH="0" baseline="0" dirty="0">
                <a:ln>
                  <a:noFill/>
                </a:ln>
                <a:solidFill>
                  <a:schemeClr val="bg1"/>
                </a:solidFill>
                <a:effectLst/>
                <a:latin typeface="Trebuchet MS" panose="020B0703020202090204" pitchFamily="34" charset="0"/>
              </a:rPr>
              <a:t> – Explore using </a:t>
            </a:r>
            <a:r>
              <a:rPr kumimoji="0" lang="en-US" sz="2300" u="none" strike="noStrike" cap="none" normalizeH="0" baseline="0" dirty="0" err="1">
                <a:ln>
                  <a:noFill/>
                </a:ln>
                <a:solidFill>
                  <a:schemeClr val="bg1"/>
                </a:solidFill>
                <a:effectLst/>
                <a:latin typeface="Trebuchet MS" panose="020B0703020202090204" pitchFamily="34" charset="0"/>
              </a:rPr>
              <a:t>tidyverse</a:t>
            </a:r>
            <a:r>
              <a:rPr kumimoji="0" lang="en-US" sz="2300" u="none" strike="noStrike" cap="none" normalizeH="0" baseline="0" dirty="0">
                <a:ln>
                  <a:noFill/>
                </a:ln>
                <a:solidFill>
                  <a:schemeClr val="bg1"/>
                </a:solidFill>
                <a:effectLst/>
                <a:latin typeface="Trebuchet MS" panose="020B0703020202090204" pitchFamily="34" charset="0"/>
              </a:rPr>
              <a:t> for data wrangling</a:t>
            </a:r>
            <a:endParaRPr kumimoji="0" lang="en-DK" sz="230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2493900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3175" y="1787"/>
            <a:ext cx="625905" cy="6854428"/>
            <a:chOff x="0" y="0"/>
            <a:chExt cx="220314" cy="2861297"/>
          </a:xfrm>
        </p:grpSpPr>
        <p:sp>
          <p:nvSpPr>
            <p:cNvPr id="4" name="Freeform 4"/>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2399"/>
            </a:p>
          </p:txBody>
        </p:sp>
        <p:sp>
          <p:nvSpPr>
            <p:cNvPr id="5" name="TextBox 5"/>
            <p:cNvSpPr txBox="1"/>
            <p:nvPr/>
          </p:nvSpPr>
          <p:spPr>
            <a:xfrm>
              <a:off x="0" y="-38100"/>
              <a:ext cx="812800" cy="850900"/>
            </a:xfrm>
            <a:prstGeom prst="rect">
              <a:avLst/>
            </a:prstGeom>
          </p:spPr>
          <p:txBody>
            <a:bodyPr lIns="33849" tIns="33849" rIns="33849" bIns="33849" rtlCol="0" anchor="ctr"/>
            <a:lstStyle/>
            <a:p>
              <a:pPr algn="ctr">
                <a:lnSpc>
                  <a:spcPts val="2109"/>
                </a:lnSpc>
              </a:pPr>
              <a:endParaRPr sz="2399"/>
            </a:p>
          </p:txBody>
        </p:sp>
      </p:grpSp>
      <p:sp>
        <p:nvSpPr>
          <p:cNvPr id="16" name="Rectangle 15">
            <a:extLst>
              <a:ext uri="{FF2B5EF4-FFF2-40B4-BE49-F238E27FC236}">
                <a16:creationId xmlns:a16="http://schemas.microsoft.com/office/drawing/2014/main" id="{9AA12D5A-5DF4-7548-AC2B-41958F1875AD}"/>
              </a:ext>
            </a:extLst>
          </p:cNvPr>
          <p:cNvSpPr/>
          <p:nvPr/>
        </p:nvSpPr>
        <p:spPr>
          <a:xfrm>
            <a:off x="6474393" y="21893"/>
            <a:ext cx="5733292" cy="6854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009924" y="4369491"/>
            <a:ext cx="2608310" cy="1818568"/>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p>
              <a:endParaRPr lang="en-DK" sz="2399"/>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9"/>
          <p:cNvSpPr txBox="1"/>
          <p:nvPr/>
        </p:nvSpPr>
        <p:spPr>
          <a:xfrm>
            <a:off x="589014" y="668832"/>
            <a:ext cx="5834647" cy="1107354"/>
          </a:xfrm>
          <a:prstGeom prst="rect">
            <a:avLst/>
          </a:prstGeom>
        </p:spPr>
        <p:txBody>
          <a:bodyPr wrap="square" lIns="0" tIns="0" rIns="0" bIns="0" rtlCol="0" anchor="t">
            <a:spAutoFit/>
          </a:bodyPr>
          <a:lstStyle/>
          <a:p>
            <a:pPr algn="ctr">
              <a:spcBef>
                <a:spcPct val="0"/>
              </a:spcBef>
            </a:pPr>
            <a:r>
              <a:rPr lang="en-US" sz="3598" b="1" dirty="0">
                <a:solidFill>
                  <a:srgbClr val="404040"/>
                </a:solidFill>
                <a:latin typeface="Montserrat" pitchFamily="2" charset="77"/>
              </a:rPr>
              <a:t>EXPLORATORY </a:t>
            </a:r>
          </a:p>
          <a:p>
            <a:pPr algn="ctr">
              <a:spcBef>
                <a:spcPct val="0"/>
              </a:spcBef>
            </a:pPr>
            <a:r>
              <a:rPr lang="en-US" sz="3598" b="1" dirty="0">
                <a:solidFill>
                  <a:srgbClr val="404040"/>
                </a:solidFill>
                <a:latin typeface="Montserrat" pitchFamily="2" charset="77"/>
              </a:rPr>
              <a:t>DATA ANALYSIS</a:t>
            </a:r>
          </a:p>
        </p:txBody>
      </p:sp>
      <p:sp>
        <p:nvSpPr>
          <p:cNvPr id="10" name="TextBox 10"/>
          <p:cNvSpPr txBox="1"/>
          <p:nvPr/>
        </p:nvSpPr>
        <p:spPr>
          <a:xfrm>
            <a:off x="993943" y="2498141"/>
            <a:ext cx="5055403" cy="3040704"/>
          </a:xfrm>
          <a:prstGeom prst="rect">
            <a:avLst/>
          </a:prstGeom>
        </p:spPr>
        <p:txBody>
          <a:bodyPr wrap="square" lIns="0" tIns="0" rIns="0" bIns="0" rtlCol="0" anchor="t">
            <a:spAutoFit/>
          </a:bodyPr>
          <a:lstStyle/>
          <a:p>
            <a:pPr>
              <a:lnSpc>
                <a:spcPts val="2985"/>
              </a:lnSpc>
            </a:pPr>
            <a:r>
              <a:rPr lang="en-US" sz="1866" dirty="0">
                <a:solidFill>
                  <a:srgbClr val="404040"/>
                </a:solidFill>
                <a:latin typeface="Montserrat" pitchFamily="2" charset="77"/>
              </a:rPr>
              <a:t>Before we start an analysis we need to familiarize ourselves with the data.</a:t>
            </a:r>
          </a:p>
          <a:p>
            <a:pPr>
              <a:lnSpc>
                <a:spcPts val="2985"/>
              </a:lnSpc>
            </a:pPr>
            <a:endParaRPr lang="en-US" sz="1866" dirty="0">
              <a:solidFill>
                <a:srgbClr val="404040"/>
              </a:solidFill>
              <a:latin typeface="Montserrat" pitchFamily="2" charset="77"/>
            </a:endParaRPr>
          </a:p>
          <a:p>
            <a:pPr marL="304633" indent="-304633">
              <a:lnSpc>
                <a:spcPts val="2985"/>
              </a:lnSpc>
              <a:buFont typeface="Arial" panose="020B0604020202020204" pitchFamily="34" charset="0"/>
              <a:buChar char="•"/>
            </a:pPr>
            <a:r>
              <a:rPr lang="en-US" sz="1866" dirty="0">
                <a:solidFill>
                  <a:srgbClr val="404040"/>
                </a:solidFill>
                <a:latin typeface="Montserrat" pitchFamily="2" charset="77"/>
              </a:rPr>
              <a:t>What data do we have?</a:t>
            </a:r>
          </a:p>
          <a:p>
            <a:pPr marL="304633" indent="-304633">
              <a:lnSpc>
                <a:spcPts val="2985"/>
              </a:lnSpc>
              <a:buFont typeface="Arial" panose="020B0604020202020204" pitchFamily="34" charset="0"/>
              <a:buChar char="•"/>
            </a:pPr>
            <a:r>
              <a:rPr lang="en-US" sz="1866" dirty="0">
                <a:solidFill>
                  <a:srgbClr val="404040"/>
                </a:solidFill>
                <a:latin typeface="Montserrat" pitchFamily="2" charset="77"/>
              </a:rPr>
              <a:t>Does it look as you expected? </a:t>
            </a:r>
          </a:p>
          <a:p>
            <a:pPr marL="304633" indent="-304633">
              <a:lnSpc>
                <a:spcPts val="2985"/>
              </a:lnSpc>
              <a:buFont typeface="Arial" panose="020B0604020202020204" pitchFamily="34" charset="0"/>
              <a:buChar char="•"/>
            </a:pPr>
            <a:r>
              <a:rPr lang="en-US" sz="1866" dirty="0">
                <a:solidFill>
                  <a:srgbClr val="404040"/>
                </a:solidFill>
                <a:latin typeface="Montserrat" pitchFamily="2" charset="77"/>
              </a:rPr>
              <a:t>Is it suitable for the planned analysis?</a:t>
            </a:r>
          </a:p>
          <a:p>
            <a:pPr marL="304633" indent="-304633">
              <a:lnSpc>
                <a:spcPts val="2985"/>
              </a:lnSpc>
              <a:buFont typeface="Arial" panose="020B0604020202020204" pitchFamily="34" charset="0"/>
              <a:buChar char="•"/>
            </a:pPr>
            <a:r>
              <a:rPr lang="en-US" sz="1866"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2581" y="3610679"/>
            <a:ext cx="2589451" cy="2183504"/>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009924" y="2027467"/>
            <a:ext cx="2589451" cy="2001044"/>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p>
            <a:endParaRPr lang="en-DK" sz="2399"/>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091639" y="1222541"/>
            <a:ext cx="2589451" cy="2202327"/>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157625" y="1981811"/>
            <a:ext cx="1068694" cy="322332"/>
          </a:xfrm>
          <a:prstGeom prst="rect">
            <a:avLst/>
          </a:prstGeom>
        </p:spPr>
        <p:txBody>
          <a:bodyPr wrap="square" lIns="0" tIns="0" rIns="0" bIns="0" rtlCol="0" anchor="t">
            <a:spAutoFit/>
          </a:bodyPr>
          <a:lstStyle/>
          <a:p>
            <a:pPr>
              <a:lnSpc>
                <a:spcPts val="2985"/>
              </a:lnSpc>
            </a:pPr>
            <a:r>
              <a:rPr lang="en-US" sz="1066"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088259" y="1170456"/>
            <a:ext cx="1068694" cy="322332"/>
          </a:xfrm>
          <a:prstGeom prst="rect">
            <a:avLst/>
          </a:prstGeom>
        </p:spPr>
        <p:txBody>
          <a:bodyPr wrap="square" lIns="0" tIns="0" rIns="0" bIns="0" rtlCol="0" anchor="t">
            <a:spAutoFit/>
          </a:bodyPr>
          <a:lstStyle/>
          <a:p>
            <a:pPr>
              <a:lnSpc>
                <a:spcPts val="2985"/>
              </a:lnSpc>
            </a:pPr>
            <a:r>
              <a:rPr lang="en-US" sz="1066"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151822" y="4301685"/>
            <a:ext cx="1068694" cy="322332"/>
          </a:xfrm>
          <a:prstGeom prst="rect">
            <a:avLst/>
          </a:prstGeom>
        </p:spPr>
        <p:txBody>
          <a:bodyPr wrap="square" lIns="0" tIns="0" rIns="0" bIns="0" rtlCol="0" anchor="t">
            <a:spAutoFit/>
          </a:bodyPr>
          <a:lstStyle/>
          <a:p>
            <a:pPr>
              <a:lnSpc>
                <a:spcPts val="2985"/>
              </a:lnSpc>
            </a:pPr>
            <a:r>
              <a:rPr lang="en-US" sz="1066"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713943" y="3610679"/>
            <a:ext cx="1068694" cy="322332"/>
          </a:xfrm>
          <a:prstGeom prst="rect">
            <a:avLst/>
          </a:prstGeom>
        </p:spPr>
        <p:txBody>
          <a:bodyPr wrap="square" lIns="0" tIns="0" rIns="0" bIns="0" rtlCol="0" anchor="t">
            <a:spAutoFit/>
          </a:bodyPr>
          <a:lstStyle/>
          <a:p>
            <a:pPr>
              <a:lnSpc>
                <a:spcPts val="2985"/>
              </a:lnSpc>
            </a:pPr>
            <a:r>
              <a:rPr lang="en-US" sz="1066"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17367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203954" y="778098"/>
            <a:ext cx="9771519" cy="614142"/>
          </a:xfrm>
          <a:prstGeom prst="rect">
            <a:avLst/>
          </a:prstGeom>
        </p:spPr>
        <p:txBody>
          <a:bodyPr lIns="0" tIns="0" rIns="0" bIns="0" rtlCol="0" anchor="t">
            <a:spAutoFit/>
          </a:bodyPr>
          <a:lstStyle/>
          <a:p>
            <a:pPr>
              <a:lnSpc>
                <a:spcPts val="5202"/>
              </a:lnSpc>
            </a:pPr>
            <a:r>
              <a:rPr lang="en-US" sz="3598" b="1" dirty="0">
                <a:solidFill>
                  <a:srgbClr val="404040"/>
                </a:solidFill>
                <a:latin typeface="Montserrat" pitchFamily="2" charset="77"/>
              </a:rPr>
              <a:t>DATA CLEANING AND SET-UP</a:t>
            </a:r>
          </a:p>
        </p:txBody>
      </p:sp>
      <p:sp>
        <p:nvSpPr>
          <p:cNvPr id="8" name="TextBox 8"/>
          <p:cNvSpPr txBox="1"/>
          <p:nvPr/>
        </p:nvSpPr>
        <p:spPr>
          <a:xfrm>
            <a:off x="1204537" y="1869750"/>
            <a:ext cx="6897497" cy="2271263"/>
          </a:xfrm>
          <a:prstGeom prst="rect">
            <a:avLst/>
          </a:prstGeom>
        </p:spPr>
        <p:txBody>
          <a:bodyPr wrap="square" lIns="0" tIns="0" rIns="0" bIns="0" rtlCol="0" anchor="t">
            <a:spAutoFit/>
          </a:bodyPr>
          <a:lstStyle/>
          <a:p>
            <a:pPr>
              <a:lnSpc>
                <a:spcPts val="2985"/>
              </a:lnSpc>
            </a:pPr>
            <a:r>
              <a:rPr lang="en-US" sz="1866" b="1" dirty="0">
                <a:solidFill>
                  <a:srgbClr val="404040"/>
                </a:solidFill>
                <a:latin typeface="Montserrat" pitchFamily="2" charset="77"/>
              </a:rPr>
              <a:t>We want to clean up our data:</a:t>
            </a:r>
          </a:p>
          <a:p>
            <a:pPr marL="304633" indent="-304633">
              <a:lnSpc>
                <a:spcPts val="2985"/>
              </a:lnSpc>
              <a:buFont typeface="Arial" panose="020B0604020202020204" pitchFamily="34" charset="0"/>
              <a:buChar char="•"/>
            </a:pPr>
            <a:r>
              <a:rPr lang="en-US" sz="1866" dirty="0">
                <a:solidFill>
                  <a:srgbClr val="404040"/>
                </a:solidFill>
                <a:latin typeface="Montserrat" pitchFamily="2" charset="77"/>
              </a:rPr>
              <a:t>Remove data outliers or duplicates</a:t>
            </a:r>
          </a:p>
          <a:p>
            <a:pPr marL="304633" indent="-304633">
              <a:lnSpc>
                <a:spcPts val="2985"/>
              </a:lnSpc>
              <a:buFont typeface="Arial" panose="020B0604020202020204" pitchFamily="34" charset="0"/>
              <a:buChar char="•"/>
            </a:pPr>
            <a:r>
              <a:rPr lang="en-US" sz="1866" dirty="0">
                <a:solidFill>
                  <a:srgbClr val="404040"/>
                </a:solidFill>
                <a:latin typeface="Montserrat" pitchFamily="2" charset="77"/>
              </a:rPr>
              <a:t>Ensure categorical variables are spelled the same</a:t>
            </a:r>
          </a:p>
          <a:p>
            <a:pPr marL="304633" indent="-304633">
              <a:lnSpc>
                <a:spcPts val="2985"/>
              </a:lnSpc>
              <a:buFont typeface="Arial" panose="020B0604020202020204" pitchFamily="34" charset="0"/>
              <a:buChar char="•"/>
            </a:pPr>
            <a:r>
              <a:rPr lang="en-US" sz="1866" dirty="0">
                <a:solidFill>
                  <a:srgbClr val="404040"/>
                </a:solidFill>
                <a:latin typeface="Montserrat" pitchFamily="2" charset="77"/>
              </a:rPr>
              <a:t>Change one type of variable to another type</a:t>
            </a:r>
          </a:p>
          <a:p>
            <a:pPr marL="304633" indent="-304633">
              <a:lnSpc>
                <a:spcPts val="2985"/>
              </a:lnSpc>
              <a:buFont typeface="Arial" panose="020B0604020202020204" pitchFamily="34" charset="0"/>
              <a:buChar char="•"/>
            </a:pPr>
            <a:r>
              <a:rPr lang="en-US" sz="1866" dirty="0">
                <a:solidFill>
                  <a:srgbClr val="404040"/>
                </a:solidFill>
                <a:latin typeface="Montserrat" pitchFamily="2" charset="77"/>
              </a:rPr>
              <a:t>Merge, add or remove variables</a:t>
            </a:r>
          </a:p>
          <a:p>
            <a:pPr marL="304633" indent="-304633">
              <a:lnSpc>
                <a:spcPts val="2985"/>
              </a:lnSpc>
              <a:buFont typeface="Arial" panose="020B0604020202020204" pitchFamily="34" charset="0"/>
              <a:buChar char="•"/>
            </a:pPr>
            <a:r>
              <a:rPr lang="en-US" sz="1866"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3175" y="1787"/>
            <a:ext cx="625905" cy="6854428"/>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2399"/>
          </a:p>
        </p:txBody>
      </p:sp>
      <p:sp>
        <p:nvSpPr>
          <p:cNvPr id="12" name="TextBox 8">
            <a:extLst>
              <a:ext uri="{FF2B5EF4-FFF2-40B4-BE49-F238E27FC236}">
                <a16:creationId xmlns:a16="http://schemas.microsoft.com/office/drawing/2014/main" id="{5407D3D1-8403-6237-FAAD-4688F8C7F33E}"/>
              </a:ext>
            </a:extLst>
          </p:cNvPr>
          <p:cNvSpPr txBox="1"/>
          <p:nvPr/>
        </p:nvSpPr>
        <p:spPr>
          <a:xfrm>
            <a:off x="1203954" y="4698838"/>
            <a:ext cx="7971446" cy="1117101"/>
          </a:xfrm>
          <a:prstGeom prst="rect">
            <a:avLst/>
          </a:prstGeom>
        </p:spPr>
        <p:txBody>
          <a:bodyPr wrap="square" lIns="0" tIns="0" rIns="0" bIns="0" rtlCol="0" anchor="t">
            <a:spAutoFit/>
          </a:bodyPr>
          <a:lstStyle/>
          <a:p>
            <a:pPr>
              <a:lnSpc>
                <a:spcPts val="2985"/>
              </a:lnSpc>
            </a:pPr>
            <a:r>
              <a:rPr lang="en-US" sz="1866" b="1" dirty="0">
                <a:solidFill>
                  <a:srgbClr val="404040"/>
                </a:solidFill>
                <a:latin typeface="Montserrat" pitchFamily="2" charset="77"/>
              </a:rPr>
              <a:t>Missing values:</a:t>
            </a:r>
          </a:p>
          <a:p>
            <a:pPr marL="304633" indent="-304633">
              <a:lnSpc>
                <a:spcPts val="2985"/>
              </a:lnSpc>
              <a:buFont typeface="Arial" panose="020B0604020202020204" pitchFamily="34" charset="0"/>
              <a:buChar char="•"/>
            </a:pPr>
            <a:r>
              <a:rPr lang="en-US" sz="1866" dirty="0">
                <a:solidFill>
                  <a:srgbClr val="404040"/>
                </a:solidFill>
                <a:latin typeface="Montserrat" pitchFamily="2" charset="77"/>
              </a:rPr>
              <a:t>Filter out some/all missing values</a:t>
            </a:r>
          </a:p>
          <a:p>
            <a:pPr marL="304633" indent="-304633">
              <a:lnSpc>
                <a:spcPts val="2985"/>
              </a:lnSpc>
              <a:buFont typeface="Arial" panose="020B0604020202020204" pitchFamily="34" charset="0"/>
              <a:buChar char="•"/>
            </a:pPr>
            <a:r>
              <a:rPr lang="en-US" sz="1866"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nvGraphicFramePr>
        <p:xfrm>
          <a:off x="9718075" y="1941718"/>
          <a:ext cx="1763830" cy="1040986"/>
        </p:xfrm>
        <a:graphic>
          <a:graphicData uri="http://schemas.openxmlformats.org/drawingml/2006/table">
            <a:tbl>
              <a:tblPr firstRow="1" bandRow="1">
                <a:tableStyleId>{5C22544A-7EE6-4342-B048-85BDC9FD1C3A}</a:tableStyleId>
              </a:tblPr>
              <a:tblGrid>
                <a:gridCol w="562924">
                  <a:extLst>
                    <a:ext uri="{9D8B030D-6E8A-4147-A177-3AD203B41FA5}">
                      <a16:colId xmlns:a16="http://schemas.microsoft.com/office/drawing/2014/main" val="957514194"/>
                    </a:ext>
                  </a:extLst>
                </a:gridCol>
                <a:gridCol w="355415">
                  <a:extLst>
                    <a:ext uri="{9D8B030D-6E8A-4147-A177-3AD203B41FA5}">
                      <a16:colId xmlns:a16="http://schemas.microsoft.com/office/drawing/2014/main" val="2705506175"/>
                    </a:ext>
                  </a:extLst>
                </a:gridCol>
                <a:gridCol w="406189">
                  <a:extLst>
                    <a:ext uri="{9D8B030D-6E8A-4147-A177-3AD203B41FA5}">
                      <a16:colId xmlns:a16="http://schemas.microsoft.com/office/drawing/2014/main" val="412750620"/>
                    </a:ext>
                  </a:extLst>
                </a:gridCol>
                <a:gridCol w="439302">
                  <a:extLst>
                    <a:ext uri="{9D8B030D-6E8A-4147-A177-3AD203B41FA5}">
                      <a16:colId xmlns:a16="http://schemas.microsoft.com/office/drawing/2014/main" val="3260733559"/>
                    </a:ext>
                  </a:extLst>
                </a:gridCol>
              </a:tblGrid>
              <a:tr h="304768">
                <a:tc>
                  <a:txBody>
                    <a:bodyPr/>
                    <a:lstStyle/>
                    <a:p>
                      <a:r>
                        <a:rPr lang="en-DK" sz="800" dirty="0">
                          <a:solidFill>
                            <a:schemeClr val="bg1"/>
                          </a:solidFill>
                        </a:rPr>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406">
                <a:tc>
                  <a:txBody>
                    <a:bodyPr/>
                    <a:lstStyle/>
                    <a:p>
                      <a:r>
                        <a:rPr lang="en-DK" sz="800" dirty="0">
                          <a:solidFill>
                            <a:srgbClr val="404040"/>
                          </a:solidFill>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406">
                <a:tc>
                  <a:txBody>
                    <a:bodyPr/>
                    <a:lstStyle/>
                    <a:p>
                      <a:r>
                        <a:rPr lang="en-DK" sz="800" dirty="0">
                          <a:solidFill>
                            <a:srgbClr val="404040"/>
                          </a:solidFill>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406">
                <a:tc>
                  <a:txBody>
                    <a:bodyPr/>
                    <a:lstStyle/>
                    <a:p>
                      <a:r>
                        <a:rPr lang="en-DK" sz="800" dirty="0">
                          <a:solidFill>
                            <a:srgbClr val="404040"/>
                          </a:solidFill>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0784" y="4203297"/>
          <a:ext cx="1573981" cy="2166886"/>
        </p:xfrm>
        <a:graphic>
          <a:graphicData uri="http://schemas.openxmlformats.org/drawingml/2006/table">
            <a:tbl>
              <a:tblPr firstRow="1" bandRow="1">
                <a:tableStyleId>{5C22544A-7EE6-4342-B048-85BDC9FD1C3A}</a:tableStyleId>
              </a:tblPr>
              <a:tblGrid>
                <a:gridCol w="609283">
                  <a:extLst>
                    <a:ext uri="{9D8B030D-6E8A-4147-A177-3AD203B41FA5}">
                      <a16:colId xmlns:a16="http://schemas.microsoft.com/office/drawing/2014/main" val="1300212344"/>
                    </a:ext>
                  </a:extLst>
                </a:gridCol>
                <a:gridCol w="507736">
                  <a:extLst>
                    <a:ext uri="{9D8B030D-6E8A-4147-A177-3AD203B41FA5}">
                      <a16:colId xmlns:a16="http://schemas.microsoft.com/office/drawing/2014/main" val="1517387956"/>
                    </a:ext>
                  </a:extLst>
                </a:gridCol>
                <a:gridCol w="456962">
                  <a:extLst>
                    <a:ext uri="{9D8B030D-6E8A-4147-A177-3AD203B41FA5}">
                      <a16:colId xmlns:a16="http://schemas.microsoft.com/office/drawing/2014/main" val="326490612"/>
                    </a:ext>
                  </a:extLst>
                </a:gridCol>
              </a:tblGrid>
              <a:tr h="304768">
                <a:tc>
                  <a:txBody>
                    <a:bodyPr/>
                    <a:lstStyle/>
                    <a:p>
                      <a:r>
                        <a:rPr lang="en-DK" sz="800" dirty="0"/>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6902">
                <a:tc>
                  <a:txBody>
                    <a:bodyPr/>
                    <a:lstStyle/>
                    <a:p>
                      <a:r>
                        <a:rPr lang="en-DK" sz="800" dirty="0"/>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6902">
                <a:tc>
                  <a:txBody>
                    <a:bodyPr/>
                    <a:lstStyle/>
                    <a:p>
                      <a:r>
                        <a:rPr lang="en-DK" sz="800" dirty="0"/>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6902">
                <a:tc>
                  <a:txBody>
                    <a:bodyPr/>
                    <a:lstStyle/>
                    <a:p>
                      <a:r>
                        <a:rPr lang="en-DK" sz="800" dirty="0"/>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6902">
                <a:tc>
                  <a:txBody>
                    <a:bodyPr/>
                    <a:lstStyle/>
                    <a:p>
                      <a:r>
                        <a:rPr lang="en-DK" sz="800" dirty="0"/>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6902">
                <a:tc>
                  <a:txBody>
                    <a:bodyPr/>
                    <a:lstStyle/>
                    <a:p>
                      <a:r>
                        <a:rPr lang="en-DK" sz="800" dirty="0"/>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6902">
                <a:tc>
                  <a:txBody>
                    <a:bodyPr/>
                    <a:lstStyle/>
                    <a:p>
                      <a:r>
                        <a:rPr lang="en-DK" sz="800" dirty="0"/>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6902">
                <a:tc>
                  <a:txBody>
                    <a:bodyPr/>
                    <a:lstStyle/>
                    <a:p>
                      <a:r>
                        <a:rPr lang="en-DK" sz="800" dirty="0"/>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6902">
                <a:tc>
                  <a:txBody>
                    <a:bodyPr/>
                    <a:lstStyle/>
                    <a:p>
                      <a:r>
                        <a:rPr lang="en-DK" sz="800" dirty="0"/>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6902">
                <a:tc>
                  <a:txBody>
                    <a:bodyPr/>
                    <a:lstStyle/>
                    <a:p>
                      <a:r>
                        <a:rPr lang="en-DK" sz="800" dirty="0"/>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nvGraphicFramePr>
        <p:xfrm>
          <a:off x="8231034" y="3059706"/>
          <a:ext cx="1763830" cy="1040986"/>
        </p:xfrm>
        <a:graphic>
          <a:graphicData uri="http://schemas.openxmlformats.org/drawingml/2006/table">
            <a:tbl>
              <a:tblPr firstRow="1" bandRow="1">
                <a:tableStyleId>{5C22544A-7EE6-4342-B048-85BDC9FD1C3A}</a:tableStyleId>
              </a:tblPr>
              <a:tblGrid>
                <a:gridCol w="562924">
                  <a:extLst>
                    <a:ext uri="{9D8B030D-6E8A-4147-A177-3AD203B41FA5}">
                      <a16:colId xmlns:a16="http://schemas.microsoft.com/office/drawing/2014/main" val="957514194"/>
                    </a:ext>
                  </a:extLst>
                </a:gridCol>
                <a:gridCol w="355415">
                  <a:extLst>
                    <a:ext uri="{9D8B030D-6E8A-4147-A177-3AD203B41FA5}">
                      <a16:colId xmlns:a16="http://schemas.microsoft.com/office/drawing/2014/main" val="2705506175"/>
                    </a:ext>
                  </a:extLst>
                </a:gridCol>
                <a:gridCol w="406189">
                  <a:extLst>
                    <a:ext uri="{9D8B030D-6E8A-4147-A177-3AD203B41FA5}">
                      <a16:colId xmlns:a16="http://schemas.microsoft.com/office/drawing/2014/main" val="412750620"/>
                    </a:ext>
                  </a:extLst>
                </a:gridCol>
                <a:gridCol w="439302">
                  <a:extLst>
                    <a:ext uri="{9D8B030D-6E8A-4147-A177-3AD203B41FA5}">
                      <a16:colId xmlns:a16="http://schemas.microsoft.com/office/drawing/2014/main" val="3260733559"/>
                    </a:ext>
                  </a:extLst>
                </a:gridCol>
              </a:tblGrid>
              <a:tr h="304768">
                <a:tc>
                  <a:txBody>
                    <a:bodyPr/>
                    <a:lstStyle/>
                    <a:p>
                      <a:r>
                        <a:rPr lang="en-DK" sz="800" dirty="0">
                          <a:solidFill>
                            <a:schemeClr val="bg1"/>
                          </a:solidFill>
                        </a:rPr>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406">
                <a:tc>
                  <a:txBody>
                    <a:bodyPr/>
                    <a:lstStyle/>
                    <a:p>
                      <a:r>
                        <a:rPr lang="en-DK" sz="800" dirty="0">
                          <a:solidFill>
                            <a:srgbClr val="404040"/>
                          </a:solidFill>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406">
                <a:tc>
                  <a:txBody>
                    <a:bodyPr/>
                    <a:lstStyle/>
                    <a:p>
                      <a:r>
                        <a:rPr lang="en-DK" sz="800" dirty="0">
                          <a:solidFill>
                            <a:srgbClr val="404040"/>
                          </a:solidFill>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406">
                <a:tc>
                  <a:txBody>
                    <a:bodyPr/>
                    <a:lstStyle/>
                    <a:p>
                      <a:r>
                        <a:rPr lang="en-DK" sz="800" dirty="0">
                          <a:solidFill>
                            <a:srgbClr val="404040"/>
                          </a:solidFill>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7049" y="2563068"/>
            <a:ext cx="638464" cy="191832"/>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2399"/>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3165" y="3642181"/>
            <a:ext cx="952942" cy="19536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2399"/>
          </a:p>
        </p:txBody>
      </p:sp>
      <p:sp>
        <p:nvSpPr>
          <p:cNvPr id="22" name="TextBox 10">
            <a:extLst>
              <a:ext uri="{FF2B5EF4-FFF2-40B4-BE49-F238E27FC236}">
                <a16:creationId xmlns:a16="http://schemas.microsoft.com/office/drawing/2014/main" id="{9E5B7A9D-8828-6623-883D-DCD215792073}"/>
              </a:ext>
            </a:extLst>
          </p:cNvPr>
          <p:cNvSpPr txBox="1"/>
          <p:nvPr/>
        </p:nvSpPr>
        <p:spPr>
          <a:xfrm>
            <a:off x="9744788" y="1476536"/>
            <a:ext cx="1884998" cy="322332"/>
          </a:xfrm>
          <a:prstGeom prst="rect">
            <a:avLst/>
          </a:prstGeom>
        </p:spPr>
        <p:txBody>
          <a:bodyPr wrap="square" lIns="0" tIns="0" rIns="0" bIns="0" rtlCol="0" anchor="t">
            <a:spAutoFit/>
          </a:bodyPr>
          <a:lstStyle/>
          <a:p>
            <a:pPr>
              <a:lnSpc>
                <a:spcPts val="2985"/>
              </a:lnSpc>
            </a:pPr>
            <a:r>
              <a:rPr lang="en-US" sz="1066"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8059" y="2434874"/>
            <a:ext cx="1884998" cy="322332"/>
          </a:xfrm>
          <a:prstGeom prst="rect">
            <a:avLst/>
          </a:prstGeom>
        </p:spPr>
        <p:txBody>
          <a:bodyPr wrap="square" lIns="0" tIns="0" rIns="0" bIns="0" rtlCol="0" anchor="t">
            <a:spAutoFit/>
          </a:bodyPr>
          <a:lstStyle/>
          <a:p>
            <a:pPr>
              <a:lnSpc>
                <a:spcPts val="2985"/>
              </a:lnSpc>
            </a:pPr>
            <a:r>
              <a:rPr lang="en-US" sz="1066"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4536" y="3341003"/>
            <a:ext cx="1191723" cy="322332"/>
          </a:xfrm>
          <a:prstGeom prst="rect">
            <a:avLst/>
          </a:prstGeom>
        </p:spPr>
        <p:txBody>
          <a:bodyPr wrap="square" lIns="0" tIns="0" rIns="0" bIns="0" rtlCol="0" anchor="t">
            <a:spAutoFit/>
          </a:bodyPr>
          <a:lstStyle/>
          <a:p>
            <a:pPr>
              <a:lnSpc>
                <a:spcPts val="2985"/>
              </a:lnSpc>
            </a:pPr>
            <a:r>
              <a:rPr lang="en-US" sz="1066"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7513" y="349428"/>
            <a:ext cx="12196339" cy="136467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2399"/>
          </a:p>
        </p:txBody>
      </p:sp>
      <p:sp>
        <p:nvSpPr>
          <p:cNvPr id="3" name="Rectangle 2">
            <a:extLst>
              <a:ext uri="{FF2B5EF4-FFF2-40B4-BE49-F238E27FC236}">
                <a16:creationId xmlns:a16="http://schemas.microsoft.com/office/drawing/2014/main" id="{9D0E6191-CC74-7526-2DDD-57F9445EE5E4}"/>
              </a:ext>
            </a:extLst>
          </p:cNvPr>
          <p:cNvSpPr/>
          <p:nvPr/>
        </p:nvSpPr>
        <p:spPr>
          <a:xfrm>
            <a:off x="6451415" y="1786"/>
            <a:ext cx="5838957" cy="6854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399"/>
          </a:p>
        </p:txBody>
      </p:sp>
      <p:sp>
        <p:nvSpPr>
          <p:cNvPr id="7" name="TextBox 7"/>
          <p:cNvSpPr txBox="1"/>
          <p:nvPr/>
        </p:nvSpPr>
        <p:spPr>
          <a:xfrm>
            <a:off x="612458" y="721412"/>
            <a:ext cx="9771519" cy="614142"/>
          </a:xfrm>
          <a:prstGeom prst="rect">
            <a:avLst/>
          </a:prstGeom>
        </p:spPr>
        <p:txBody>
          <a:bodyPr lIns="0" tIns="0" rIns="0" bIns="0" rtlCol="0" anchor="t">
            <a:spAutoFit/>
          </a:bodyPr>
          <a:lstStyle/>
          <a:p>
            <a:pPr>
              <a:lnSpc>
                <a:spcPts val="5202"/>
              </a:lnSpc>
            </a:pPr>
            <a:r>
              <a:rPr lang="en-US" sz="3598" b="1" dirty="0">
                <a:solidFill>
                  <a:srgbClr val="404040"/>
                </a:solidFill>
                <a:latin typeface="Montserrat" pitchFamily="2" charset="77"/>
              </a:rPr>
              <a:t>SUMMARY STATISTICS</a:t>
            </a:r>
          </a:p>
        </p:txBody>
      </p:sp>
      <p:sp>
        <p:nvSpPr>
          <p:cNvPr id="8" name="TextBox 8"/>
          <p:cNvSpPr txBox="1"/>
          <p:nvPr/>
        </p:nvSpPr>
        <p:spPr>
          <a:xfrm>
            <a:off x="561684" y="2384236"/>
            <a:ext cx="5762797" cy="4194866"/>
          </a:xfrm>
          <a:prstGeom prst="rect">
            <a:avLst/>
          </a:prstGeom>
        </p:spPr>
        <p:txBody>
          <a:bodyPr wrap="square" lIns="0" tIns="0" rIns="0" bIns="0" rtlCol="0" anchor="t">
            <a:spAutoFit/>
          </a:bodyPr>
          <a:lstStyle/>
          <a:p>
            <a:pPr>
              <a:lnSpc>
                <a:spcPts val="2985"/>
              </a:lnSpc>
            </a:pPr>
            <a:r>
              <a:rPr lang="en-US" sz="1866" dirty="0">
                <a:solidFill>
                  <a:srgbClr val="404040"/>
                </a:solidFill>
                <a:latin typeface="Montserrat"/>
              </a:rPr>
              <a:t>Summary statistics are used to distill a dataset into some key characteristics.</a:t>
            </a:r>
          </a:p>
          <a:p>
            <a:pPr>
              <a:lnSpc>
                <a:spcPts val="2985"/>
              </a:lnSpc>
            </a:pPr>
            <a:endParaRPr lang="en-US" sz="1866" dirty="0">
              <a:solidFill>
                <a:srgbClr val="404040"/>
              </a:solidFill>
              <a:latin typeface="Montserrat"/>
            </a:endParaRPr>
          </a:p>
          <a:p>
            <a:pPr>
              <a:lnSpc>
                <a:spcPts val="2985"/>
              </a:lnSpc>
            </a:pPr>
            <a:r>
              <a:rPr lang="en-US" sz="1866" dirty="0">
                <a:solidFill>
                  <a:srgbClr val="404040"/>
                </a:solidFill>
                <a:latin typeface="Montserrat"/>
              </a:rPr>
              <a:t>They often include the following measures:</a:t>
            </a:r>
          </a:p>
          <a:p>
            <a:pPr marL="304633" indent="-304633">
              <a:lnSpc>
                <a:spcPts val="2985"/>
              </a:lnSpc>
              <a:buFont typeface="Arial" panose="020B0604020202020204" pitchFamily="34" charset="0"/>
              <a:buChar char="•"/>
            </a:pPr>
            <a:r>
              <a:rPr lang="en-US" sz="1866" dirty="0">
                <a:solidFill>
                  <a:srgbClr val="404040"/>
                </a:solidFill>
                <a:latin typeface="Montserrat"/>
              </a:rPr>
              <a:t>Central tendency (mean, median, mode)</a:t>
            </a:r>
          </a:p>
          <a:p>
            <a:pPr marL="304633" indent="-304633">
              <a:lnSpc>
                <a:spcPts val="2985"/>
              </a:lnSpc>
              <a:buFont typeface="Arial" panose="020B0604020202020204" pitchFamily="34" charset="0"/>
              <a:buChar char="•"/>
            </a:pPr>
            <a:r>
              <a:rPr lang="en-US" sz="1866" dirty="0">
                <a:solidFill>
                  <a:srgbClr val="404040"/>
                </a:solidFill>
                <a:latin typeface="Montserrat"/>
              </a:rPr>
              <a:t>Spread (standard deviation)</a:t>
            </a:r>
          </a:p>
          <a:p>
            <a:pPr marL="304633" indent="-304633">
              <a:lnSpc>
                <a:spcPts val="2985"/>
              </a:lnSpc>
              <a:buFont typeface="Arial" panose="020B0604020202020204" pitchFamily="34" charset="0"/>
              <a:buChar char="•"/>
            </a:pPr>
            <a:r>
              <a:rPr lang="en-US" sz="1866" dirty="0">
                <a:solidFill>
                  <a:srgbClr val="404040"/>
                </a:solidFill>
                <a:latin typeface="Montserrat"/>
              </a:rPr>
              <a:t>Minimum and Maximum</a:t>
            </a:r>
          </a:p>
          <a:p>
            <a:pPr marL="304633" indent="-304633">
              <a:lnSpc>
                <a:spcPts val="2985"/>
              </a:lnSpc>
              <a:buFont typeface="Arial" panose="020B0604020202020204" pitchFamily="34" charset="0"/>
              <a:buChar char="•"/>
            </a:pPr>
            <a:r>
              <a:rPr lang="en-US" sz="1866" dirty="0">
                <a:solidFill>
                  <a:srgbClr val="404040"/>
                </a:solidFill>
                <a:latin typeface="Montserrat"/>
              </a:rPr>
              <a:t>Quartiles </a:t>
            </a:r>
          </a:p>
          <a:p>
            <a:pPr marL="304633" indent="-304633">
              <a:lnSpc>
                <a:spcPts val="2985"/>
              </a:lnSpc>
              <a:buFont typeface="Arial" panose="020B0604020202020204" pitchFamily="34" charset="0"/>
              <a:buChar char="•"/>
            </a:pPr>
            <a:r>
              <a:rPr lang="en-US" sz="1866" dirty="0">
                <a:solidFill>
                  <a:srgbClr val="404040"/>
                </a:solidFill>
                <a:latin typeface="Montserrat"/>
              </a:rPr>
              <a:t>Shape of the distribution</a:t>
            </a:r>
          </a:p>
          <a:p>
            <a:pPr marL="304633" indent="-304633">
              <a:lnSpc>
                <a:spcPts val="2985"/>
              </a:lnSpc>
              <a:buFont typeface="Arial" panose="020B0604020202020204" pitchFamily="34" charset="0"/>
              <a:buChar char="•"/>
            </a:pPr>
            <a:r>
              <a:rPr lang="en-US" sz="1866" dirty="0">
                <a:solidFill>
                  <a:srgbClr val="404040"/>
                </a:solidFill>
                <a:latin typeface="Montserrat"/>
              </a:rPr>
              <a:t>Correlation between features</a:t>
            </a:r>
          </a:p>
          <a:p>
            <a:pPr>
              <a:lnSpc>
                <a:spcPts val="2985"/>
              </a:lnSpc>
            </a:pPr>
            <a:endParaRPr lang="en-US" sz="1866"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8375" y="721411"/>
            <a:ext cx="2192429" cy="2826385"/>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8375" y="3814198"/>
            <a:ext cx="3960337" cy="2640224"/>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6079342"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Introductory poll</a:t>
            </a:r>
            <a:endParaRPr lang="en-GB" sz="2800" dirty="0">
              <a:latin typeface="Trebuchet MS" panose="020B070302020209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dirty="0">
                <a:solidFill>
                  <a:schemeClr val="tx1"/>
                </a:solidFill>
                <a:latin typeface="Trebuchet MS" panose="020B0703020202090204" pitchFamily="34" charset="0"/>
                <a:ea typeface="Helvetica Neue"/>
                <a:cs typeface="Helvetica Neue"/>
                <a:sym typeface="Helvetica Neue"/>
              </a:rPr>
              <a:t>Experience with coding in R/RStudio?</a:t>
            </a:r>
            <a:br>
              <a:rPr lang="en-GB" sz="2400" dirty="0">
                <a:solidFill>
                  <a:schemeClr val="tx1"/>
                </a:solidFill>
                <a:latin typeface="Trebuchet MS" panose="020B0703020202090204" pitchFamily="34" charset="0"/>
                <a:ea typeface="Helvetica Neue"/>
                <a:cs typeface="Helvetica Neue"/>
                <a:sym typeface="Helvetica Neue"/>
              </a:rPr>
            </a:br>
            <a:endParaRPr lang="en-GB" sz="2400" dirty="0">
              <a:solidFill>
                <a:schemeClr val="tx1"/>
              </a:solidFill>
              <a:latin typeface="Trebuchet MS" panose="020B070302020209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dirty="0">
                <a:solidFill>
                  <a:schemeClr val="tx1"/>
                </a:solidFill>
                <a:latin typeface="Trebuchet MS" panose="020B0703020202090204" pitchFamily="34" charset="0"/>
                <a:ea typeface="Helvetica Neue"/>
                <a:cs typeface="Helvetica Neue"/>
                <a:sym typeface="Helvetica Neue"/>
              </a:rPr>
              <a:t>Experience with working on servers or HPC platforms?</a:t>
            </a: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endParaRPr lang="en-GB" sz="2400" kern="1200" dirty="0">
              <a:solidFill>
                <a:schemeClr val="tx1"/>
              </a:solidFill>
              <a:latin typeface="Trebuchet MS" panose="020B070302020209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kern="1200" dirty="0">
                <a:solidFill>
                  <a:schemeClr val="tx1"/>
                </a:solidFill>
                <a:latin typeface="Trebuchet MS" panose="020B0703020202090204" pitchFamily="34" charset="0"/>
                <a:ea typeface="Helvetica Neue"/>
                <a:cs typeface="Helvetica Neue"/>
                <a:sym typeface="Helvetica Neue"/>
              </a:rPr>
              <a:t>Experience with building models from health data?</a:t>
            </a:r>
            <a:endParaRPr lang="en-US" sz="2400" kern="1200" dirty="0">
              <a:solidFill>
                <a:schemeClr val="tx1"/>
              </a:solidFill>
              <a:latin typeface="Trebuchet MS" panose="020B0703020202090204" pitchFamily="34" charset="0"/>
              <a:ea typeface="Helvetica Neue"/>
              <a:cs typeface="Helvetica Neue"/>
              <a:sym typeface="Helvetica Neue"/>
            </a:endParaRPr>
          </a:p>
          <a:p>
            <a:pPr marL="342900" indent="-342900">
              <a:buFont typeface="Arial" panose="020B0604020202020204" pitchFamily="34" charset="0"/>
              <a:buChar char="•"/>
            </a:pPr>
            <a:endParaRPr lang="en-DK" sz="2400" dirty="0">
              <a:solidFill>
                <a:schemeClr val="tx1"/>
              </a:solidFill>
              <a:latin typeface="Trebuchet MS" panose="020B0703020202090204" pitchFamily="34" charset="0"/>
            </a:endParaRPr>
          </a:p>
        </p:txBody>
      </p:sp>
    </p:spTree>
    <p:extLst>
      <p:ext uri="{BB962C8B-B14F-4D97-AF65-F5344CB8AC3E}">
        <p14:creationId xmlns:p14="http://schemas.microsoft.com/office/powerpoint/2010/main" val="1501340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Прямоугольник 80"/>
          <p:cNvSpPr/>
          <p:nvPr/>
        </p:nvSpPr>
        <p:spPr>
          <a:xfrm rot="5400000" flipH="1">
            <a:off x="6470875" y="4023804"/>
            <a:ext cx="5021896" cy="22639"/>
          </a:xfrm>
          <a:prstGeom prst="rect">
            <a:avLst/>
          </a:prstGeom>
          <a:solidFill>
            <a:srgbClr val="393C39"/>
          </a:solidFill>
          <a:ln w="12700">
            <a:miter lim="400000"/>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49" name="Скругленный прямоугольник 7"/>
          <p:cNvSpPr/>
          <p:nvPr/>
        </p:nvSpPr>
        <p:spPr>
          <a:xfrm rot="5400000" flipH="1">
            <a:off x="6059151" y="5207257"/>
            <a:ext cx="834021" cy="1722033"/>
          </a:xfrm>
          <a:prstGeom prst="roundRect">
            <a:avLst>
              <a:gd name="adj" fmla="val 4340"/>
            </a:avLst>
          </a:prstGeom>
          <a:solidFill>
            <a:srgbClr val="234C54"/>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650" name="Скругленный прямоугольник 85"/>
          <p:cNvSpPr/>
          <p:nvPr/>
        </p:nvSpPr>
        <p:spPr>
          <a:xfrm rot="5400000" flipH="1">
            <a:off x="6046479" y="2940207"/>
            <a:ext cx="859365" cy="1722033"/>
          </a:xfrm>
          <a:prstGeom prst="roundRect">
            <a:avLst>
              <a:gd name="adj" fmla="val 4212"/>
            </a:avLst>
          </a:prstGeom>
          <a:solidFill>
            <a:srgbClr val="436C6E"/>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651" name="Скругленный прямоугольник 86"/>
          <p:cNvSpPr/>
          <p:nvPr/>
        </p:nvSpPr>
        <p:spPr>
          <a:xfrm rot="5400000" flipH="1">
            <a:off x="6108166" y="1828850"/>
            <a:ext cx="735990" cy="1722033"/>
          </a:xfrm>
          <a:prstGeom prst="roundRect">
            <a:avLst>
              <a:gd name="adj" fmla="val 4918"/>
            </a:avLst>
          </a:prstGeom>
          <a:solidFill>
            <a:srgbClr val="89A8A8"/>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652" name="Скругленный прямоугольник 88"/>
          <p:cNvSpPr/>
          <p:nvPr/>
        </p:nvSpPr>
        <p:spPr>
          <a:xfrm rot="5400000" flipH="1">
            <a:off x="6286687" y="850457"/>
            <a:ext cx="378948" cy="1722033"/>
          </a:xfrm>
          <a:prstGeom prst="roundRect">
            <a:avLst>
              <a:gd name="adj" fmla="val 9553"/>
            </a:avLst>
          </a:prstGeom>
          <a:solidFill>
            <a:srgbClr val="93B08E"/>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653" name="Прямоугольник 80"/>
          <p:cNvSpPr/>
          <p:nvPr/>
        </p:nvSpPr>
        <p:spPr>
          <a:xfrm rot="5400000" flipH="1">
            <a:off x="2973008" y="4023804"/>
            <a:ext cx="5021897" cy="22639"/>
          </a:xfrm>
          <a:prstGeom prst="rect">
            <a:avLst/>
          </a:prstGeom>
          <a:solidFill>
            <a:srgbClr val="393C39"/>
          </a:solidFill>
          <a:ln w="12700">
            <a:miter lim="400000"/>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4" name="Овал 4"/>
          <p:cNvSpPr/>
          <p:nvPr/>
        </p:nvSpPr>
        <p:spPr>
          <a:xfrm rot="5400000" flipH="1">
            <a:off x="5439924" y="6030733"/>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5" name="Овал 81"/>
          <p:cNvSpPr/>
          <p:nvPr/>
        </p:nvSpPr>
        <p:spPr>
          <a:xfrm rot="5400000" flipH="1">
            <a:off x="5439924" y="4901630"/>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6" name="Овал 82"/>
          <p:cNvSpPr/>
          <p:nvPr/>
        </p:nvSpPr>
        <p:spPr>
          <a:xfrm rot="5400000" flipH="1">
            <a:off x="5439924" y="3776978"/>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7" name="Овал 83"/>
          <p:cNvSpPr/>
          <p:nvPr/>
        </p:nvSpPr>
        <p:spPr>
          <a:xfrm rot="5400000" flipH="1">
            <a:off x="5439924" y="1673933"/>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grpSp>
        <p:nvGrpSpPr>
          <p:cNvPr id="664" name="Group"/>
          <p:cNvGrpSpPr/>
          <p:nvPr/>
        </p:nvGrpSpPr>
        <p:grpSpPr>
          <a:xfrm>
            <a:off x="5909476" y="1618998"/>
            <a:ext cx="1133371" cy="187715"/>
            <a:chOff x="0" y="0"/>
            <a:chExt cx="2266740" cy="375428"/>
          </a:xfrm>
        </p:grpSpPr>
        <p:sp>
          <p:nvSpPr>
            <p:cNvPr id="658" name="Square"/>
            <p:cNvSpPr/>
            <p:nvPr/>
          </p:nvSpPr>
          <p:spPr>
            <a:xfrm>
              <a:off x="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59" name="Square"/>
            <p:cNvSpPr/>
            <p:nvPr/>
          </p:nvSpPr>
          <p:spPr>
            <a:xfrm>
              <a:off x="37779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0" name="Square"/>
            <p:cNvSpPr/>
            <p:nvPr/>
          </p:nvSpPr>
          <p:spPr>
            <a:xfrm>
              <a:off x="75558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1" name="Square"/>
            <p:cNvSpPr/>
            <p:nvPr/>
          </p:nvSpPr>
          <p:spPr>
            <a:xfrm>
              <a:off x="113337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2" name="Square"/>
            <p:cNvSpPr/>
            <p:nvPr/>
          </p:nvSpPr>
          <p:spPr>
            <a:xfrm>
              <a:off x="151116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3" name="Square"/>
            <p:cNvSpPr/>
            <p:nvPr/>
          </p:nvSpPr>
          <p:spPr>
            <a:xfrm>
              <a:off x="188895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grpSp>
      <p:grpSp>
        <p:nvGrpSpPr>
          <p:cNvPr id="680" name="Group"/>
          <p:cNvGrpSpPr/>
          <p:nvPr/>
        </p:nvGrpSpPr>
        <p:grpSpPr>
          <a:xfrm>
            <a:off x="5977284" y="2401080"/>
            <a:ext cx="989563" cy="577572"/>
            <a:chOff x="0" y="0"/>
            <a:chExt cx="1979124" cy="1155143"/>
          </a:xfrm>
        </p:grpSpPr>
        <p:sp>
          <p:nvSpPr>
            <p:cNvPr id="665" name="Square"/>
            <p:cNvSpPr/>
            <p:nvPr/>
          </p:nvSpPr>
          <p:spPr>
            <a:xfrm>
              <a:off x="0" y="0"/>
              <a:ext cx="395825"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6" name="Square"/>
            <p:cNvSpPr/>
            <p:nvPr/>
          </p:nvSpPr>
          <p:spPr>
            <a:xfrm>
              <a:off x="395824"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7" name="Square"/>
            <p:cNvSpPr/>
            <p:nvPr/>
          </p:nvSpPr>
          <p:spPr>
            <a:xfrm>
              <a:off x="791649"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8" name="Square"/>
            <p:cNvSpPr/>
            <p:nvPr/>
          </p:nvSpPr>
          <p:spPr>
            <a:xfrm>
              <a:off x="1187474"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9" name="Square"/>
            <p:cNvSpPr/>
            <p:nvPr/>
          </p:nvSpPr>
          <p:spPr>
            <a:xfrm>
              <a:off x="1583299"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0" name="Square"/>
            <p:cNvSpPr/>
            <p:nvPr/>
          </p:nvSpPr>
          <p:spPr>
            <a:xfrm>
              <a:off x="0" y="376374"/>
              <a:ext cx="395825"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1" name="Square"/>
            <p:cNvSpPr/>
            <p:nvPr/>
          </p:nvSpPr>
          <p:spPr>
            <a:xfrm>
              <a:off x="395824"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2" name="Square"/>
            <p:cNvSpPr/>
            <p:nvPr/>
          </p:nvSpPr>
          <p:spPr>
            <a:xfrm>
              <a:off x="791649"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3" name="Square"/>
            <p:cNvSpPr/>
            <p:nvPr/>
          </p:nvSpPr>
          <p:spPr>
            <a:xfrm>
              <a:off x="1187474"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4" name="Square"/>
            <p:cNvSpPr/>
            <p:nvPr/>
          </p:nvSpPr>
          <p:spPr>
            <a:xfrm>
              <a:off x="1583299"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5" name="Square"/>
            <p:cNvSpPr/>
            <p:nvPr/>
          </p:nvSpPr>
          <p:spPr>
            <a:xfrm>
              <a:off x="0" y="761792"/>
              <a:ext cx="395825"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6" name="Square"/>
            <p:cNvSpPr/>
            <p:nvPr/>
          </p:nvSpPr>
          <p:spPr>
            <a:xfrm>
              <a:off x="395824"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7" name="Square"/>
            <p:cNvSpPr/>
            <p:nvPr/>
          </p:nvSpPr>
          <p:spPr>
            <a:xfrm>
              <a:off x="791649"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8" name="Square"/>
            <p:cNvSpPr/>
            <p:nvPr/>
          </p:nvSpPr>
          <p:spPr>
            <a:xfrm>
              <a:off x="1187474"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9" name="Square"/>
            <p:cNvSpPr/>
            <p:nvPr/>
          </p:nvSpPr>
          <p:spPr>
            <a:xfrm>
              <a:off x="1583299"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696" name="Group"/>
          <p:cNvGrpSpPr/>
          <p:nvPr/>
        </p:nvGrpSpPr>
        <p:grpSpPr>
          <a:xfrm>
            <a:off x="5962621" y="3464328"/>
            <a:ext cx="1164218" cy="683099"/>
            <a:chOff x="0" y="0"/>
            <a:chExt cx="2328434" cy="1366197"/>
          </a:xfrm>
        </p:grpSpPr>
        <p:sp>
          <p:nvSpPr>
            <p:cNvPr id="681" name="Rectangle"/>
            <p:cNvSpPr/>
            <p:nvPr/>
          </p:nvSpPr>
          <p:spPr>
            <a:xfrm>
              <a:off x="0"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2" name="Rectangle"/>
            <p:cNvSpPr/>
            <p:nvPr/>
          </p:nvSpPr>
          <p:spPr>
            <a:xfrm>
              <a:off x="388072"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3" name="Rectangle"/>
            <p:cNvSpPr/>
            <p:nvPr/>
          </p:nvSpPr>
          <p:spPr>
            <a:xfrm>
              <a:off x="776144" y="0"/>
              <a:ext cx="388074"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4" name="Rectangle"/>
            <p:cNvSpPr/>
            <p:nvPr/>
          </p:nvSpPr>
          <p:spPr>
            <a:xfrm>
              <a:off x="1164217"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5" name="Rectangle"/>
            <p:cNvSpPr/>
            <p:nvPr/>
          </p:nvSpPr>
          <p:spPr>
            <a:xfrm>
              <a:off x="1552289"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6" name="Rectangle"/>
            <p:cNvSpPr/>
            <p:nvPr/>
          </p:nvSpPr>
          <p:spPr>
            <a:xfrm>
              <a:off x="0"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7" name="Rectangle"/>
            <p:cNvSpPr/>
            <p:nvPr/>
          </p:nvSpPr>
          <p:spPr>
            <a:xfrm>
              <a:off x="388072"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8" name="Rectangle"/>
            <p:cNvSpPr/>
            <p:nvPr/>
          </p:nvSpPr>
          <p:spPr>
            <a:xfrm>
              <a:off x="776144" y="490274"/>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9" name="Rectangle"/>
            <p:cNvSpPr/>
            <p:nvPr/>
          </p:nvSpPr>
          <p:spPr>
            <a:xfrm>
              <a:off x="1164217"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0" name="Rectangle"/>
            <p:cNvSpPr/>
            <p:nvPr/>
          </p:nvSpPr>
          <p:spPr>
            <a:xfrm>
              <a:off x="1552289"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1" name="Rectangle"/>
            <p:cNvSpPr/>
            <p:nvPr/>
          </p:nvSpPr>
          <p:spPr>
            <a:xfrm>
              <a:off x="1940361" y="490274"/>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2" name="Rectangle"/>
            <p:cNvSpPr/>
            <p:nvPr/>
          </p:nvSpPr>
          <p:spPr>
            <a:xfrm>
              <a:off x="0"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3" name="Rectangle"/>
            <p:cNvSpPr/>
            <p:nvPr/>
          </p:nvSpPr>
          <p:spPr>
            <a:xfrm>
              <a:off x="388072"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4" name="Rectangle"/>
            <p:cNvSpPr/>
            <p:nvPr/>
          </p:nvSpPr>
          <p:spPr>
            <a:xfrm>
              <a:off x="776144" y="980550"/>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5" name="Rectangle"/>
            <p:cNvSpPr/>
            <p:nvPr/>
          </p:nvSpPr>
          <p:spPr>
            <a:xfrm>
              <a:off x="1164217"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sp>
        <p:nvSpPr>
          <p:cNvPr id="697" name="Vector"/>
          <p:cNvSpPr txBox="1"/>
          <p:nvPr/>
        </p:nvSpPr>
        <p:spPr>
          <a:xfrm>
            <a:off x="6172629" y="1271304"/>
            <a:ext cx="607065" cy="236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a:t>Vector</a:t>
            </a:r>
          </a:p>
        </p:txBody>
      </p:sp>
      <p:sp>
        <p:nvSpPr>
          <p:cNvPr id="698" name="Data Frame"/>
          <p:cNvSpPr txBox="1"/>
          <p:nvPr/>
        </p:nvSpPr>
        <p:spPr>
          <a:xfrm>
            <a:off x="5977284" y="2079926"/>
            <a:ext cx="1095349" cy="236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a:t>Data Frame</a:t>
            </a:r>
          </a:p>
        </p:txBody>
      </p:sp>
      <p:sp>
        <p:nvSpPr>
          <p:cNvPr id="699" name="Tibble"/>
          <p:cNvSpPr txBox="1"/>
          <p:nvPr/>
        </p:nvSpPr>
        <p:spPr>
          <a:xfrm>
            <a:off x="6196294" y="5407166"/>
            <a:ext cx="559735" cy="261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a:t>Tibble</a:t>
            </a:r>
          </a:p>
        </p:txBody>
      </p:sp>
      <p:sp>
        <p:nvSpPr>
          <p:cNvPr id="700" name="List"/>
          <p:cNvSpPr txBox="1"/>
          <p:nvPr/>
        </p:nvSpPr>
        <p:spPr>
          <a:xfrm>
            <a:off x="6299194" y="3125532"/>
            <a:ext cx="353934" cy="236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a:t>List</a:t>
            </a:r>
          </a:p>
        </p:txBody>
      </p:sp>
      <p:grpSp>
        <p:nvGrpSpPr>
          <p:cNvPr id="721" name="Group"/>
          <p:cNvGrpSpPr/>
          <p:nvPr/>
        </p:nvGrpSpPr>
        <p:grpSpPr>
          <a:xfrm>
            <a:off x="5987442" y="5650059"/>
            <a:ext cx="977440" cy="718441"/>
            <a:chOff x="0" y="0"/>
            <a:chExt cx="1954878" cy="1436879"/>
          </a:xfrm>
        </p:grpSpPr>
        <p:sp>
          <p:nvSpPr>
            <p:cNvPr id="701" name="Square"/>
            <p:cNvSpPr/>
            <p:nvPr/>
          </p:nvSpPr>
          <p:spPr>
            <a:xfrm>
              <a:off x="0" y="305661"/>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2" name="Square"/>
            <p:cNvSpPr/>
            <p:nvPr/>
          </p:nvSpPr>
          <p:spPr>
            <a:xfrm>
              <a:off x="390975"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3" name="Square"/>
            <p:cNvSpPr/>
            <p:nvPr/>
          </p:nvSpPr>
          <p:spPr>
            <a:xfrm>
              <a:off x="781951"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4" name="Square"/>
            <p:cNvSpPr/>
            <p:nvPr/>
          </p:nvSpPr>
          <p:spPr>
            <a:xfrm>
              <a:off x="1172926"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5" name="Square"/>
            <p:cNvSpPr/>
            <p:nvPr/>
          </p:nvSpPr>
          <p:spPr>
            <a:xfrm>
              <a:off x="1563902"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6" name="Square"/>
            <p:cNvSpPr/>
            <p:nvPr/>
          </p:nvSpPr>
          <p:spPr>
            <a:xfrm>
              <a:off x="0" y="677424"/>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7" name="Square"/>
            <p:cNvSpPr/>
            <p:nvPr/>
          </p:nvSpPr>
          <p:spPr>
            <a:xfrm>
              <a:off x="390975"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8" name="Square"/>
            <p:cNvSpPr/>
            <p:nvPr/>
          </p:nvSpPr>
          <p:spPr>
            <a:xfrm>
              <a:off x="781951"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9" name="Square"/>
            <p:cNvSpPr/>
            <p:nvPr/>
          </p:nvSpPr>
          <p:spPr>
            <a:xfrm>
              <a:off x="1172926"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0" name="Square"/>
            <p:cNvSpPr/>
            <p:nvPr/>
          </p:nvSpPr>
          <p:spPr>
            <a:xfrm>
              <a:off x="1563902"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1" name="Square"/>
            <p:cNvSpPr/>
            <p:nvPr/>
          </p:nvSpPr>
          <p:spPr>
            <a:xfrm>
              <a:off x="0" y="1048347"/>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2" name="Square"/>
            <p:cNvSpPr/>
            <p:nvPr/>
          </p:nvSpPr>
          <p:spPr>
            <a:xfrm>
              <a:off x="390975"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3" name="Square"/>
            <p:cNvSpPr/>
            <p:nvPr/>
          </p:nvSpPr>
          <p:spPr>
            <a:xfrm>
              <a:off x="781951"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4" name="Square"/>
            <p:cNvSpPr/>
            <p:nvPr/>
          </p:nvSpPr>
          <p:spPr>
            <a:xfrm>
              <a:off x="1172926"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5" name="Square"/>
            <p:cNvSpPr/>
            <p:nvPr/>
          </p:nvSpPr>
          <p:spPr>
            <a:xfrm>
              <a:off x="1563902"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6" name="&lt; &gt;"/>
            <p:cNvSpPr txBox="1"/>
            <p:nvPr/>
          </p:nvSpPr>
          <p:spPr>
            <a:xfrm>
              <a:off x="8151"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7" name="&lt; &gt;"/>
            <p:cNvSpPr txBox="1"/>
            <p:nvPr/>
          </p:nvSpPr>
          <p:spPr>
            <a:xfrm>
              <a:off x="407279"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8" name="&lt; &gt;"/>
            <p:cNvSpPr txBox="1"/>
            <p:nvPr/>
          </p:nvSpPr>
          <p:spPr>
            <a:xfrm>
              <a:off x="798254"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9" name="&lt; &gt;"/>
            <p:cNvSpPr txBox="1"/>
            <p:nvPr/>
          </p:nvSpPr>
          <p:spPr>
            <a:xfrm>
              <a:off x="1168039" y="-1"/>
              <a:ext cx="374674"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20" name="&lt; &gt;"/>
            <p:cNvSpPr txBox="1"/>
            <p:nvPr/>
          </p:nvSpPr>
          <p:spPr>
            <a:xfrm>
              <a:off x="1559015"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grpSp>
      <p:sp>
        <p:nvSpPr>
          <p:cNvPr id="722" name="Скругленный прямоугольник 88"/>
          <p:cNvSpPr/>
          <p:nvPr/>
        </p:nvSpPr>
        <p:spPr>
          <a:xfrm rot="5400000" flipH="1">
            <a:off x="9697925" y="934842"/>
            <a:ext cx="552205" cy="1722033"/>
          </a:xfrm>
          <a:prstGeom prst="roundRect">
            <a:avLst>
              <a:gd name="adj" fmla="val 6555"/>
            </a:avLst>
          </a:prstGeom>
          <a:solidFill>
            <a:srgbClr val="880C0A">
              <a:alpha val="67831"/>
            </a:srgbClr>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723" name="Овал 4"/>
          <p:cNvSpPr/>
          <p:nvPr/>
        </p:nvSpPr>
        <p:spPr>
          <a:xfrm rot="5400000" flipH="1">
            <a:off x="8937790" y="6008268"/>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4" name="Овал 81"/>
          <p:cNvSpPr/>
          <p:nvPr/>
        </p:nvSpPr>
        <p:spPr>
          <a:xfrm rot="5400000" flipH="1">
            <a:off x="8937790" y="4945781"/>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5" name="Овал 82"/>
          <p:cNvSpPr/>
          <p:nvPr/>
        </p:nvSpPr>
        <p:spPr>
          <a:xfrm rot="5400000" flipH="1">
            <a:off x="8937790" y="3883293"/>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6" name="Овал 83"/>
          <p:cNvSpPr/>
          <p:nvPr/>
        </p:nvSpPr>
        <p:spPr>
          <a:xfrm rot="5400000" flipH="1">
            <a:off x="8940529" y="1758318"/>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7" name="Numeric"/>
          <p:cNvSpPr txBox="1"/>
          <p:nvPr/>
        </p:nvSpPr>
        <p:spPr>
          <a:xfrm>
            <a:off x="9575490" y="1271304"/>
            <a:ext cx="797076" cy="236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a:t>Numeric</a:t>
            </a:r>
          </a:p>
        </p:txBody>
      </p:sp>
      <p:sp>
        <p:nvSpPr>
          <p:cNvPr id="728" name="Integer"/>
          <p:cNvSpPr txBox="1"/>
          <p:nvPr/>
        </p:nvSpPr>
        <p:spPr>
          <a:xfrm>
            <a:off x="9637792" y="2299327"/>
            <a:ext cx="672473" cy="290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a:t>Integer</a:t>
            </a:r>
          </a:p>
        </p:txBody>
      </p:sp>
      <p:sp>
        <p:nvSpPr>
          <p:cNvPr id="729" name="Logical"/>
          <p:cNvSpPr txBox="1"/>
          <p:nvPr/>
        </p:nvSpPr>
        <p:spPr>
          <a:xfrm>
            <a:off x="9637792" y="5462601"/>
            <a:ext cx="672473" cy="290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a:t>Logical</a:t>
            </a:r>
          </a:p>
        </p:txBody>
      </p:sp>
      <p:sp>
        <p:nvSpPr>
          <p:cNvPr id="730" name="Character"/>
          <p:cNvSpPr txBox="1"/>
          <p:nvPr/>
        </p:nvSpPr>
        <p:spPr>
          <a:xfrm>
            <a:off x="9533934" y="3347794"/>
            <a:ext cx="932457" cy="274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a:t>Character</a:t>
            </a:r>
          </a:p>
        </p:txBody>
      </p:sp>
      <p:sp>
        <p:nvSpPr>
          <p:cNvPr id="731" name="Factor"/>
          <p:cNvSpPr txBox="1"/>
          <p:nvPr/>
        </p:nvSpPr>
        <p:spPr>
          <a:xfrm>
            <a:off x="9669998" y="4429997"/>
            <a:ext cx="608060" cy="236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a:t>Factor</a:t>
            </a:r>
          </a:p>
        </p:txBody>
      </p:sp>
      <p:sp>
        <p:nvSpPr>
          <p:cNvPr id="732" name="Скругленный прямоугольник 88"/>
          <p:cNvSpPr/>
          <p:nvPr/>
        </p:nvSpPr>
        <p:spPr>
          <a:xfrm rot="5400000" flipH="1">
            <a:off x="9697925" y="1997330"/>
            <a:ext cx="552205" cy="1722033"/>
          </a:xfrm>
          <a:prstGeom prst="roundRect">
            <a:avLst>
              <a:gd name="adj" fmla="val 6555"/>
            </a:avLst>
          </a:prstGeom>
          <a:solidFill>
            <a:srgbClr val="390608">
              <a:alpha val="67831"/>
            </a:srgbClr>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733" name="Скругленный прямоугольник 88"/>
          <p:cNvSpPr/>
          <p:nvPr/>
        </p:nvSpPr>
        <p:spPr>
          <a:xfrm rot="5400000" flipH="1">
            <a:off x="9697925" y="3059817"/>
            <a:ext cx="552205" cy="1722033"/>
          </a:xfrm>
          <a:prstGeom prst="roundRect">
            <a:avLst>
              <a:gd name="adj" fmla="val 6555"/>
            </a:avLst>
          </a:prstGeom>
          <a:solidFill>
            <a:srgbClr val="390622">
              <a:alpha val="67831"/>
            </a:srgbClr>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734" name="Скругленный прямоугольник 88"/>
          <p:cNvSpPr/>
          <p:nvPr/>
        </p:nvSpPr>
        <p:spPr>
          <a:xfrm rot="5400000" flipH="1">
            <a:off x="9697925" y="4122305"/>
            <a:ext cx="552205" cy="1722033"/>
          </a:xfrm>
          <a:prstGeom prst="roundRect">
            <a:avLst>
              <a:gd name="adj" fmla="val 6555"/>
            </a:avLst>
          </a:prstGeom>
          <a:solidFill>
            <a:srgbClr val="525067"/>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735" name="Скругленный прямоугольник 88"/>
          <p:cNvSpPr/>
          <p:nvPr/>
        </p:nvSpPr>
        <p:spPr>
          <a:xfrm rot="5400000" flipH="1">
            <a:off x="9697925" y="5184792"/>
            <a:ext cx="552205" cy="1722033"/>
          </a:xfrm>
          <a:prstGeom prst="roundRect">
            <a:avLst>
              <a:gd name="adj" fmla="val 6555"/>
            </a:avLst>
          </a:prstGeom>
          <a:solidFill>
            <a:srgbClr val="8E8CA7"/>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736" name="Овал 83"/>
          <p:cNvSpPr/>
          <p:nvPr/>
        </p:nvSpPr>
        <p:spPr>
          <a:xfrm rot="5400000" flipH="1">
            <a:off x="8940529" y="2820806"/>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37" name="-1.5, 2.7, 3.2"/>
          <p:cNvSpPr txBox="1"/>
          <p:nvPr/>
        </p:nvSpPr>
        <p:spPr>
          <a:xfrm>
            <a:off x="9391919" y="1664860"/>
            <a:ext cx="1164218" cy="261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a:t>-1.5, 2.7, 3.2</a:t>
            </a:r>
          </a:p>
        </p:txBody>
      </p:sp>
      <p:sp>
        <p:nvSpPr>
          <p:cNvPr id="738" name="-2, -1, 0, 3, 5"/>
          <p:cNvSpPr txBox="1"/>
          <p:nvPr/>
        </p:nvSpPr>
        <p:spPr>
          <a:xfrm>
            <a:off x="9388846" y="2727348"/>
            <a:ext cx="1170363" cy="261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a:t>-2, -1, 0, 3, 5</a:t>
            </a:r>
          </a:p>
        </p:txBody>
      </p:sp>
      <p:sp>
        <p:nvSpPr>
          <p:cNvPr id="739" name="“A”, “Bat”, “Tom”"/>
          <p:cNvSpPr txBox="1"/>
          <p:nvPr/>
        </p:nvSpPr>
        <p:spPr>
          <a:xfrm>
            <a:off x="9297898" y="3789836"/>
            <a:ext cx="1450849" cy="261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a:t>“A”, “Bat”, “Tom”</a:t>
            </a:r>
          </a:p>
        </p:txBody>
      </p:sp>
      <p:sp>
        <p:nvSpPr>
          <p:cNvPr id="740" name="G1, G1, G2, G3"/>
          <p:cNvSpPr txBox="1"/>
          <p:nvPr/>
        </p:nvSpPr>
        <p:spPr>
          <a:xfrm>
            <a:off x="9297898" y="4852323"/>
            <a:ext cx="1450849" cy="261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a:t>G1, G1, G2, G3</a:t>
            </a:r>
          </a:p>
        </p:txBody>
      </p:sp>
      <p:sp>
        <p:nvSpPr>
          <p:cNvPr id="741" name="TRUE, FALSE"/>
          <p:cNvSpPr txBox="1"/>
          <p:nvPr/>
        </p:nvSpPr>
        <p:spPr>
          <a:xfrm>
            <a:off x="9366114" y="5914811"/>
            <a:ext cx="1314418" cy="261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a:t>TRUE, FALSE</a:t>
            </a:r>
          </a:p>
        </p:txBody>
      </p:sp>
      <p:sp>
        <p:nvSpPr>
          <p:cNvPr id="742" name="DATA STRUCTURES"/>
          <p:cNvSpPr txBox="1"/>
          <p:nvPr/>
        </p:nvSpPr>
        <p:spPr>
          <a:xfrm>
            <a:off x="5591675" y="498615"/>
            <a:ext cx="1768973"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a:t>DATA STRUCTURES</a:t>
            </a:r>
          </a:p>
        </p:txBody>
      </p:sp>
      <p:sp>
        <p:nvSpPr>
          <p:cNvPr id="743" name="DATA TYPES"/>
          <p:cNvSpPr txBox="1"/>
          <p:nvPr/>
        </p:nvSpPr>
        <p:spPr>
          <a:xfrm>
            <a:off x="9398161" y="498615"/>
            <a:ext cx="1151734"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a:t>DATA TYPES</a:t>
            </a:r>
          </a:p>
        </p:txBody>
      </p:sp>
      <p:sp>
        <p:nvSpPr>
          <p:cNvPr id="744" name="Скругленный прямоугольник 85"/>
          <p:cNvSpPr/>
          <p:nvPr/>
        </p:nvSpPr>
        <p:spPr>
          <a:xfrm rot="5400000" flipH="1">
            <a:off x="6078353" y="4078154"/>
            <a:ext cx="795617" cy="1722033"/>
          </a:xfrm>
          <a:prstGeom prst="roundRect">
            <a:avLst>
              <a:gd name="adj" fmla="val 4550"/>
            </a:avLst>
          </a:prstGeom>
          <a:solidFill>
            <a:srgbClr val="436C6E"/>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grpSp>
        <p:nvGrpSpPr>
          <p:cNvPr id="793" name="Group"/>
          <p:cNvGrpSpPr/>
          <p:nvPr/>
        </p:nvGrpSpPr>
        <p:grpSpPr>
          <a:xfrm>
            <a:off x="6000721" y="4637684"/>
            <a:ext cx="977440" cy="606667"/>
            <a:chOff x="0" y="0"/>
            <a:chExt cx="1954878" cy="1213331"/>
          </a:xfrm>
        </p:grpSpPr>
        <p:grpSp>
          <p:nvGrpSpPr>
            <p:cNvPr id="760" name="Group"/>
            <p:cNvGrpSpPr/>
            <p:nvPr/>
          </p:nvGrpSpPr>
          <p:grpSpPr>
            <a:xfrm>
              <a:off x="313959" y="0"/>
              <a:ext cx="1640920" cy="957746"/>
              <a:chOff x="0" y="0"/>
              <a:chExt cx="1640919" cy="957745"/>
            </a:xfrm>
          </p:grpSpPr>
          <p:sp>
            <p:nvSpPr>
              <p:cNvPr id="745"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6"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7"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8"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9"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0"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1"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2"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3"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4"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5"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6"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7"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8"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9"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776" name="Group"/>
            <p:cNvGrpSpPr/>
            <p:nvPr/>
          </p:nvGrpSpPr>
          <p:grpSpPr>
            <a:xfrm>
              <a:off x="159650" y="119126"/>
              <a:ext cx="1640920" cy="957747"/>
              <a:chOff x="0" y="0"/>
              <a:chExt cx="1640919" cy="957745"/>
            </a:xfrm>
          </p:grpSpPr>
          <p:sp>
            <p:nvSpPr>
              <p:cNvPr id="761"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2"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3"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4"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5"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6"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7"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8"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9"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0"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1"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2"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3"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4"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5"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792" name="Group"/>
            <p:cNvGrpSpPr/>
            <p:nvPr/>
          </p:nvGrpSpPr>
          <p:grpSpPr>
            <a:xfrm>
              <a:off x="0" y="255586"/>
              <a:ext cx="1640920" cy="957746"/>
              <a:chOff x="0" y="0"/>
              <a:chExt cx="1640919" cy="957745"/>
            </a:xfrm>
          </p:grpSpPr>
          <p:sp>
            <p:nvSpPr>
              <p:cNvPr id="777"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8"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9"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0"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1"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2"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3"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4"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5"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6"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7"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8"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9"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90"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91"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sp>
        <p:nvSpPr>
          <p:cNvPr id="794" name="Array"/>
          <p:cNvSpPr txBox="1"/>
          <p:nvPr/>
        </p:nvSpPr>
        <p:spPr>
          <a:xfrm>
            <a:off x="6227430" y="4277883"/>
            <a:ext cx="559734" cy="290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a:t>Array</a:t>
            </a:r>
          </a:p>
        </p:txBody>
      </p:sp>
      <p:sp>
        <p:nvSpPr>
          <p:cNvPr id="795" name="Овал 83"/>
          <p:cNvSpPr/>
          <p:nvPr/>
        </p:nvSpPr>
        <p:spPr>
          <a:xfrm rot="5400000" flipH="1">
            <a:off x="5439924" y="2652326"/>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96" name="Rectangle"/>
          <p:cNvSpPr/>
          <p:nvPr/>
        </p:nvSpPr>
        <p:spPr>
          <a:xfrm>
            <a:off x="-3836" y="-28715"/>
            <a:ext cx="3813362" cy="6915430"/>
          </a:xfrm>
          <a:prstGeom prst="rect">
            <a:avLst/>
          </a:prstGeom>
          <a:solidFill>
            <a:srgbClr val="525067"/>
          </a:solidFill>
          <a:ln w="12700">
            <a:miter lim="400000"/>
          </a:ln>
        </p:spPr>
        <p:txBody>
          <a:bodyPr lIns="22860" rIns="22860" anchor="ctr"/>
          <a:lstStyle/>
          <a:p>
            <a:endParaRPr sz="1150"/>
          </a:p>
        </p:txBody>
      </p:sp>
      <p:grpSp>
        <p:nvGrpSpPr>
          <p:cNvPr id="800" name="Group"/>
          <p:cNvGrpSpPr/>
          <p:nvPr/>
        </p:nvGrpSpPr>
        <p:grpSpPr>
          <a:xfrm>
            <a:off x="661810" y="2770953"/>
            <a:ext cx="2581028" cy="945756"/>
            <a:chOff x="0" y="0"/>
            <a:chExt cx="5162055" cy="1891510"/>
          </a:xfrm>
        </p:grpSpPr>
        <p:sp>
          <p:nvSpPr>
            <p:cNvPr id="797" name="R DATA TYPES &amp; STRUCTURES"/>
            <p:cNvSpPr txBox="1"/>
            <p:nvPr/>
          </p:nvSpPr>
          <p:spPr>
            <a:xfrm>
              <a:off x="0" y="392242"/>
              <a:ext cx="5162056" cy="14992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a:solidFill>
                    <a:srgbClr val="FFFFFF"/>
                  </a:solidFill>
                  <a:latin typeface="Helvetica"/>
                  <a:ea typeface="Helvetica"/>
                  <a:cs typeface="Helvetica"/>
                  <a:sym typeface="Helvetica"/>
                </a:defRPr>
              </a:lvl1pPr>
            </a:lstStyle>
            <a:p>
              <a:r>
                <a:rPr sz="2500"/>
                <a:t>R DATA TYPES &amp; STRUCTURES</a:t>
              </a:r>
            </a:p>
          </p:txBody>
        </p:sp>
        <p:sp>
          <p:nvSpPr>
            <p:cNvPr id="798" name="FROM EXCEL TO R"/>
            <p:cNvSpPr txBox="1"/>
            <p:nvPr/>
          </p:nvSpPr>
          <p:spPr>
            <a:xfrm>
              <a:off x="1157757" y="0"/>
              <a:ext cx="3521681" cy="36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1800" spc="337">
                  <a:solidFill>
                    <a:srgbClr val="FFFFFF"/>
                  </a:solidFill>
                  <a:latin typeface="Helvetica"/>
                  <a:ea typeface="Helvetica"/>
                  <a:cs typeface="Helvetica"/>
                  <a:sym typeface="Helvetica"/>
                </a:defRPr>
              </a:lvl1pPr>
            </a:lstStyle>
            <a:p>
              <a:r>
                <a:rPr sz="900"/>
                <a:t>FROM EXCEL TO R</a:t>
              </a:r>
            </a:p>
          </p:txBody>
        </p:sp>
        <p:sp>
          <p:nvSpPr>
            <p:cNvPr id="799" name="Line"/>
            <p:cNvSpPr/>
            <p:nvPr/>
          </p:nvSpPr>
          <p:spPr>
            <a:xfrm>
              <a:off x="365475" y="169574"/>
              <a:ext cx="92796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grpSp>
        <p:nvGrpSpPr>
          <p:cNvPr id="816" name="Group"/>
          <p:cNvGrpSpPr/>
          <p:nvPr/>
        </p:nvGrpSpPr>
        <p:grpSpPr>
          <a:xfrm>
            <a:off x="1354443" y="3943210"/>
            <a:ext cx="1170363" cy="683099"/>
            <a:chOff x="0" y="0"/>
            <a:chExt cx="2340724" cy="1366196"/>
          </a:xfrm>
        </p:grpSpPr>
        <p:sp>
          <p:nvSpPr>
            <p:cNvPr id="801" name="Square"/>
            <p:cNvSpPr/>
            <p:nvPr/>
          </p:nvSpPr>
          <p:spPr>
            <a:xfrm>
              <a:off x="0" y="0"/>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2" name="Square"/>
            <p:cNvSpPr/>
            <p:nvPr/>
          </p:nvSpPr>
          <p:spPr>
            <a:xfrm>
              <a:off x="468144"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3" name="Square"/>
            <p:cNvSpPr/>
            <p:nvPr/>
          </p:nvSpPr>
          <p:spPr>
            <a:xfrm>
              <a:off x="936289"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4" name="Square"/>
            <p:cNvSpPr/>
            <p:nvPr/>
          </p:nvSpPr>
          <p:spPr>
            <a:xfrm>
              <a:off x="1404434"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5" name="Square"/>
            <p:cNvSpPr/>
            <p:nvPr/>
          </p:nvSpPr>
          <p:spPr>
            <a:xfrm>
              <a:off x="1872579"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6" name="Square"/>
            <p:cNvSpPr/>
            <p:nvPr/>
          </p:nvSpPr>
          <p:spPr>
            <a:xfrm>
              <a:off x="0" y="445141"/>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7" name="Square"/>
            <p:cNvSpPr/>
            <p:nvPr/>
          </p:nvSpPr>
          <p:spPr>
            <a:xfrm>
              <a:off x="468144"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8" name="Square"/>
            <p:cNvSpPr/>
            <p:nvPr/>
          </p:nvSpPr>
          <p:spPr>
            <a:xfrm>
              <a:off x="936289"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9" name="Square"/>
            <p:cNvSpPr/>
            <p:nvPr/>
          </p:nvSpPr>
          <p:spPr>
            <a:xfrm>
              <a:off x="1404434"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0" name="Square"/>
            <p:cNvSpPr/>
            <p:nvPr/>
          </p:nvSpPr>
          <p:spPr>
            <a:xfrm>
              <a:off x="1872579"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1" name="Square"/>
            <p:cNvSpPr/>
            <p:nvPr/>
          </p:nvSpPr>
          <p:spPr>
            <a:xfrm>
              <a:off x="0" y="900978"/>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2" name="Square"/>
            <p:cNvSpPr/>
            <p:nvPr/>
          </p:nvSpPr>
          <p:spPr>
            <a:xfrm>
              <a:off x="468144"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3" name="Square"/>
            <p:cNvSpPr/>
            <p:nvPr/>
          </p:nvSpPr>
          <p:spPr>
            <a:xfrm>
              <a:off x="936289"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4" name="Square"/>
            <p:cNvSpPr/>
            <p:nvPr/>
          </p:nvSpPr>
          <p:spPr>
            <a:xfrm>
              <a:off x="1404434"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5" name="Square"/>
            <p:cNvSpPr/>
            <p:nvPr/>
          </p:nvSpPr>
          <p:spPr>
            <a:xfrm>
              <a:off x="1872579"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grpSp>
      <p:sp>
        <p:nvSpPr>
          <p:cNvPr id="817" name="VARIABLES"/>
          <p:cNvSpPr txBox="1"/>
          <p:nvPr/>
        </p:nvSpPr>
        <p:spPr>
          <a:xfrm rot="16200000">
            <a:off x="775494" y="4153955"/>
            <a:ext cx="834021"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2200">
                <a:solidFill>
                  <a:srgbClr val="FFFFFF"/>
                </a:solidFill>
                <a:latin typeface="Helvetica"/>
                <a:ea typeface="Helvetica"/>
                <a:cs typeface="Helvetica"/>
                <a:sym typeface="Helvetica"/>
              </a:defRPr>
            </a:lvl1pPr>
          </a:lstStyle>
          <a:p>
            <a:r>
              <a:rPr sz="1100"/>
              <a:t>VARIABLES</a:t>
            </a:r>
          </a:p>
        </p:txBody>
      </p:sp>
      <p:sp>
        <p:nvSpPr>
          <p:cNvPr id="818" name="OBSERVATIONS"/>
          <p:cNvSpPr txBox="1"/>
          <p:nvPr/>
        </p:nvSpPr>
        <p:spPr>
          <a:xfrm>
            <a:off x="1376458" y="4700410"/>
            <a:ext cx="1151734"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2200">
                <a:solidFill>
                  <a:srgbClr val="FFFFFF"/>
                </a:solidFill>
                <a:latin typeface="Helvetica"/>
                <a:ea typeface="Helvetica"/>
                <a:cs typeface="Helvetica"/>
                <a:sym typeface="Helvetica"/>
              </a:defRPr>
            </a:lvl1pPr>
          </a:lstStyle>
          <a:p>
            <a:r>
              <a:rPr sz="1100"/>
              <a:t>OBSERVATIONS</a:t>
            </a:r>
          </a:p>
        </p:txBody>
      </p:sp>
      <p:sp>
        <p:nvSpPr>
          <p:cNvPr id="819" name="13"/>
          <p:cNvSpPr txBox="1"/>
          <p:nvPr/>
        </p:nvSpPr>
        <p:spPr>
          <a:xfrm>
            <a:off x="190500" y="6625948"/>
            <a:ext cx="332582" cy="451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EBEBEB"/>
                </a:solidFill>
                <a:latin typeface="Helvetica"/>
                <a:ea typeface="Helvetica"/>
                <a:cs typeface="Helvetica"/>
                <a:sym typeface="Helvetica"/>
              </a:defRPr>
            </a:pPr>
            <a:r>
              <a:rPr sz="1300"/>
              <a:t>13</a:t>
            </a:r>
          </a:p>
          <a:p>
            <a:pPr lvl="1">
              <a:defRPr sz="2600">
                <a:solidFill>
                  <a:srgbClr val="EBEBEB"/>
                </a:solidFill>
                <a:latin typeface="Helvetica"/>
                <a:ea typeface="Helvetica"/>
                <a:cs typeface="Helvetica"/>
                <a:sym typeface="Helvetica"/>
              </a:defRPr>
            </a:pPr>
            <a:endParaRPr sz="1300"/>
          </a:p>
        </p:txBody>
      </p:sp>
      <p:sp>
        <p:nvSpPr>
          <p:cNvPr id="820" name="Age…"/>
          <p:cNvSpPr txBox="1"/>
          <p:nvPr/>
        </p:nvSpPr>
        <p:spPr>
          <a:xfrm>
            <a:off x="4792248" y="2387308"/>
            <a:ext cx="559735" cy="606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p>
            <a:pPr>
              <a:defRPr sz="2600">
                <a:solidFill>
                  <a:srgbClr val="374556"/>
                </a:solidFill>
                <a:latin typeface="Helvetica"/>
                <a:ea typeface="Helvetica"/>
                <a:cs typeface="Helvetica"/>
                <a:sym typeface="Helvetica"/>
              </a:defRPr>
            </a:pPr>
            <a:r>
              <a:rPr sz="1300"/>
              <a:t>Age</a:t>
            </a:r>
          </a:p>
          <a:p>
            <a:pPr>
              <a:defRPr sz="2600">
                <a:solidFill>
                  <a:srgbClr val="374556"/>
                </a:solidFill>
                <a:latin typeface="Helvetica"/>
                <a:ea typeface="Helvetica"/>
                <a:cs typeface="Helvetica"/>
                <a:sym typeface="Helvetica"/>
              </a:defRPr>
            </a:pPr>
            <a:r>
              <a:rPr sz="1300"/>
              <a:t>Height</a:t>
            </a:r>
          </a:p>
          <a:p>
            <a:pPr>
              <a:defRPr sz="2600">
                <a:solidFill>
                  <a:srgbClr val="374556"/>
                </a:solidFill>
                <a:latin typeface="Helvetica"/>
                <a:ea typeface="Helvetica"/>
                <a:cs typeface="Helvetica"/>
                <a:sym typeface="Helvetica"/>
              </a:defRPr>
            </a:pPr>
            <a:r>
              <a:rPr sz="1300"/>
              <a:t>BMI</a:t>
            </a:r>
          </a:p>
        </p:txBody>
      </p:sp>
      <p:sp>
        <p:nvSpPr>
          <p:cNvPr id="821" name="Age"/>
          <p:cNvSpPr txBox="1"/>
          <p:nvPr/>
        </p:nvSpPr>
        <p:spPr>
          <a:xfrm>
            <a:off x="4792248" y="1593176"/>
            <a:ext cx="559735" cy="274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600">
                <a:solidFill>
                  <a:srgbClr val="374556"/>
                </a:solidFill>
                <a:latin typeface="Helvetica"/>
                <a:ea typeface="Helvetica"/>
                <a:cs typeface="Helvetica"/>
                <a:sym typeface="Helvetica"/>
              </a:defRPr>
            </a:lvl1pPr>
          </a:lstStyle>
          <a:p>
            <a:r>
              <a:rPr sz="1300"/>
              <a:t>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0" animBg="1" advAuto="0"/>
      <p:bldP spid="821"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Why does data structure matter?</a:t>
            </a:r>
          </a:p>
        </p:txBody>
      </p:sp>
      <p:sp>
        <p:nvSpPr>
          <p:cNvPr id="4" name="Title 1">
            <a:extLst>
              <a:ext uri="{FF2B5EF4-FFF2-40B4-BE49-F238E27FC236}">
                <a16:creationId xmlns:a16="http://schemas.microsoft.com/office/drawing/2014/main" id="{E4772FB3-C3AB-39F1-1A1E-BDE2B0A17B9E}"/>
              </a:ext>
            </a:extLst>
          </p:cNvPr>
          <p:cNvSpPr txBox="1">
            <a:spLocks/>
          </p:cNvSpPr>
          <p:nvPr/>
        </p:nvSpPr>
        <p:spPr>
          <a:xfrm>
            <a:off x="761999" y="1756266"/>
            <a:ext cx="1059201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Trebuchet MS" panose="020B0703020202090204" pitchFamily="34" charset="0"/>
                <a:ea typeface="Helvetica Neue"/>
                <a:cs typeface="Helvetica Neue"/>
                <a:sym typeface="Helvetica Neue"/>
              </a:rPr>
              <a:t>You will most often work with vectors and </a:t>
            </a:r>
            <a:r>
              <a:rPr lang="en-US" sz="2400" kern="1200" dirty="0" err="1">
                <a:solidFill>
                  <a:srgbClr val="000000"/>
                </a:solidFill>
                <a:latin typeface="Trebuchet MS" panose="020B0703020202090204" pitchFamily="34" charset="0"/>
                <a:ea typeface="Helvetica Neue"/>
                <a:cs typeface="Helvetica Neue"/>
                <a:sym typeface="Helvetica Neue"/>
              </a:rPr>
              <a:t>dataframes</a:t>
            </a:r>
            <a:endParaRPr lang="en-US" sz="2400" kern="1200" dirty="0">
              <a:solidFill>
                <a:srgbClr val="000000"/>
              </a:solidFill>
              <a:latin typeface="Trebuchet MS" panose="020B070302020209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Sometimes other structures are a more flexible or faster solution for a specific job, but we leave that to future you to figure out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If you are struggling to use a function with a particular data structure, check whether the function has hard requirements on input format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dirty="0">
              <a:solidFill>
                <a:schemeClr val="tx1"/>
              </a:solidFill>
              <a:latin typeface="Trebuchet MS" panose="020B070302020209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The key thing is to check which structure your data is imported as</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 Use str to check type and scope of both your data structure and types</a:t>
            </a:r>
            <a:endParaRPr lang="en-US" sz="2400" kern="1200" dirty="0">
              <a:solidFill>
                <a:schemeClr val="tx1"/>
              </a:solidFill>
              <a:latin typeface="Trebuchet MS" panose="020B070302020209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Trebuchet MS" panose="020B0703020202090204" pitchFamily="34" charset="0"/>
              <a:ea typeface="Helvetica Neue"/>
              <a:cs typeface="Helvetica Neue"/>
              <a:sym typeface="Helvetica Neue"/>
            </a:endParaRPr>
          </a:p>
          <a:p>
            <a:endParaRPr lang="en-DK" sz="2400" dirty="0">
              <a:solidFill>
                <a:schemeClr val="tx1"/>
              </a:solidFill>
              <a:latin typeface="Trebuchet MS" panose="020B0703020202090204" pitchFamily="34" charset="0"/>
            </a:endParaRPr>
          </a:p>
        </p:txBody>
      </p:sp>
    </p:spTree>
    <p:extLst>
      <p:ext uri="{BB962C8B-B14F-4D97-AF65-F5344CB8AC3E}">
        <p14:creationId xmlns:p14="http://schemas.microsoft.com/office/powerpoint/2010/main" val="998315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Why does data type matter?</a:t>
            </a:r>
          </a:p>
        </p:txBody>
      </p:sp>
      <p:sp>
        <p:nvSpPr>
          <p:cNvPr id="4" name="Title 1">
            <a:extLst>
              <a:ext uri="{FF2B5EF4-FFF2-40B4-BE49-F238E27FC236}">
                <a16:creationId xmlns:a16="http://schemas.microsoft.com/office/drawing/2014/main" id="{E4772FB3-C3AB-39F1-1A1E-BDE2B0A17B9E}"/>
              </a:ext>
            </a:extLst>
          </p:cNvPr>
          <p:cNvSpPr txBox="1">
            <a:spLocks/>
          </p:cNvSpPr>
          <p:nvPr/>
        </p:nvSpPr>
        <p:spPr>
          <a:xfrm>
            <a:off x="761999" y="1756266"/>
            <a:ext cx="1059201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Trebuchet MS" panose="020B0703020202090204" pitchFamily="34" charset="0"/>
                <a:ea typeface="Helvetica Neue"/>
                <a:cs typeface="Helvetica Neue"/>
                <a:sym typeface="Helvetica Neue"/>
              </a:rPr>
              <a:t>Distinguishing between numeric, character, and categorical is your most common task</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Numbers can be assigned to a character or categorical (factor) data type (sometimes this is useful)</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the number 2, the character 2, and the category 2 are all different things, and will not equal each other in R</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Dates are hell – good luck (hot tip – google ‘</a:t>
            </a:r>
            <a:r>
              <a:rPr lang="en-US" sz="2400" dirty="0" err="1">
                <a:solidFill>
                  <a:schemeClr val="tx1"/>
                </a:solidFill>
                <a:latin typeface="Trebuchet MS" panose="020B0703020202090204" pitchFamily="34" charset="0"/>
                <a:ea typeface="Helvetica Neue"/>
                <a:cs typeface="Helvetica Neue"/>
                <a:sym typeface="Helvetica Neue"/>
              </a:rPr>
              <a:t>lubridate</a:t>
            </a:r>
            <a:r>
              <a:rPr lang="en-US" sz="2400" dirty="0">
                <a:solidFill>
                  <a:schemeClr val="tx1"/>
                </a:solidFill>
                <a:latin typeface="Trebuchet MS" panose="020B0703020202090204" pitchFamily="34" charset="0"/>
                <a:ea typeface="Helvetica Neue"/>
                <a:cs typeface="Helvetica Neue"/>
                <a:sym typeface="Helvetica Neue"/>
              </a:rPr>
              <a: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dirty="0">
              <a:solidFill>
                <a:schemeClr val="tx1"/>
              </a:solidFill>
              <a:latin typeface="Trebuchet MS" panose="020B070302020209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The key thing is to check which data type each of the variables in your dataset is imported as (and correct errors)</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 Use str to check type and scope of both your data structure and types</a:t>
            </a:r>
            <a:endParaRPr lang="en-US" sz="2400" kern="1200" dirty="0">
              <a:solidFill>
                <a:schemeClr val="tx1"/>
              </a:solidFill>
              <a:latin typeface="Trebuchet MS" panose="020B070302020209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dirty="0">
              <a:solidFill>
                <a:schemeClr val="tx1"/>
              </a:solidFill>
              <a:latin typeface="Trebuchet MS" panose="020B070302020209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dirty="0">
              <a:solidFill>
                <a:schemeClr val="tx1"/>
              </a:solidFill>
              <a:latin typeface="Trebuchet MS" panose="020B070302020209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Trebuchet MS" panose="020B070302020209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Trebuchet MS" panose="020B0703020202090204" pitchFamily="34" charset="0"/>
              <a:ea typeface="Helvetica Neue"/>
              <a:cs typeface="Helvetica Neue"/>
              <a:sym typeface="Helvetica Neue"/>
            </a:endParaRPr>
          </a:p>
          <a:p>
            <a:endParaRPr lang="en-DK" sz="2400" dirty="0">
              <a:solidFill>
                <a:schemeClr val="tx1"/>
              </a:solidFill>
              <a:latin typeface="Trebuchet MS" panose="020B0703020202090204" pitchFamily="34" charset="0"/>
            </a:endParaRPr>
          </a:p>
        </p:txBody>
      </p:sp>
    </p:spTree>
    <p:extLst>
      <p:ext uri="{BB962C8B-B14F-4D97-AF65-F5344CB8AC3E}">
        <p14:creationId xmlns:p14="http://schemas.microsoft.com/office/powerpoint/2010/main" val="1982990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Скругленный прямоугольник 7"/>
          <p:cNvSpPr/>
          <p:nvPr/>
        </p:nvSpPr>
        <p:spPr>
          <a:xfrm>
            <a:off x="4272416" y="2655826"/>
            <a:ext cx="2962118" cy="1291489"/>
          </a:xfrm>
          <a:prstGeom prst="roundRect">
            <a:avLst>
              <a:gd name="adj" fmla="val 6645"/>
            </a:avLst>
          </a:prstGeom>
          <a:solidFill>
            <a:srgbClr val="374556"/>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09" name="Скругленный прямоугольник 7"/>
          <p:cNvSpPr/>
          <p:nvPr/>
        </p:nvSpPr>
        <p:spPr>
          <a:xfrm>
            <a:off x="4272416" y="1442347"/>
            <a:ext cx="2962118" cy="800323"/>
          </a:xfrm>
          <a:prstGeom prst="roundRect">
            <a:avLst>
              <a:gd name="adj" fmla="val 10724"/>
            </a:avLst>
          </a:prstGeom>
          <a:solidFill>
            <a:srgbClr val="374556"/>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10" name="tidyverse is a collection of R packages for data science"/>
          <p:cNvSpPr txBox="1"/>
          <p:nvPr/>
        </p:nvSpPr>
        <p:spPr>
          <a:xfrm>
            <a:off x="4507688" y="1569202"/>
            <a:ext cx="2560688"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3000">
                <a:solidFill>
                  <a:srgbClr val="FFFFFF"/>
                </a:solidFill>
                <a:latin typeface="Helvetica"/>
                <a:ea typeface="Helvetica"/>
                <a:cs typeface="Helvetica"/>
                <a:sym typeface="Helvetica"/>
              </a:defRPr>
            </a:pPr>
            <a:r>
              <a:rPr sz="1500"/>
              <a:t>tidyverse is a collection of R packages for data science </a:t>
            </a:r>
          </a:p>
          <a:p>
            <a:pPr>
              <a:defRPr sz="3000">
                <a:solidFill>
                  <a:srgbClr val="374556"/>
                </a:solidFill>
                <a:latin typeface="Helvetica"/>
                <a:ea typeface="Helvetica"/>
                <a:cs typeface="Helvetica"/>
                <a:sym typeface="Helvetica"/>
              </a:defRPr>
            </a:pPr>
            <a:endParaRPr sz="1500"/>
          </a:p>
          <a:p>
            <a:pPr>
              <a:defRPr sz="3000">
                <a:solidFill>
                  <a:srgbClr val="374556"/>
                </a:solidFill>
                <a:latin typeface="Helvetica"/>
                <a:ea typeface="Helvetica"/>
                <a:cs typeface="Helvetica"/>
                <a:sym typeface="Helvetica"/>
              </a:defRPr>
            </a:pPr>
            <a:endParaRPr sz="1500"/>
          </a:p>
        </p:txBody>
      </p:sp>
      <p:sp>
        <p:nvSpPr>
          <p:cNvPr id="1011" name="Rectangle"/>
          <p:cNvSpPr/>
          <p:nvPr/>
        </p:nvSpPr>
        <p:spPr>
          <a:xfrm>
            <a:off x="2515" y="-28715"/>
            <a:ext cx="3720477" cy="6915430"/>
          </a:xfrm>
          <a:prstGeom prst="rect">
            <a:avLst/>
          </a:prstGeom>
          <a:solidFill>
            <a:srgbClr val="374556"/>
          </a:solidFill>
          <a:ln w="12700">
            <a:miter lim="400000"/>
          </a:ln>
        </p:spPr>
        <p:txBody>
          <a:bodyPr lIns="22860" rIns="22860" anchor="ctr"/>
          <a:lstStyle/>
          <a:p>
            <a:endParaRPr sz="1150"/>
          </a:p>
        </p:txBody>
      </p:sp>
      <p:grpSp>
        <p:nvGrpSpPr>
          <p:cNvPr id="1015" name="Group"/>
          <p:cNvGrpSpPr/>
          <p:nvPr/>
        </p:nvGrpSpPr>
        <p:grpSpPr>
          <a:xfrm>
            <a:off x="462887" y="2956122"/>
            <a:ext cx="3383418" cy="945756"/>
            <a:chOff x="0" y="0"/>
            <a:chExt cx="6766834" cy="1891510"/>
          </a:xfrm>
        </p:grpSpPr>
        <p:sp>
          <p:nvSpPr>
            <p:cNvPr id="1012" name="TIDYVERSE"/>
            <p:cNvSpPr txBox="1"/>
            <p:nvPr/>
          </p:nvSpPr>
          <p:spPr>
            <a:xfrm>
              <a:off x="0" y="392242"/>
              <a:ext cx="5162056" cy="14992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a:t>TIDYVERSE</a:t>
              </a:r>
            </a:p>
          </p:txBody>
        </p:sp>
        <p:sp>
          <p:nvSpPr>
            <p:cNvPr id="1013" name="https://www.tidyverse.org/"/>
            <p:cNvSpPr txBox="1"/>
            <p:nvPr/>
          </p:nvSpPr>
          <p:spPr>
            <a:xfrm>
              <a:off x="1157758" y="0"/>
              <a:ext cx="5609077" cy="43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https://www.tidyverse.org/</a:t>
              </a:r>
            </a:p>
          </p:txBody>
        </p:sp>
        <p:sp>
          <p:nvSpPr>
            <p:cNvPr id="1014" name="Line"/>
            <p:cNvSpPr/>
            <p:nvPr/>
          </p:nvSpPr>
          <p:spPr>
            <a:xfrm>
              <a:off x="60675" y="118774"/>
              <a:ext cx="92796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1016" name="Скругленный прямоугольник 7"/>
          <p:cNvSpPr/>
          <p:nvPr/>
        </p:nvSpPr>
        <p:spPr>
          <a:xfrm>
            <a:off x="4272416" y="4406679"/>
            <a:ext cx="2962118" cy="1145637"/>
          </a:xfrm>
          <a:prstGeom prst="roundRect">
            <a:avLst>
              <a:gd name="adj" fmla="val 7491"/>
            </a:avLst>
          </a:prstGeom>
          <a:solidFill>
            <a:srgbClr val="374556"/>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17" name="“The packages share an underlying design philosophy, grammar, and data structures.” Wickham and Grolemund"/>
          <p:cNvSpPr txBox="1"/>
          <p:nvPr/>
        </p:nvSpPr>
        <p:spPr>
          <a:xfrm>
            <a:off x="4497518" y="2821510"/>
            <a:ext cx="2581029"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3000">
                <a:solidFill>
                  <a:srgbClr val="FFFFFF"/>
                </a:solidFill>
                <a:latin typeface="Helvetica"/>
                <a:ea typeface="Helvetica"/>
                <a:cs typeface="Helvetica"/>
                <a:sym typeface="Helvetica"/>
              </a:defRPr>
            </a:pPr>
            <a:r>
              <a:rPr sz="1500"/>
              <a:t>“The packages share an underlying design philosophy, grammar, and data structures.” </a:t>
            </a:r>
            <a:r>
              <a:rPr sz="1050" i="1"/>
              <a:t>Wickham and Grolemund</a:t>
            </a:r>
          </a:p>
        </p:txBody>
      </p:sp>
      <p:sp>
        <p:nvSpPr>
          <p:cNvPr id="1018" name="tidyverse is used to “tidy up” your datasets, so they are easy to work with"/>
          <p:cNvSpPr txBox="1"/>
          <p:nvPr/>
        </p:nvSpPr>
        <p:spPr>
          <a:xfrm>
            <a:off x="4510546" y="4470059"/>
            <a:ext cx="2560688" cy="9746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a:solidFill>
                  <a:srgbClr val="FFFFFF"/>
                </a:solidFill>
                <a:latin typeface="Helvetica"/>
                <a:ea typeface="Helvetica"/>
                <a:cs typeface="Helvetica"/>
                <a:sym typeface="Helvetica"/>
              </a:defRPr>
            </a:pPr>
            <a:endParaRPr sz="1500"/>
          </a:p>
          <a:p>
            <a:pPr>
              <a:defRPr sz="3000">
                <a:solidFill>
                  <a:srgbClr val="FFFFFF"/>
                </a:solidFill>
                <a:latin typeface="Helvetica"/>
                <a:ea typeface="Helvetica"/>
                <a:cs typeface="Helvetica"/>
                <a:sym typeface="Helvetica"/>
              </a:defRPr>
            </a:pPr>
            <a:r>
              <a:rPr sz="1500"/>
              <a:t>tidyverse is used to “tidy up” your datasets, so they are easy to work with</a:t>
            </a:r>
          </a:p>
        </p:txBody>
      </p:sp>
      <p:grpSp>
        <p:nvGrpSpPr>
          <p:cNvPr id="1047" name="Group"/>
          <p:cNvGrpSpPr/>
          <p:nvPr/>
        </p:nvGrpSpPr>
        <p:grpSpPr>
          <a:xfrm>
            <a:off x="7833223" y="489449"/>
            <a:ext cx="3956237" cy="5879103"/>
            <a:chOff x="-76834" y="0"/>
            <a:chExt cx="7912473" cy="11758204"/>
          </a:xfrm>
        </p:grpSpPr>
        <p:pic>
          <p:nvPicPr>
            <p:cNvPr id="1019" name="tidyverse_website.png" descr="tidyverse_website.png"/>
            <p:cNvPicPr>
              <a:picLocks noChangeAspect="1"/>
            </p:cNvPicPr>
            <p:nvPr/>
          </p:nvPicPr>
          <p:blipFill>
            <a:blip r:embed="rId2"/>
            <a:srcRect t="4125" r="83530" b="47718"/>
            <a:stretch>
              <a:fillRect/>
            </a:stretch>
          </p:blipFill>
          <p:spPr>
            <a:xfrm>
              <a:off x="4604871" y="5290859"/>
              <a:ext cx="1259468" cy="1495626"/>
            </a:xfrm>
            <a:prstGeom prst="rect">
              <a:avLst/>
            </a:prstGeom>
            <a:ln w="12700" cap="flat">
              <a:noFill/>
              <a:miter lim="400000"/>
            </a:ln>
            <a:effectLst/>
          </p:spPr>
        </p:pic>
        <p:sp>
          <p:nvSpPr>
            <p:cNvPr id="1020" name="Freeform 65"/>
            <p:cNvSpPr/>
            <p:nvPr/>
          </p:nvSpPr>
          <p:spPr>
            <a:xfrm>
              <a:off x="3588118" y="3187828"/>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1" name="Freeform 65"/>
            <p:cNvSpPr/>
            <p:nvPr/>
          </p:nvSpPr>
          <p:spPr>
            <a:xfrm flipH="1">
              <a:off x="2917953" y="1054346"/>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2" name="Freeform 65"/>
            <p:cNvSpPr/>
            <p:nvPr/>
          </p:nvSpPr>
          <p:spPr>
            <a:xfrm>
              <a:off x="3588118" y="7441240"/>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3" name="Freeform 65"/>
            <p:cNvSpPr/>
            <p:nvPr/>
          </p:nvSpPr>
          <p:spPr>
            <a:xfrm flipH="1">
              <a:off x="2917953" y="5320905"/>
              <a:ext cx="776813" cy="2133421"/>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4" name="Прямая соединительная линия 84"/>
            <p:cNvSpPr/>
            <p:nvPr/>
          </p:nvSpPr>
          <p:spPr>
            <a:xfrm>
              <a:off x="3356264" y="251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pic>
          <p:nvPicPr>
            <p:cNvPr id="1025" name="tidyverse_website.png" descr="tidyverse_website.png"/>
            <p:cNvPicPr>
              <a:picLocks noChangeAspect="1"/>
            </p:cNvPicPr>
            <p:nvPr/>
          </p:nvPicPr>
          <p:blipFill>
            <a:blip r:embed="rId3"/>
            <a:srcRect t="52019" r="83414" b="342"/>
            <a:stretch>
              <a:fillRect/>
            </a:stretch>
          </p:blipFill>
          <p:spPr>
            <a:xfrm>
              <a:off x="1423648" y="8183669"/>
              <a:ext cx="1247928" cy="1455698"/>
            </a:xfrm>
            <a:prstGeom prst="rect">
              <a:avLst/>
            </a:prstGeom>
            <a:ln w="12700" cap="flat">
              <a:noFill/>
              <a:miter lim="400000"/>
            </a:ln>
            <a:effectLst/>
          </p:spPr>
        </p:pic>
        <p:pic>
          <p:nvPicPr>
            <p:cNvPr id="1026" name="tidyverse_website.png" descr="tidyverse_website.png"/>
            <p:cNvPicPr>
              <a:picLocks noChangeAspect="1"/>
            </p:cNvPicPr>
            <p:nvPr/>
          </p:nvPicPr>
          <p:blipFill>
            <a:blip r:embed="rId2"/>
            <a:srcRect l="16647" t="52361" r="66846"/>
            <a:stretch>
              <a:fillRect/>
            </a:stretch>
          </p:blipFill>
          <p:spPr>
            <a:xfrm>
              <a:off x="4600833" y="1771895"/>
              <a:ext cx="1267620" cy="1485783"/>
            </a:xfrm>
            <a:prstGeom prst="rect">
              <a:avLst/>
            </a:prstGeom>
            <a:ln w="12700" cap="flat">
              <a:noFill/>
              <a:miter lim="400000"/>
            </a:ln>
            <a:effectLst/>
          </p:spPr>
        </p:pic>
        <p:pic>
          <p:nvPicPr>
            <p:cNvPr id="1027" name="tidyverse_website.png" descr="tidyverse_website.png"/>
            <p:cNvPicPr>
              <a:picLocks noChangeAspect="1"/>
            </p:cNvPicPr>
            <p:nvPr/>
          </p:nvPicPr>
          <p:blipFill>
            <a:blip r:embed="rId4"/>
            <a:srcRect l="66663" t="52165" r="16729"/>
            <a:stretch>
              <a:fillRect/>
            </a:stretch>
          </p:blipFill>
          <p:spPr>
            <a:xfrm>
              <a:off x="117401" y="3904512"/>
              <a:ext cx="1270180" cy="1485843"/>
            </a:xfrm>
            <a:prstGeom prst="rect">
              <a:avLst/>
            </a:prstGeom>
            <a:ln w="12700" cap="flat">
              <a:noFill/>
              <a:miter lim="400000"/>
            </a:ln>
            <a:effectLst/>
          </p:spPr>
        </p:pic>
        <p:pic>
          <p:nvPicPr>
            <p:cNvPr id="1028" name="tidyverse_website.png" descr="tidyverse_website.png"/>
            <p:cNvPicPr>
              <a:picLocks noChangeAspect="1"/>
            </p:cNvPicPr>
            <p:nvPr/>
          </p:nvPicPr>
          <p:blipFill>
            <a:blip r:embed="rId2"/>
            <a:srcRect l="83396" t="52133" b="228"/>
            <a:stretch>
              <a:fillRect/>
            </a:stretch>
          </p:blipFill>
          <p:spPr>
            <a:xfrm>
              <a:off x="1405982" y="3899841"/>
              <a:ext cx="1283390" cy="1495479"/>
            </a:xfrm>
            <a:prstGeom prst="rect">
              <a:avLst/>
            </a:prstGeom>
            <a:ln w="12700" cap="flat">
              <a:noFill/>
              <a:miter lim="400000"/>
            </a:ln>
            <a:effectLst/>
          </p:spPr>
        </p:pic>
        <p:pic>
          <p:nvPicPr>
            <p:cNvPr id="1029" name="tidyverse_website.png" descr="tidyverse_website.png"/>
            <p:cNvPicPr>
              <a:picLocks noChangeAspect="1"/>
            </p:cNvPicPr>
            <p:nvPr/>
          </p:nvPicPr>
          <p:blipFill>
            <a:blip r:embed="rId3"/>
            <a:srcRect l="83396" t="4125" b="47718"/>
            <a:stretch>
              <a:fillRect/>
            </a:stretch>
          </p:blipFill>
          <p:spPr>
            <a:xfrm>
              <a:off x="138456" y="8170317"/>
              <a:ext cx="1258401" cy="1482298"/>
            </a:xfrm>
            <a:prstGeom prst="rect">
              <a:avLst/>
            </a:prstGeom>
            <a:ln w="12700" cap="flat">
              <a:noFill/>
              <a:miter lim="400000"/>
            </a:ln>
            <a:effectLst/>
          </p:spPr>
        </p:pic>
        <p:pic>
          <p:nvPicPr>
            <p:cNvPr id="1030" name="tidyverse_website.png" descr="tidyverse_website.png"/>
            <p:cNvPicPr>
              <a:picLocks noChangeAspect="1"/>
            </p:cNvPicPr>
            <p:nvPr/>
          </p:nvPicPr>
          <p:blipFill>
            <a:blip r:embed="rId3"/>
            <a:srcRect l="66613" t="4125" r="16715" b="47718"/>
            <a:stretch>
              <a:fillRect/>
            </a:stretch>
          </p:blipFill>
          <p:spPr>
            <a:xfrm>
              <a:off x="5900207" y="5290859"/>
              <a:ext cx="1274734" cy="1495468"/>
            </a:xfrm>
            <a:prstGeom prst="rect">
              <a:avLst/>
            </a:prstGeom>
            <a:ln w="12700" cap="flat">
              <a:noFill/>
              <a:miter lim="400000"/>
            </a:ln>
            <a:effectLst/>
          </p:spPr>
        </p:pic>
        <p:pic>
          <p:nvPicPr>
            <p:cNvPr id="1031" name="tidyverse_website.png" descr="tidyverse_website.png"/>
            <p:cNvPicPr>
              <a:picLocks noChangeAspect="1"/>
            </p:cNvPicPr>
            <p:nvPr/>
          </p:nvPicPr>
          <p:blipFill>
            <a:blip r:embed="rId5"/>
            <a:srcRect l="49949" t="4125" r="33476" b="47718"/>
            <a:stretch>
              <a:fillRect/>
            </a:stretch>
          </p:blipFill>
          <p:spPr>
            <a:xfrm>
              <a:off x="5907807" y="1745602"/>
              <a:ext cx="1259449" cy="1486157"/>
            </a:xfrm>
            <a:prstGeom prst="rect">
              <a:avLst/>
            </a:prstGeom>
            <a:ln w="12700" cap="flat">
              <a:noFill/>
              <a:miter lim="400000"/>
            </a:ln>
            <a:effectLst/>
          </p:spPr>
        </p:pic>
        <p:pic>
          <p:nvPicPr>
            <p:cNvPr id="1032" name="tidyverse_website.png" descr="tidyverse_website.png"/>
            <p:cNvPicPr>
              <a:picLocks noChangeAspect="1"/>
            </p:cNvPicPr>
            <p:nvPr/>
          </p:nvPicPr>
          <p:blipFill>
            <a:blip r:embed="rId3"/>
            <a:srcRect l="16505" t="3829" r="66826" b="47374"/>
            <a:stretch>
              <a:fillRect/>
            </a:stretch>
          </p:blipFill>
          <p:spPr>
            <a:xfrm>
              <a:off x="5234486" y="6419534"/>
              <a:ext cx="1283495" cy="152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9"/>
                  </a:lnTo>
                  <a:lnTo>
                    <a:pt x="0" y="16201"/>
                  </a:lnTo>
                  <a:lnTo>
                    <a:pt x="10800" y="21600"/>
                  </a:lnTo>
                  <a:lnTo>
                    <a:pt x="21600" y="16201"/>
                  </a:lnTo>
                  <a:lnTo>
                    <a:pt x="21600" y="5399"/>
                  </a:lnTo>
                  <a:lnTo>
                    <a:pt x="10800" y="0"/>
                  </a:lnTo>
                  <a:close/>
                </a:path>
              </a:pathLst>
            </a:custGeom>
            <a:ln w="12700" cap="flat">
              <a:noFill/>
              <a:miter lim="400000"/>
            </a:ln>
            <a:effectLst/>
          </p:spPr>
        </p:pic>
        <p:pic>
          <p:nvPicPr>
            <p:cNvPr id="1033" name="tidyverse_website.png" descr="tidyverse_website.png"/>
            <p:cNvPicPr>
              <a:picLocks noChangeAspect="1"/>
            </p:cNvPicPr>
            <p:nvPr/>
          </p:nvPicPr>
          <p:blipFill>
            <a:blip r:embed="rId6"/>
            <a:srcRect l="33335" t="4125" r="50087" b="47718"/>
            <a:stretch>
              <a:fillRect/>
            </a:stretch>
          </p:blipFill>
          <p:spPr>
            <a:xfrm>
              <a:off x="4617677" y="10302426"/>
              <a:ext cx="1233920" cy="1455779"/>
            </a:xfrm>
            <a:prstGeom prst="rect">
              <a:avLst/>
            </a:prstGeom>
            <a:ln w="12700" cap="flat">
              <a:noFill/>
              <a:miter lim="400000"/>
            </a:ln>
            <a:effectLst/>
          </p:spPr>
        </p:pic>
        <p:pic>
          <p:nvPicPr>
            <p:cNvPr id="1034" name="tidyverse-logo.png" descr="tidyverse-logo.png"/>
            <p:cNvPicPr>
              <a:picLocks noChangeAspect="1"/>
            </p:cNvPicPr>
            <p:nvPr/>
          </p:nvPicPr>
          <p:blipFill>
            <a:blip r:embed="rId7"/>
            <a:srcRect l="5743" t="5460" r="5762" b="5170"/>
            <a:stretch>
              <a:fillRect/>
            </a:stretch>
          </p:blipFill>
          <p:spPr>
            <a:xfrm>
              <a:off x="3029304" y="0"/>
              <a:ext cx="1207294" cy="14073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7"/>
                  </a:lnTo>
                  <a:lnTo>
                    <a:pt x="0" y="16197"/>
                  </a:lnTo>
                  <a:lnTo>
                    <a:pt x="10800" y="21600"/>
                  </a:lnTo>
                  <a:lnTo>
                    <a:pt x="21600" y="16197"/>
                  </a:lnTo>
                  <a:lnTo>
                    <a:pt x="21600" y="5397"/>
                  </a:lnTo>
                  <a:lnTo>
                    <a:pt x="10800" y="0"/>
                  </a:lnTo>
                  <a:close/>
                </a:path>
              </a:pathLst>
            </a:custGeom>
            <a:ln w="25400" cap="flat">
              <a:solidFill>
                <a:srgbClr val="000000"/>
              </a:solidFill>
              <a:prstDash val="solid"/>
              <a:miter lim="400000"/>
            </a:ln>
            <a:effectLst/>
          </p:spPr>
        </p:pic>
        <p:sp>
          <p:nvSpPr>
            <p:cNvPr id="1035" name="Прямая соединительная линия 84"/>
            <p:cNvSpPr/>
            <p:nvPr/>
          </p:nvSpPr>
          <p:spPr>
            <a:xfrm>
              <a:off x="2909595" y="4651462"/>
              <a:ext cx="1030172"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36" name="Freeform 65"/>
            <p:cNvSpPr/>
            <p:nvPr/>
          </p:nvSpPr>
          <p:spPr>
            <a:xfrm flipH="1">
              <a:off x="2917953" y="9561171"/>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pic>
          <p:nvPicPr>
            <p:cNvPr id="1037" name="tidyverse_website.png" descr="tidyverse_website.png"/>
            <p:cNvPicPr>
              <a:picLocks noChangeAspect="1"/>
            </p:cNvPicPr>
            <p:nvPr/>
          </p:nvPicPr>
          <p:blipFill>
            <a:blip r:embed="rId8"/>
            <a:srcRect l="49957" t="51871" r="33395" b="3"/>
            <a:stretch>
              <a:fillRect/>
            </a:stretch>
          </p:blipFill>
          <p:spPr>
            <a:xfrm>
              <a:off x="6552145" y="6419534"/>
              <a:ext cx="1283495" cy="150693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4"/>
                  </a:lnTo>
                  <a:lnTo>
                    <a:pt x="0" y="16213"/>
                  </a:lnTo>
                  <a:lnTo>
                    <a:pt x="10767" y="21600"/>
                  </a:lnTo>
                  <a:lnTo>
                    <a:pt x="10833" y="21600"/>
                  </a:lnTo>
                  <a:lnTo>
                    <a:pt x="21600" y="16213"/>
                  </a:lnTo>
                  <a:lnTo>
                    <a:pt x="21600" y="5404"/>
                  </a:lnTo>
                  <a:lnTo>
                    <a:pt x="10800" y="0"/>
                  </a:lnTo>
                  <a:close/>
                </a:path>
              </a:pathLst>
            </a:custGeom>
            <a:ln w="12700" cap="flat">
              <a:noFill/>
              <a:miter lim="400000"/>
            </a:ln>
            <a:effectLst/>
          </p:spPr>
        </p:pic>
        <p:sp>
          <p:nvSpPr>
            <p:cNvPr id="1038" name="Прямая соединительная линия 84"/>
            <p:cNvSpPr/>
            <p:nvPr/>
          </p:nvSpPr>
          <p:spPr>
            <a:xfrm>
              <a:off x="3356264" y="677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39" name="Прямая соединительная линия 84"/>
            <p:cNvSpPr/>
            <p:nvPr/>
          </p:nvSpPr>
          <p:spPr>
            <a:xfrm>
              <a:off x="2909595" y="8911463"/>
              <a:ext cx="1030172"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40" name="Прямая соединительная линия 84"/>
            <p:cNvSpPr/>
            <p:nvPr/>
          </p:nvSpPr>
          <p:spPr>
            <a:xfrm>
              <a:off x="3356264" y="11021742"/>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41" name="PROGRAMMING"/>
            <p:cNvSpPr txBox="1"/>
            <p:nvPr/>
          </p:nvSpPr>
          <p:spPr>
            <a:xfrm>
              <a:off x="4567280" y="8673507"/>
              <a:ext cx="3045013"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a:t>PROGRAMMING</a:t>
              </a:r>
            </a:p>
          </p:txBody>
        </p:sp>
        <p:sp>
          <p:nvSpPr>
            <p:cNvPr id="1042" name="MANIPULATION"/>
            <p:cNvSpPr txBox="1"/>
            <p:nvPr/>
          </p:nvSpPr>
          <p:spPr>
            <a:xfrm>
              <a:off x="-76041" y="6551518"/>
              <a:ext cx="2917738"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a:t>MANIPULATION</a:t>
              </a:r>
            </a:p>
          </p:txBody>
        </p:sp>
        <p:sp>
          <p:nvSpPr>
            <p:cNvPr id="1043" name="VISUALIZATION"/>
            <p:cNvSpPr txBox="1"/>
            <p:nvPr/>
          </p:nvSpPr>
          <p:spPr>
            <a:xfrm>
              <a:off x="-71973" y="10795496"/>
              <a:ext cx="2799369"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800" b="1">
                  <a:solidFill>
                    <a:srgbClr val="374556"/>
                  </a:solidFill>
                  <a:latin typeface="Helvetica"/>
                  <a:ea typeface="Helvetica"/>
                  <a:cs typeface="Helvetica"/>
                  <a:sym typeface="Helvetica"/>
                </a:defRPr>
              </a:lvl1pPr>
            </a:lstStyle>
            <a:p>
              <a:r>
                <a:rPr sz="1400"/>
                <a:t>VISUALIZATION</a:t>
              </a:r>
            </a:p>
          </p:txBody>
        </p:sp>
        <p:sp>
          <p:nvSpPr>
            <p:cNvPr id="1044" name="TIDYING"/>
            <p:cNvSpPr txBox="1"/>
            <p:nvPr/>
          </p:nvSpPr>
          <p:spPr>
            <a:xfrm>
              <a:off x="4564175" y="4409550"/>
              <a:ext cx="2446384"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a:t>TIDYING</a:t>
              </a:r>
            </a:p>
          </p:txBody>
        </p:sp>
        <p:sp>
          <p:nvSpPr>
            <p:cNvPr id="1045" name="READING DATA"/>
            <p:cNvSpPr txBox="1"/>
            <p:nvPr/>
          </p:nvSpPr>
          <p:spPr>
            <a:xfrm>
              <a:off x="-76835" y="2307540"/>
              <a:ext cx="2954746"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a:t>READING DATA</a:t>
              </a:r>
            </a:p>
          </p:txBody>
        </p:sp>
        <p:sp>
          <p:nvSpPr>
            <p:cNvPr id="1046" name="Polygon"/>
            <p:cNvSpPr/>
            <p:nvPr/>
          </p:nvSpPr>
          <p:spPr>
            <a:xfrm>
              <a:off x="102845" y="8135017"/>
              <a:ext cx="1329609" cy="15528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76200" cap="flat">
              <a:solidFill>
                <a:srgbClr val="E58E2D"/>
              </a:solidFill>
              <a:prstDash val="solid"/>
              <a:miter lim="400000"/>
            </a:ln>
            <a:effectLst/>
          </p:spPr>
          <p:txBody>
            <a:bodyPr wrap="square" lIns="22860" tIns="22860" rIns="22860" bIns="22860" numCol="1" anchor="ctr">
              <a:noAutofit/>
            </a:bodyPr>
            <a:lstStyle/>
            <a:p>
              <a:endParaRPr sz="1150"/>
            </a:p>
          </p:txBody>
        </p:sp>
      </p:grpSp>
      <p:sp>
        <p:nvSpPr>
          <p:cNvPr id="1048" name="18"/>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EBEBEB"/>
                </a:solidFill>
                <a:latin typeface="Helvetica"/>
                <a:ea typeface="Helvetica"/>
                <a:cs typeface="Helvetica"/>
                <a:sym typeface="Helvetica"/>
              </a:defRPr>
            </a:pPr>
            <a:r>
              <a:rPr sz="1300"/>
              <a:t>18</a:t>
            </a:r>
          </a:p>
          <a:p>
            <a:pPr lvl="1">
              <a:defRPr sz="3000">
                <a:solidFill>
                  <a:srgbClr val="EBEBEB"/>
                </a:solidFill>
                <a:latin typeface="Helvetica"/>
                <a:ea typeface="Helvetica"/>
                <a:cs typeface="Helvetica"/>
                <a:sym typeface="Helvetica"/>
              </a:defRPr>
            </a:pPr>
            <a:endParaRPr sz="150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Rectangle"/>
          <p:cNvSpPr/>
          <p:nvPr/>
        </p:nvSpPr>
        <p:spPr>
          <a:xfrm>
            <a:off x="-46047" y="72"/>
            <a:ext cx="12284094" cy="1857117"/>
          </a:xfrm>
          <a:prstGeom prst="rect">
            <a:avLst/>
          </a:prstGeom>
          <a:solidFill>
            <a:srgbClr val="374556"/>
          </a:solidFill>
          <a:ln w="12700">
            <a:miter lim="400000"/>
          </a:ln>
        </p:spPr>
        <p:txBody>
          <a:bodyPr lIns="22860" rIns="22860" anchor="ctr"/>
          <a:lstStyle/>
          <a:p>
            <a:endParaRPr sz="1150"/>
          </a:p>
        </p:txBody>
      </p:sp>
      <p:grpSp>
        <p:nvGrpSpPr>
          <p:cNvPr id="1054" name="Group"/>
          <p:cNvGrpSpPr/>
          <p:nvPr/>
        </p:nvGrpSpPr>
        <p:grpSpPr>
          <a:xfrm>
            <a:off x="4023458" y="508157"/>
            <a:ext cx="4145083" cy="1149619"/>
            <a:chOff x="-2" y="0"/>
            <a:chExt cx="8290164" cy="2299237"/>
          </a:xfrm>
        </p:grpSpPr>
        <p:sp>
          <p:nvSpPr>
            <p:cNvPr id="1051" name="CECI N'EST PAS UNE PIPE…"/>
            <p:cNvSpPr txBox="1"/>
            <p:nvPr/>
          </p:nvSpPr>
          <p:spPr>
            <a:xfrm>
              <a:off x="-2" y="629934"/>
              <a:ext cx="8290164" cy="1669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lang="en-US" sz="2500" dirty="0"/>
                <a:t>Using </a:t>
              </a:r>
              <a:r>
                <a:rPr lang="en-US" sz="2500" dirty="0" err="1"/>
                <a:t>tidyverse</a:t>
              </a:r>
              <a:r>
                <a:rPr lang="en-US" sz="2500" dirty="0"/>
                <a:t> pipes</a:t>
              </a:r>
              <a:endParaRPr sz="2500" dirty="0"/>
            </a:p>
          </p:txBody>
        </p:sp>
        <p:sp>
          <p:nvSpPr>
            <p:cNvPr id="1052" name="https://www.tidyverse.org/"/>
            <p:cNvSpPr txBox="1"/>
            <p:nvPr/>
          </p:nvSpPr>
          <p:spPr>
            <a:xfrm>
              <a:off x="1859337" y="0"/>
              <a:ext cx="6375877" cy="5844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https://www.tidyverse.org/</a:t>
              </a:r>
            </a:p>
          </p:txBody>
        </p:sp>
        <p:sp>
          <p:nvSpPr>
            <p:cNvPr id="1053"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1063" name="You do NOT have to “chose” between…"/>
          <p:cNvSpPr txBox="1"/>
          <p:nvPr/>
        </p:nvSpPr>
        <p:spPr>
          <a:xfrm>
            <a:off x="968375" y="2733125"/>
            <a:ext cx="3267433"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dirty="0"/>
              <a:t>You do NOT have to “ch</a:t>
            </a:r>
            <a:r>
              <a:rPr lang="en-US" sz="1450" dirty="0"/>
              <a:t>o</a:t>
            </a:r>
            <a:r>
              <a:rPr sz="1450" dirty="0"/>
              <a:t>ose” between</a:t>
            </a:r>
          </a:p>
          <a:p>
            <a:pPr>
              <a:defRPr sz="2900">
                <a:solidFill>
                  <a:srgbClr val="374556"/>
                </a:solidFill>
                <a:latin typeface="Helvetica"/>
                <a:ea typeface="Helvetica"/>
                <a:cs typeface="Helvetica"/>
                <a:sym typeface="Helvetica"/>
              </a:defRPr>
            </a:pPr>
            <a:r>
              <a:rPr sz="1450" dirty="0" err="1"/>
              <a:t>tidyverse</a:t>
            </a:r>
            <a:r>
              <a:rPr sz="1450" dirty="0"/>
              <a:t> and base R  </a:t>
            </a:r>
          </a:p>
        </p:txBody>
      </p:sp>
      <p:sp>
        <p:nvSpPr>
          <p:cNvPr id="1064" name="Line"/>
          <p:cNvSpPr/>
          <p:nvPr/>
        </p:nvSpPr>
        <p:spPr>
          <a:xfrm flipV="1">
            <a:off x="6016894" y="2346245"/>
            <a:ext cx="1" cy="3877556"/>
          </a:xfrm>
          <a:prstGeom prst="line">
            <a:avLst/>
          </a:prstGeom>
          <a:ln w="25400">
            <a:solidFill>
              <a:srgbClr val="2E5378"/>
            </a:solidFill>
            <a:miter lim="400000"/>
          </a:ln>
        </p:spPr>
        <p:txBody>
          <a:bodyPr lIns="0" tIns="0" rIns="0" bIns="0"/>
          <a:lstStyle/>
          <a:p>
            <a:endParaRPr sz="1150"/>
          </a:p>
        </p:txBody>
      </p:sp>
      <p:grpSp>
        <p:nvGrpSpPr>
          <p:cNvPr id="1069" name="Group"/>
          <p:cNvGrpSpPr/>
          <p:nvPr/>
        </p:nvGrpSpPr>
        <p:grpSpPr>
          <a:xfrm>
            <a:off x="968375" y="3735643"/>
            <a:ext cx="3368542" cy="2488158"/>
            <a:chOff x="0" y="35680"/>
            <a:chExt cx="6737081" cy="4976313"/>
          </a:xfrm>
        </p:grpSpPr>
        <p:sp>
          <p:nvSpPr>
            <p:cNvPr id="1065" name="# no brain acrobatics…"/>
            <p:cNvSpPr txBox="1"/>
            <p:nvPr/>
          </p:nvSpPr>
          <p:spPr>
            <a:xfrm>
              <a:off x="0" y="3340185"/>
              <a:ext cx="6667980" cy="16718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defTabSz="228600">
                <a:defRPr sz="2200">
                  <a:solidFill>
                    <a:srgbClr val="99AF92"/>
                  </a:solidFill>
                  <a:latin typeface="Courier"/>
                  <a:ea typeface="Courier"/>
                  <a:cs typeface="Courier"/>
                  <a:sym typeface="Courier"/>
                </a:defRPr>
              </a:pPr>
              <a:r>
                <a:rPr sz="1100"/>
                <a:t># no brain acrobatics</a:t>
              </a:r>
            </a:p>
            <a:p>
              <a:pPr defTabSz="228600">
                <a:defRPr sz="2200">
                  <a:solidFill>
                    <a:srgbClr val="000000"/>
                  </a:solidFill>
                  <a:latin typeface="Courier"/>
                  <a:ea typeface="Courier"/>
                  <a:cs typeface="Courier"/>
                  <a:sym typeface="Courier"/>
                </a:defRPr>
              </a:pPr>
              <a:endParaRPr sz="1100"/>
            </a:p>
            <a:p>
              <a:pPr defTabSz="228600">
                <a:defRPr sz="2200">
                  <a:solidFill>
                    <a:srgbClr val="000000"/>
                  </a:solidFill>
                  <a:latin typeface="Courier"/>
                  <a:ea typeface="Courier"/>
                  <a:cs typeface="Courier"/>
                  <a:sym typeface="Courier"/>
                </a:defRPr>
              </a:pPr>
              <a:r>
                <a:rPr sz="1100"/>
                <a:t>x </a:t>
              </a:r>
              <a:r>
                <a:rPr sz="1450" b="1"/>
                <a:t>%&gt;%</a:t>
              </a:r>
              <a:r>
                <a:rPr sz="1100"/>
                <a:t> f(y) %&gt;% g(z)</a:t>
              </a:r>
            </a:p>
          </p:txBody>
        </p:sp>
        <p:sp>
          <p:nvSpPr>
            <p:cNvPr id="1066" name="# think from the inside out…"/>
            <p:cNvSpPr txBox="1"/>
            <p:nvPr/>
          </p:nvSpPr>
          <p:spPr>
            <a:xfrm>
              <a:off x="0" y="906928"/>
              <a:ext cx="6737082" cy="11702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defTabSz="228600">
                <a:defRPr sz="2200">
                  <a:solidFill>
                    <a:srgbClr val="99AF91"/>
                  </a:solidFill>
                  <a:latin typeface="Courier"/>
                  <a:ea typeface="Courier"/>
                  <a:cs typeface="Courier"/>
                  <a:sym typeface="Courier"/>
                </a:defRPr>
              </a:pPr>
              <a:r>
                <a:rPr sz="1100"/>
                <a:t># think from the inside out</a:t>
              </a:r>
            </a:p>
            <a:p>
              <a:pPr defTabSz="228600">
                <a:defRPr sz="2200">
                  <a:solidFill>
                    <a:srgbClr val="000000"/>
                  </a:solidFill>
                  <a:latin typeface="Courier"/>
                  <a:ea typeface="Courier"/>
                  <a:cs typeface="Courier"/>
                  <a:sym typeface="Courier"/>
                </a:defRPr>
              </a:pPr>
              <a:endParaRPr sz="1100"/>
            </a:p>
            <a:p>
              <a:pPr defTabSz="228600">
                <a:defRPr sz="2200">
                  <a:solidFill>
                    <a:srgbClr val="000000"/>
                  </a:solidFill>
                  <a:latin typeface="Courier"/>
                  <a:ea typeface="Courier"/>
                  <a:cs typeface="Courier"/>
                  <a:sym typeface="Courier"/>
                </a:defRPr>
              </a:pPr>
              <a:r>
                <a:rPr sz="1100"/>
                <a:t>g(f(x,y),z)</a:t>
              </a:r>
            </a:p>
          </p:txBody>
        </p:sp>
        <p:sp>
          <p:nvSpPr>
            <p:cNvPr id="1067" name="tidyverse"/>
            <p:cNvSpPr txBox="1"/>
            <p:nvPr/>
          </p:nvSpPr>
          <p:spPr>
            <a:xfrm>
              <a:off x="10359" y="2686118"/>
              <a:ext cx="1962037" cy="799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900" b="1">
                  <a:solidFill>
                    <a:srgbClr val="374556"/>
                  </a:solidFill>
                  <a:latin typeface="Helvetica"/>
                  <a:ea typeface="Helvetica"/>
                  <a:cs typeface="Helvetica"/>
                  <a:sym typeface="Helvetica"/>
                </a:defRPr>
              </a:lvl1pPr>
            </a:lstStyle>
            <a:p>
              <a:r>
                <a:rPr sz="1450"/>
                <a:t>tidyverse</a:t>
              </a:r>
            </a:p>
          </p:txBody>
        </p:sp>
        <p:sp>
          <p:nvSpPr>
            <p:cNvPr id="1068" name="base R"/>
            <p:cNvSpPr txBox="1"/>
            <p:nvPr/>
          </p:nvSpPr>
          <p:spPr>
            <a:xfrm>
              <a:off x="36134" y="35680"/>
              <a:ext cx="1341583" cy="8267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900" b="1">
                  <a:solidFill>
                    <a:srgbClr val="374556"/>
                  </a:solidFill>
                  <a:latin typeface="Helvetica"/>
                  <a:ea typeface="Helvetica"/>
                  <a:cs typeface="Helvetica"/>
                  <a:sym typeface="Helvetica"/>
                </a:defRPr>
              </a:lvl1pPr>
            </a:lstStyle>
            <a:p>
              <a:r>
                <a:rPr sz="1450"/>
                <a:t>base R</a:t>
              </a:r>
            </a:p>
          </p:txBody>
        </p:sp>
      </p:grpSp>
      <p:sp>
        <p:nvSpPr>
          <p:cNvPr id="1095" name="pipe symbol"/>
          <p:cNvSpPr txBox="1"/>
          <p:nvPr/>
        </p:nvSpPr>
        <p:spPr>
          <a:xfrm>
            <a:off x="2293834" y="6228649"/>
            <a:ext cx="1038226" cy="252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2000" b="1">
                <a:solidFill>
                  <a:srgbClr val="374556"/>
                </a:solidFill>
                <a:latin typeface="Helvetica"/>
                <a:ea typeface="Helvetica"/>
                <a:cs typeface="Helvetica"/>
                <a:sym typeface="Helvetica"/>
              </a:defRPr>
            </a:lvl1pPr>
          </a:lstStyle>
          <a:p>
            <a:r>
              <a:rPr sz="1000"/>
              <a:t>pipe symbol</a:t>
            </a:r>
          </a:p>
        </p:txBody>
      </p:sp>
      <p:grpSp>
        <p:nvGrpSpPr>
          <p:cNvPr id="1098" name="Group"/>
          <p:cNvGrpSpPr/>
          <p:nvPr/>
        </p:nvGrpSpPr>
        <p:grpSpPr>
          <a:xfrm rot="10800000" flipH="1">
            <a:off x="1330106" y="6175696"/>
            <a:ext cx="833917" cy="358904"/>
            <a:chOff x="0" y="0"/>
            <a:chExt cx="1667832" cy="717806"/>
          </a:xfrm>
        </p:grpSpPr>
        <p:sp>
          <p:nvSpPr>
            <p:cNvPr id="1102" name="Connection Line"/>
            <p:cNvSpPr/>
            <p:nvPr/>
          </p:nvSpPr>
          <p:spPr>
            <a:xfrm>
              <a:off x="36741" y="-1"/>
              <a:ext cx="1631092" cy="689023"/>
            </a:xfrm>
            <a:custGeom>
              <a:avLst/>
              <a:gdLst/>
              <a:ahLst/>
              <a:cxnLst>
                <a:cxn ang="0">
                  <a:pos x="wd2" y="hd2"/>
                </a:cxn>
                <a:cxn ang="5400000">
                  <a:pos x="wd2" y="hd2"/>
                </a:cxn>
                <a:cxn ang="10800000">
                  <a:pos x="wd2" y="hd2"/>
                </a:cxn>
                <a:cxn ang="16200000">
                  <a:pos x="wd2" y="hd2"/>
                </a:cxn>
              </a:cxnLst>
              <a:rect l="0" t="0" r="r" b="b"/>
              <a:pathLst>
                <a:path w="21600" h="16588" extrusionOk="0">
                  <a:moveTo>
                    <a:pt x="0" y="16588"/>
                  </a:moveTo>
                  <a:cubicBezTo>
                    <a:pt x="5369" y="-2145"/>
                    <a:pt x="12569" y="-5012"/>
                    <a:pt x="21600" y="7988"/>
                  </a:cubicBezTo>
                </a:path>
              </a:pathLst>
            </a:custGeom>
            <a:noFill/>
            <a:ln w="25400" cap="flat">
              <a:solidFill>
                <a:srgbClr val="2E5378"/>
              </a:solidFill>
              <a:prstDash val="solid"/>
              <a:miter lim="400000"/>
            </a:ln>
            <a:effectLst/>
          </p:spPr>
          <p:txBody>
            <a:bodyPr/>
            <a:lstStyle/>
            <a:p>
              <a:endParaRPr sz="1150"/>
            </a:p>
          </p:txBody>
        </p:sp>
        <p:sp>
          <p:nvSpPr>
            <p:cNvPr id="1103" name="Connection Line"/>
            <p:cNvSpPr/>
            <p:nvPr/>
          </p:nvSpPr>
          <p:spPr>
            <a:xfrm>
              <a:off x="0" y="453610"/>
              <a:ext cx="224332" cy="264197"/>
            </a:xfrm>
            <a:custGeom>
              <a:avLst/>
              <a:gdLst/>
              <a:ahLst/>
              <a:cxnLst>
                <a:cxn ang="0">
                  <a:pos x="wd2" y="hd2"/>
                </a:cxn>
                <a:cxn ang="5400000">
                  <a:pos x="wd2" y="hd2"/>
                </a:cxn>
                <a:cxn ang="10800000">
                  <a:pos x="wd2" y="hd2"/>
                </a:cxn>
                <a:cxn ang="16200000">
                  <a:pos x="wd2" y="hd2"/>
                </a:cxn>
              </a:cxnLst>
              <a:rect l="0" t="0" r="r" b="b"/>
              <a:pathLst>
                <a:path w="18193" h="16373" extrusionOk="0">
                  <a:moveTo>
                    <a:pt x="18193" y="6043"/>
                  </a:moveTo>
                  <a:cubicBezTo>
                    <a:pt x="1965" y="21600"/>
                    <a:pt x="-3407" y="19586"/>
                    <a:pt x="2078" y="0"/>
                  </a:cubicBezTo>
                </a:path>
              </a:pathLst>
            </a:custGeom>
            <a:noFill/>
            <a:ln w="25400" cap="flat">
              <a:solidFill>
                <a:srgbClr val="2E5378"/>
              </a:solidFill>
              <a:prstDash val="solid"/>
              <a:miter lim="400000"/>
            </a:ln>
            <a:effectLst/>
          </p:spPr>
          <p:txBody>
            <a:bodyPr/>
            <a:lstStyle/>
            <a:p>
              <a:endParaRPr sz="1150"/>
            </a:p>
          </p:txBody>
        </p:sp>
      </p:grpSp>
      <p:grpSp>
        <p:nvGrpSpPr>
          <p:cNvPr id="3" name="Group 2">
            <a:extLst>
              <a:ext uri="{FF2B5EF4-FFF2-40B4-BE49-F238E27FC236}">
                <a16:creationId xmlns:a16="http://schemas.microsoft.com/office/drawing/2014/main" id="{B9C90FA9-F272-036E-EACA-CE972619EAA7}"/>
              </a:ext>
            </a:extLst>
          </p:cNvPr>
          <p:cNvGrpSpPr/>
          <p:nvPr/>
        </p:nvGrpSpPr>
        <p:grpSpPr>
          <a:xfrm>
            <a:off x="3199416" y="4353461"/>
            <a:ext cx="2490672" cy="1294702"/>
            <a:chOff x="4532080" y="2222550"/>
            <a:chExt cx="2490672" cy="1294702"/>
          </a:xfrm>
        </p:grpSpPr>
        <p:sp>
          <p:nvSpPr>
            <p:cNvPr id="1055" name="Shadow"/>
            <p:cNvSpPr/>
            <p:nvPr/>
          </p:nvSpPr>
          <p:spPr>
            <a:xfrm>
              <a:off x="4532080" y="3003970"/>
              <a:ext cx="2485363" cy="504579"/>
            </a:xfrm>
            <a:custGeom>
              <a:avLst/>
              <a:gdLst/>
              <a:ahLst/>
              <a:cxnLst>
                <a:cxn ang="0">
                  <a:pos x="wd2" y="hd2"/>
                </a:cxn>
                <a:cxn ang="5400000">
                  <a:pos x="wd2" y="hd2"/>
                </a:cxn>
                <a:cxn ang="10800000">
                  <a:pos x="wd2" y="hd2"/>
                </a:cxn>
                <a:cxn ang="16200000">
                  <a:pos x="wd2" y="hd2"/>
                </a:cxn>
              </a:cxnLst>
              <a:rect l="0" t="0" r="r" b="b"/>
              <a:pathLst>
                <a:path w="21600" h="21600" extrusionOk="0">
                  <a:moveTo>
                    <a:pt x="21600" y="10836"/>
                  </a:moveTo>
                  <a:lnTo>
                    <a:pt x="10796" y="21600"/>
                  </a:lnTo>
                  <a:lnTo>
                    <a:pt x="0" y="10836"/>
                  </a:lnTo>
                  <a:lnTo>
                    <a:pt x="10796" y="0"/>
                  </a:lnTo>
                  <a:lnTo>
                    <a:pt x="21600" y="10836"/>
                  </a:lnTo>
                  <a:close/>
                </a:path>
              </a:pathLst>
            </a:custGeom>
            <a:solidFill>
              <a:srgbClr val="FFFFFF"/>
            </a:solidFill>
            <a:ln w="12700">
              <a:miter lim="400000"/>
            </a:ln>
            <a:effectLst>
              <a:outerShdw blurRad="254000" dist="63500" dir="5400000" rotWithShape="0">
                <a:srgbClr val="000000">
                  <a:alpha val="46000"/>
                </a:srgbClr>
              </a:outerShdw>
            </a:effectLst>
          </p:spPr>
          <p:txBody>
            <a:bodyPr lIns="22860" rIns="22860"/>
            <a:lstStyle/>
            <a:p>
              <a:pPr defTabSz="457200">
                <a:defRPr sz="1800">
                  <a:solidFill>
                    <a:srgbClr val="414042"/>
                  </a:solidFill>
                  <a:latin typeface="Helvetica"/>
                  <a:ea typeface="Helvetica"/>
                  <a:cs typeface="Helvetica"/>
                  <a:sym typeface="Helvetica"/>
                </a:defRPr>
              </a:pPr>
              <a:endParaRPr sz="900"/>
            </a:p>
          </p:txBody>
        </p:sp>
        <p:sp>
          <p:nvSpPr>
            <p:cNvPr id="1056" name="Freeform 60"/>
            <p:cNvSpPr/>
            <p:nvPr/>
          </p:nvSpPr>
          <p:spPr>
            <a:xfrm>
              <a:off x="4537389" y="2517998"/>
              <a:ext cx="2485363" cy="504579"/>
            </a:xfrm>
            <a:custGeom>
              <a:avLst/>
              <a:gdLst/>
              <a:ahLst/>
              <a:cxnLst>
                <a:cxn ang="0">
                  <a:pos x="wd2" y="hd2"/>
                </a:cxn>
                <a:cxn ang="5400000">
                  <a:pos x="wd2" y="hd2"/>
                </a:cxn>
                <a:cxn ang="10800000">
                  <a:pos x="wd2" y="hd2"/>
                </a:cxn>
                <a:cxn ang="16200000">
                  <a:pos x="wd2" y="hd2"/>
                </a:cxn>
              </a:cxnLst>
              <a:rect l="0" t="0" r="r" b="b"/>
              <a:pathLst>
                <a:path w="21600" h="21600" extrusionOk="0">
                  <a:moveTo>
                    <a:pt x="21600" y="10836"/>
                  </a:moveTo>
                  <a:lnTo>
                    <a:pt x="10796" y="21600"/>
                  </a:lnTo>
                  <a:lnTo>
                    <a:pt x="0" y="10836"/>
                  </a:lnTo>
                  <a:lnTo>
                    <a:pt x="10796" y="0"/>
                  </a:lnTo>
                  <a:lnTo>
                    <a:pt x="21600" y="10836"/>
                  </a:lnTo>
                  <a:close/>
                </a:path>
              </a:pathLst>
            </a:custGeom>
            <a:solidFill>
              <a:srgbClr val="436C6E"/>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sp>
          <p:nvSpPr>
            <p:cNvPr id="1057" name="Freeform 61"/>
            <p:cNvSpPr/>
            <p:nvPr/>
          </p:nvSpPr>
          <p:spPr>
            <a:xfrm>
              <a:off x="5778794" y="2770814"/>
              <a:ext cx="1243125" cy="746438"/>
            </a:xfrm>
            <a:custGeom>
              <a:avLst/>
              <a:gdLst/>
              <a:ahLst/>
              <a:cxnLst>
                <a:cxn ang="0">
                  <a:pos x="wd2" y="hd2"/>
                </a:cxn>
                <a:cxn ang="5400000">
                  <a:pos x="wd2" y="hd2"/>
                </a:cxn>
                <a:cxn ang="10800000">
                  <a:pos x="wd2" y="hd2"/>
                </a:cxn>
                <a:cxn ang="16200000">
                  <a:pos x="wd2" y="hd2"/>
                </a:cxn>
              </a:cxnLst>
              <a:rect l="0" t="0" r="r" b="b"/>
              <a:pathLst>
                <a:path w="21600" h="21600" extrusionOk="0">
                  <a:moveTo>
                    <a:pt x="0" y="7276"/>
                  </a:moveTo>
                  <a:lnTo>
                    <a:pt x="0" y="21600"/>
                  </a:lnTo>
                  <a:lnTo>
                    <a:pt x="21600" y="14291"/>
                  </a:lnTo>
                  <a:lnTo>
                    <a:pt x="21600" y="0"/>
                  </a:lnTo>
                  <a:lnTo>
                    <a:pt x="0" y="7276"/>
                  </a:lnTo>
                  <a:close/>
                </a:path>
              </a:pathLst>
            </a:custGeom>
            <a:solidFill>
              <a:srgbClr val="35555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sp>
          <p:nvSpPr>
            <p:cNvPr id="1058" name="Freeform 62"/>
            <p:cNvSpPr/>
            <p:nvPr/>
          </p:nvSpPr>
          <p:spPr>
            <a:xfrm>
              <a:off x="4537389" y="2770814"/>
              <a:ext cx="1242239" cy="746438"/>
            </a:xfrm>
            <a:custGeom>
              <a:avLst/>
              <a:gdLst/>
              <a:ahLst/>
              <a:cxnLst>
                <a:cxn ang="0">
                  <a:pos x="wd2" y="hd2"/>
                </a:cxn>
                <a:cxn ang="5400000">
                  <a:pos x="wd2" y="hd2"/>
                </a:cxn>
                <a:cxn ang="10800000">
                  <a:pos x="wd2" y="hd2"/>
                </a:cxn>
                <a:cxn ang="16200000">
                  <a:pos x="wd2" y="hd2"/>
                </a:cxn>
              </a:cxnLst>
              <a:rect l="0" t="0" r="r" b="b"/>
              <a:pathLst>
                <a:path w="21600" h="21600" extrusionOk="0">
                  <a:moveTo>
                    <a:pt x="21600" y="7276"/>
                  </a:moveTo>
                  <a:lnTo>
                    <a:pt x="21600" y="21600"/>
                  </a:lnTo>
                  <a:lnTo>
                    <a:pt x="0" y="14291"/>
                  </a:lnTo>
                  <a:lnTo>
                    <a:pt x="0" y="0"/>
                  </a:lnTo>
                  <a:lnTo>
                    <a:pt x="21600" y="7276"/>
                  </a:lnTo>
                  <a:close/>
                </a:path>
              </a:pathLst>
            </a:custGeom>
            <a:solidFill>
              <a:srgbClr val="436C6E"/>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grpSp>
          <p:nvGrpSpPr>
            <p:cNvPr id="1062" name="Group"/>
            <p:cNvGrpSpPr/>
            <p:nvPr/>
          </p:nvGrpSpPr>
          <p:grpSpPr>
            <a:xfrm>
              <a:off x="4860025" y="2222550"/>
              <a:ext cx="1862081" cy="713685"/>
              <a:chOff x="0" y="0"/>
              <a:chExt cx="3724161" cy="1427369"/>
            </a:xfrm>
          </p:grpSpPr>
          <p:sp>
            <p:nvSpPr>
              <p:cNvPr id="1059" name="Freeform 63"/>
              <p:cNvSpPr/>
              <p:nvPr/>
            </p:nvSpPr>
            <p:spPr>
              <a:xfrm>
                <a:off x="0" y="0"/>
                <a:ext cx="3724162" cy="72025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95" y="21600"/>
                    </a:lnTo>
                    <a:lnTo>
                      <a:pt x="0" y="10816"/>
                    </a:lnTo>
                    <a:lnTo>
                      <a:pt x="10795" y="0"/>
                    </a:lnTo>
                    <a:lnTo>
                      <a:pt x="21600" y="10816"/>
                    </a:lnTo>
                    <a:close/>
                  </a:path>
                </a:pathLst>
              </a:custGeom>
              <a:solidFill>
                <a:srgbClr val="89A8A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sp>
            <p:nvSpPr>
              <p:cNvPr id="1060" name="Freeform 64"/>
              <p:cNvSpPr/>
              <p:nvPr/>
            </p:nvSpPr>
            <p:spPr>
              <a:xfrm>
                <a:off x="1861221" y="360014"/>
                <a:ext cx="1862939" cy="1067356"/>
              </a:xfrm>
              <a:custGeom>
                <a:avLst/>
                <a:gdLst/>
                <a:ahLst/>
                <a:cxnLst>
                  <a:cxn ang="0">
                    <a:pos x="wd2" y="hd2"/>
                  </a:cxn>
                  <a:cxn ang="5400000">
                    <a:pos x="wd2" y="hd2"/>
                  </a:cxn>
                  <a:cxn ang="10800000">
                    <a:pos x="wd2" y="hd2"/>
                  </a:cxn>
                  <a:cxn ang="16200000">
                    <a:pos x="wd2" y="hd2"/>
                  </a:cxn>
                </a:cxnLst>
                <a:rect l="0" t="0" r="r" b="b"/>
                <a:pathLst>
                  <a:path w="21600" h="21600" extrusionOk="0">
                    <a:moveTo>
                      <a:pt x="0" y="7277"/>
                    </a:moveTo>
                    <a:lnTo>
                      <a:pt x="0" y="21600"/>
                    </a:lnTo>
                    <a:lnTo>
                      <a:pt x="21600" y="14323"/>
                    </a:lnTo>
                    <a:lnTo>
                      <a:pt x="21600" y="0"/>
                    </a:lnTo>
                    <a:lnTo>
                      <a:pt x="0" y="7277"/>
                    </a:lnTo>
                    <a:close/>
                  </a:path>
                </a:pathLst>
              </a:custGeom>
              <a:solidFill>
                <a:srgbClr val="718A8A"/>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sp>
            <p:nvSpPr>
              <p:cNvPr id="1061" name="Freeform 65"/>
              <p:cNvSpPr/>
              <p:nvPr/>
            </p:nvSpPr>
            <p:spPr>
              <a:xfrm>
                <a:off x="0" y="360014"/>
                <a:ext cx="1861224" cy="1067356"/>
              </a:xfrm>
              <a:custGeom>
                <a:avLst/>
                <a:gdLst/>
                <a:ahLst/>
                <a:cxnLst>
                  <a:cxn ang="0">
                    <a:pos x="wd2" y="hd2"/>
                  </a:cxn>
                  <a:cxn ang="5400000">
                    <a:pos x="wd2" y="hd2"/>
                  </a:cxn>
                  <a:cxn ang="10800000">
                    <a:pos x="wd2" y="hd2"/>
                  </a:cxn>
                  <a:cxn ang="16200000">
                    <a:pos x="wd2" y="hd2"/>
                  </a:cxn>
                </a:cxnLst>
                <a:rect l="0" t="0" r="r" b="b"/>
                <a:pathLst>
                  <a:path w="21600" h="21600" extrusionOk="0">
                    <a:moveTo>
                      <a:pt x="21600" y="7277"/>
                    </a:moveTo>
                    <a:lnTo>
                      <a:pt x="21600" y="21600"/>
                    </a:lnTo>
                    <a:lnTo>
                      <a:pt x="0" y="14323"/>
                    </a:lnTo>
                    <a:lnTo>
                      <a:pt x="0" y="0"/>
                    </a:lnTo>
                    <a:lnTo>
                      <a:pt x="21600" y="7277"/>
                    </a:lnTo>
                    <a:close/>
                  </a:path>
                </a:pathLst>
              </a:custGeom>
              <a:solidFill>
                <a:srgbClr val="89A8A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grpSp>
        <p:sp>
          <p:nvSpPr>
            <p:cNvPr id="1099" name="base R"/>
            <p:cNvSpPr txBox="1"/>
            <p:nvPr/>
          </p:nvSpPr>
          <p:spPr>
            <a:xfrm rot="660000">
              <a:off x="4803429" y="3004860"/>
              <a:ext cx="766235"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b="1">
                  <a:solidFill>
                    <a:srgbClr val="EBEBEB"/>
                  </a:solidFill>
                </a:rPr>
                <a:t>base R</a:t>
              </a:r>
              <a:r>
                <a:rPr sz="1450" b="1">
                  <a:solidFill>
                    <a:srgbClr val="D6D6D6"/>
                  </a:solidFill>
                </a:rPr>
                <a:t> </a:t>
              </a:r>
              <a:r>
                <a:rPr sz="1450"/>
                <a:t> </a:t>
              </a:r>
            </a:p>
          </p:txBody>
        </p:sp>
        <p:sp>
          <p:nvSpPr>
            <p:cNvPr id="1100" name="tidyverse"/>
            <p:cNvSpPr txBox="1"/>
            <p:nvPr/>
          </p:nvSpPr>
          <p:spPr>
            <a:xfrm rot="660000">
              <a:off x="4868412" y="2565107"/>
              <a:ext cx="974626"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b="1" dirty="0" err="1">
                  <a:solidFill>
                    <a:srgbClr val="EBEBEB"/>
                  </a:solidFill>
                </a:rPr>
                <a:t>tidyverse</a:t>
              </a:r>
              <a:r>
                <a:rPr sz="1450" b="1" dirty="0">
                  <a:solidFill>
                    <a:srgbClr val="D6D6D6"/>
                  </a:solidFill>
                </a:rPr>
                <a:t> </a:t>
              </a:r>
              <a:r>
                <a:rPr sz="1450" dirty="0"/>
                <a:t> </a:t>
              </a:r>
            </a:p>
          </p:txBody>
        </p:sp>
      </p:grpSp>
      <p:sp>
        <p:nvSpPr>
          <p:cNvPr id="1101" name="19"/>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19</a:t>
            </a:r>
          </a:p>
          <a:p>
            <a:pPr lvl="1">
              <a:defRPr sz="3000">
                <a:solidFill>
                  <a:srgbClr val="EBEBEB"/>
                </a:solidFill>
                <a:latin typeface="Helvetica"/>
                <a:ea typeface="Helvetica"/>
                <a:cs typeface="Helvetica"/>
                <a:sym typeface="Helvetica"/>
              </a:defRPr>
            </a:pPr>
            <a:endParaRPr sz="1500"/>
          </a:p>
        </p:txBody>
      </p:sp>
      <p:sp>
        <p:nvSpPr>
          <p:cNvPr id="2" name="You do NOT have to “chose” between…">
            <a:extLst>
              <a:ext uri="{FF2B5EF4-FFF2-40B4-BE49-F238E27FC236}">
                <a16:creationId xmlns:a16="http://schemas.microsoft.com/office/drawing/2014/main" id="{076161FE-1BB9-02B6-5CC6-5B0EF961EE2C}"/>
              </a:ext>
            </a:extLst>
          </p:cNvPr>
          <p:cNvSpPr txBox="1"/>
          <p:nvPr/>
        </p:nvSpPr>
        <p:spPr>
          <a:xfrm>
            <a:off x="6184200" y="2389011"/>
            <a:ext cx="287258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lang="en-US" sz="1450" dirty="0"/>
              <a:t>Examples of pipes using </a:t>
            </a:r>
            <a:r>
              <a:rPr lang="en-US" sz="1450" dirty="0" err="1"/>
              <a:t>tidyverse</a:t>
            </a:r>
            <a:endParaRPr sz="1450" dirty="0"/>
          </a:p>
        </p:txBody>
      </p:sp>
    </p:spTree>
    <p:extLst>
      <p:ext uri="{BB962C8B-B14F-4D97-AF65-F5344CB8AC3E}">
        <p14:creationId xmlns:p14="http://schemas.microsoft.com/office/powerpoint/2010/main" val="312063007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Rectangle"/>
          <p:cNvSpPr/>
          <p:nvPr/>
        </p:nvSpPr>
        <p:spPr>
          <a:xfrm>
            <a:off x="407513" y="5249872"/>
            <a:ext cx="6396496" cy="314438"/>
          </a:xfrm>
          <a:prstGeom prst="rect">
            <a:avLst/>
          </a:prstGeom>
          <a:solidFill>
            <a:srgbClr val="819E80"/>
          </a:solidFill>
          <a:ln w="12700">
            <a:miter lim="400000"/>
          </a:ln>
        </p:spPr>
        <p:txBody>
          <a:bodyPr lIns="22860" rIns="22860" anchor="ctr"/>
          <a:lstStyle/>
          <a:p>
            <a:endParaRPr sz="1150"/>
          </a:p>
        </p:txBody>
      </p:sp>
      <p:sp>
        <p:nvSpPr>
          <p:cNvPr id="1108" name="Rectangle"/>
          <p:cNvSpPr/>
          <p:nvPr/>
        </p:nvSpPr>
        <p:spPr>
          <a:xfrm>
            <a:off x="7036361" y="1916241"/>
            <a:ext cx="4970994" cy="314438"/>
          </a:xfrm>
          <a:prstGeom prst="rect">
            <a:avLst/>
          </a:prstGeom>
          <a:solidFill>
            <a:srgbClr val="525067"/>
          </a:solidFill>
          <a:ln w="12700">
            <a:miter lim="400000"/>
          </a:ln>
        </p:spPr>
        <p:txBody>
          <a:bodyPr lIns="22860" rIns="22860" anchor="ctr"/>
          <a:lstStyle/>
          <a:p>
            <a:endParaRPr sz="1150"/>
          </a:p>
        </p:txBody>
      </p:sp>
      <p:sp>
        <p:nvSpPr>
          <p:cNvPr id="1109" name="Rectangle"/>
          <p:cNvSpPr/>
          <p:nvPr/>
        </p:nvSpPr>
        <p:spPr>
          <a:xfrm>
            <a:off x="4089279" y="1924122"/>
            <a:ext cx="2731594" cy="314438"/>
          </a:xfrm>
          <a:prstGeom prst="rect">
            <a:avLst/>
          </a:prstGeom>
          <a:solidFill>
            <a:srgbClr val="880C0A">
              <a:alpha val="65837"/>
            </a:srgbClr>
          </a:solidFill>
          <a:ln w="12700">
            <a:miter lim="400000"/>
          </a:ln>
        </p:spPr>
        <p:txBody>
          <a:bodyPr lIns="22860" rIns="22860" anchor="ctr"/>
          <a:lstStyle/>
          <a:p>
            <a:endParaRPr sz="1150"/>
          </a:p>
        </p:txBody>
      </p:sp>
      <p:sp>
        <p:nvSpPr>
          <p:cNvPr id="1110" name="Rectangle"/>
          <p:cNvSpPr/>
          <p:nvPr/>
        </p:nvSpPr>
        <p:spPr>
          <a:xfrm>
            <a:off x="415091" y="1924122"/>
            <a:ext cx="3458355" cy="314438"/>
          </a:xfrm>
          <a:prstGeom prst="rect">
            <a:avLst/>
          </a:prstGeom>
          <a:solidFill>
            <a:srgbClr val="F3C290">
              <a:alpha val="95258"/>
            </a:srgbClr>
          </a:solidFill>
          <a:ln w="12700">
            <a:miter lim="400000"/>
          </a:ln>
        </p:spPr>
        <p:txBody>
          <a:bodyPr lIns="22860" rIns="22860" anchor="ctr"/>
          <a:lstStyle/>
          <a:p>
            <a:endParaRPr sz="1150"/>
          </a:p>
        </p:txBody>
      </p:sp>
      <p:sp>
        <p:nvSpPr>
          <p:cNvPr id="1111" name="Группа 36"/>
          <p:cNvSpPr/>
          <p:nvPr/>
        </p:nvSpPr>
        <p:spPr>
          <a:xfrm>
            <a:off x="7027825" y="2319980"/>
            <a:ext cx="4988067" cy="437148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2" name="Группа 36"/>
          <p:cNvSpPr/>
          <p:nvPr/>
        </p:nvSpPr>
        <p:spPr>
          <a:xfrm>
            <a:off x="4092922" y="2319082"/>
            <a:ext cx="2724309" cy="2844978"/>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3" name="Группа 36"/>
          <p:cNvSpPr/>
          <p:nvPr/>
        </p:nvSpPr>
        <p:spPr>
          <a:xfrm>
            <a:off x="407513" y="5643819"/>
            <a:ext cx="6396495" cy="1053773"/>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4" name="Группа 36"/>
          <p:cNvSpPr/>
          <p:nvPr/>
        </p:nvSpPr>
        <p:spPr>
          <a:xfrm>
            <a:off x="423973" y="2315751"/>
            <a:ext cx="3458355" cy="2844978"/>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5" name="Rectangle"/>
          <p:cNvSpPr/>
          <p:nvPr/>
        </p:nvSpPr>
        <p:spPr>
          <a:xfrm>
            <a:off x="-46047" y="72"/>
            <a:ext cx="12284094" cy="1697245"/>
          </a:xfrm>
          <a:prstGeom prst="rect">
            <a:avLst/>
          </a:prstGeom>
          <a:solidFill>
            <a:srgbClr val="374556"/>
          </a:solidFill>
          <a:ln w="12700">
            <a:miter lim="400000"/>
          </a:ln>
        </p:spPr>
        <p:txBody>
          <a:bodyPr lIns="22860" rIns="22860" anchor="ctr"/>
          <a:lstStyle/>
          <a:p>
            <a:endParaRPr sz="1150"/>
          </a:p>
        </p:txBody>
      </p:sp>
      <p:grpSp>
        <p:nvGrpSpPr>
          <p:cNvPr id="1119" name="Group"/>
          <p:cNvGrpSpPr/>
          <p:nvPr/>
        </p:nvGrpSpPr>
        <p:grpSpPr>
          <a:xfrm>
            <a:off x="4023459" y="343700"/>
            <a:ext cx="4145082" cy="1463079"/>
            <a:chOff x="0" y="0"/>
            <a:chExt cx="8290162" cy="2926157"/>
          </a:xfrm>
        </p:grpSpPr>
        <p:sp>
          <p:nvSpPr>
            <p:cNvPr id="1116" name="TIDYVERSE CHEAT SHEET…"/>
            <p:cNvSpPr txBox="1"/>
            <p:nvPr/>
          </p:nvSpPr>
          <p:spPr>
            <a:xfrm>
              <a:off x="-1" y="629934"/>
              <a:ext cx="8290163" cy="22962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a:t>TIDYVERSE CHEAT SHEET</a:t>
              </a:r>
            </a:p>
            <a:p>
              <a:pPr algn="ctr">
                <a:defRPr sz="2200">
                  <a:solidFill>
                    <a:srgbClr val="FFFFFF"/>
                  </a:solidFill>
                  <a:latin typeface="Roboto-Medium"/>
                  <a:ea typeface="Roboto-Medium"/>
                  <a:cs typeface="Roboto-Medium"/>
                  <a:sym typeface="Roboto-Medium"/>
                </a:defRPr>
              </a:pPr>
              <a:endParaRPr sz="1100"/>
            </a:p>
            <a:p>
              <a:pPr algn="ctr">
                <a:defRPr sz="2900" i="1">
                  <a:solidFill>
                    <a:srgbClr val="FFFFFF"/>
                  </a:solidFill>
                  <a:latin typeface="Roboto-Medium"/>
                  <a:ea typeface="Roboto-Medium"/>
                  <a:cs typeface="Roboto-Medium"/>
                  <a:sym typeface="Roboto-Medium"/>
                </a:defRPr>
              </a:pPr>
              <a:r>
                <a:rPr sz="1450"/>
                <a:t>readr, tidyr, dplyr, …</a:t>
              </a:r>
            </a:p>
          </p:txBody>
        </p:sp>
        <p:sp>
          <p:nvSpPr>
            <p:cNvPr id="1117" name="https://www.tidyverse.org/"/>
            <p:cNvSpPr txBox="1"/>
            <p:nvPr/>
          </p:nvSpPr>
          <p:spPr>
            <a:xfrm>
              <a:off x="1859337" y="0"/>
              <a:ext cx="6375877" cy="5844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https://www.tidyverse.org/</a:t>
              </a:r>
            </a:p>
          </p:txBody>
        </p:sp>
        <p:sp>
          <p:nvSpPr>
            <p:cNvPr id="1118"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1120" name="Read Data (readr)"/>
          <p:cNvSpPr txBox="1"/>
          <p:nvPr/>
        </p:nvSpPr>
        <p:spPr>
          <a:xfrm>
            <a:off x="457865" y="1945768"/>
            <a:ext cx="3390570"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a:t>Read Data (</a:t>
            </a:r>
            <a:r>
              <a:rPr sz="1450" i="1"/>
              <a:t>readr</a:t>
            </a:r>
            <a:r>
              <a:rPr sz="1450"/>
              <a:t>) </a:t>
            </a:r>
          </a:p>
        </p:txBody>
      </p:sp>
      <p:sp>
        <p:nvSpPr>
          <p:cNvPr id="1121" name="Data Tidying (tidyr)"/>
          <p:cNvSpPr txBox="1"/>
          <p:nvPr/>
        </p:nvSpPr>
        <p:spPr>
          <a:xfrm>
            <a:off x="4253386" y="1936243"/>
            <a:ext cx="2403380"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a:t>Data Tidying (</a:t>
            </a:r>
            <a:r>
              <a:rPr sz="1450" i="1"/>
              <a:t>tidyr</a:t>
            </a:r>
            <a:r>
              <a:rPr sz="1450"/>
              <a:t>)</a:t>
            </a:r>
          </a:p>
        </p:txBody>
      </p:sp>
      <p:sp>
        <p:nvSpPr>
          <p:cNvPr id="1122" name="Data Manipulation (dplyr)"/>
          <p:cNvSpPr txBox="1"/>
          <p:nvPr/>
        </p:nvSpPr>
        <p:spPr>
          <a:xfrm>
            <a:off x="7168283" y="1929893"/>
            <a:ext cx="470715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a:t>Data Manipulation (</a:t>
            </a:r>
            <a:r>
              <a:rPr sz="1450" i="1"/>
              <a:t>dplyr</a:t>
            </a:r>
            <a:r>
              <a:rPr sz="1450"/>
              <a:t>)</a:t>
            </a:r>
          </a:p>
        </p:txBody>
      </p:sp>
      <p:sp>
        <p:nvSpPr>
          <p:cNvPr id="1123" name="R Documentation (e.g. enter ?dplyr::filter and see examples)…"/>
          <p:cNvSpPr txBox="1"/>
          <p:nvPr/>
        </p:nvSpPr>
        <p:spPr>
          <a:xfrm>
            <a:off x="522766" y="5786105"/>
            <a:ext cx="6648837" cy="759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300">
                <a:solidFill>
                  <a:srgbClr val="797979"/>
                </a:solidFill>
                <a:latin typeface="Helvetica"/>
                <a:ea typeface="Helvetica"/>
                <a:cs typeface="Helvetica"/>
                <a:sym typeface="Helvetica"/>
              </a:defRPr>
            </a:pPr>
            <a:r>
              <a:rPr sz="1150"/>
              <a:t>R Documentation (e.g. enter </a:t>
            </a:r>
            <a:r>
              <a:rPr sz="1150" b="1">
                <a:solidFill>
                  <a:srgbClr val="000000"/>
                </a:solidFill>
                <a:latin typeface="Courier"/>
                <a:ea typeface="Courier"/>
                <a:cs typeface="Courier"/>
                <a:sym typeface="Courier"/>
              </a:rPr>
              <a:t>?dplyr::filter</a:t>
            </a:r>
            <a:r>
              <a:rPr sz="1150">
                <a:latin typeface="Courier"/>
                <a:ea typeface="Courier"/>
                <a:cs typeface="Courier"/>
                <a:sym typeface="Courier"/>
              </a:rPr>
              <a:t> </a:t>
            </a:r>
            <a:r>
              <a:rPr sz="1150"/>
              <a:t>and see examples)</a:t>
            </a:r>
          </a:p>
          <a:p>
            <a:pPr>
              <a:defRPr sz="2300">
                <a:solidFill>
                  <a:srgbClr val="797979"/>
                </a:solidFill>
                <a:latin typeface="Helvetica"/>
                <a:ea typeface="Helvetica"/>
                <a:cs typeface="Helvetica"/>
                <a:sym typeface="Helvetica"/>
              </a:defRPr>
            </a:pPr>
            <a:r>
              <a:rPr sz="1150"/>
              <a:t>Much more info and detailed cheat sheets:</a:t>
            </a:r>
          </a:p>
          <a:p>
            <a:pPr lvl="1">
              <a:defRPr sz="2300">
                <a:solidFill>
                  <a:srgbClr val="98AE91"/>
                </a:solidFill>
                <a:latin typeface="Helvetica"/>
                <a:ea typeface="Helvetica"/>
                <a:cs typeface="Helvetica"/>
                <a:sym typeface="Helvetica"/>
              </a:defRPr>
            </a:pPr>
            <a:r>
              <a:rPr sz="1150" u="sng">
                <a:hlinkClick r:id="rId2"/>
              </a:rPr>
              <a:t>https://brianward1428.medium.com/introduction-to-tidyverse-7b3dbf2337d5</a:t>
            </a:r>
          </a:p>
          <a:p>
            <a:pPr>
              <a:defRPr sz="2300">
                <a:solidFill>
                  <a:srgbClr val="797979"/>
                </a:solidFill>
                <a:latin typeface="Helvetica"/>
                <a:ea typeface="Helvetica"/>
                <a:cs typeface="Helvetica"/>
                <a:sym typeface="Helvetica"/>
              </a:defRPr>
            </a:pPr>
            <a:r>
              <a:rPr sz="1150"/>
              <a:t>It also helps to google “</a:t>
            </a:r>
            <a:r>
              <a:rPr sz="1150" i="1"/>
              <a:t>tidyverse + whatever_you_want_to_do”</a:t>
            </a:r>
          </a:p>
        </p:txBody>
      </p:sp>
      <p:sp>
        <p:nvSpPr>
          <p:cNvPr id="1124" name="Reading tabular data…"/>
          <p:cNvSpPr txBox="1"/>
          <p:nvPr/>
        </p:nvSpPr>
        <p:spPr>
          <a:xfrm>
            <a:off x="525657" y="2349819"/>
            <a:ext cx="3262154" cy="2844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a:t>Reading tabular data</a:t>
            </a:r>
          </a:p>
          <a:p>
            <a:pPr defTabSz="228600">
              <a:defRPr sz="2300">
                <a:solidFill>
                  <a:srgbClr val="797979"/>
                </a:solidFill>
                <a:latin typeface="Helvetica"/>
                <a:ea typeface="Helvetica"/>
                <a:cs typeface="Helvetica"/>
                <a:sym typeface="Helvetica"/>
              </a:defRPr>
            </a:pPr>
            <a:r>
              <a:rPr sz="1150"/>
              <a:t>There are solutions for multiple data types</a:t>
            </a:r>
          </a:p>
          <a:p>
            <a:pPr defTabSz="228600">
              <a:defRPr sz="2400">
                <a:solidFill>
                  <a:srgbClr val="000000"/>
                </a:solidFill>
                <a:latin typeface="Courier"/>
                <a:ea typeface="Courier"/>
                <a:cs typeface="Courier"/>
                <a:sym typeface="Courier"/>
              </a:defRPr>
            </a:pPr>
            <a:r>
              <a:rPr sz="1200"/>
              <a:t>read_excel() </a:t>
            </a:r>
            <a:r>
              <a:rPr sz="1150">
                <a:solidFill>
                  <a:srgbClr val="99AF91"/>
                </a:solidFill>
                <a:latin typeface="Helvetica"/>
                <a:ea typeface="Helvetica"/>
                <a:cs typeface="Helvetica"/>
                <a:sym typeface="Helvetica"/>
              </a:rPr>
              <a:t># </a:t>
            </a:r>
            <a:r>
              <a:rPr sz="1150">
                <a:solidFill>
                  <a:srgbClr val="99AF91"/>
                </a:solidFill>
                <a:latin typeface="Roboto-Medium"/>
                <a:ea typeface="Roboto-Medium"/>
                <a:cs typeface="Roboto-Medium"/>
                <a:sym typeface="Roboto-Medium"/>
              </a:rPr>
              <a:t>using </a:t>
            </a:r>
            <a:r>
              <a:rPr sz="1150" i="1">
                <a:solidFill>
                  <a:srgbClr val="99AF91"/>
                </a:solidFill>
                <a:latin typeface="Roboto-Medium"/>
                <a:ea typeface="Roboto-Medium"/>
                <a:cs typeface="Roboto-Medium"/>
                <a:sym typeface="Roboto-Medium"/>
              </a:rPr>
              <a:t>readxl</a:t>
            </a:r>
            <a:r>
              <a:rPr sz="1150">
                <a:solidFill>
                  <a:srgbClr val="99AF91"/>
                </a:solidFill>
                <a:latin typeface="Roboto-Medium"/>
                <a:ea typeface="Roboto-Medium"/>
                <a:cs typeface="Roboto-Medium"/>
                <a:sym typeface="Roboto-Medium"/>
              </a:rPr>
              <a:t> package</a:t>
            </a:r>
            <a:endParaRPr sz="115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a:t>read_table()</a:t>
            </a:r>
          </a:p>
          <a:p>
            <a:pPr defTabSz="228600">
              <a:defRPr sz="2400">
                <a:solidFill>
                  <a:srgbClr val="000000"/>
                </a:solidFill>
                <a:latin typeface="Courier"/>
                <a:ea typeface="Courier"/>
                <a:cs typeface="Courier"/>
                <a:sym typeface="Courier"/>
              </a:defRPr>
            </a:pPr>
            <a:r>
              <a:rPr sz="1200"/>
              <a:t>read_csv()</a:t>
            </a:r>
          </a:p>
          <a:p>
            <a:pPr defTabSz="228600">
              <a:defRPr sz="2200">
                <a:solidFill>
                  <a:srgbClr val="000000"/>
                </a:solidFill>
                <a:latin typeface="Courier"/>
                <a:ea typeface="Courier"/>
                <a:cs typeface="Courier"/>
                <a:sym typeface="Courier"/>
              </a:defRPr>
            </a:pPr>
            <a:endParaRPr sz="1100"/>
          </a:p>
          <a:p>
            <a:pPr defTabSz="228600">
              <a:defRPr sz="2400" b="1">
                <a:solidFill>
                  <a:srgbClr val="374556"/>
                </a:solidFill>
                <a:latin typeface="Helvetica"/>
                <a:ea typeface="Helvetica"/>
                <a:cs typeface="Helvetica"/>
                <a:sym typeface="Helvetica"/>
              </a:defRPr>
            </a:pPr>
            <a:r>
              <a:rPr sz="1200"/>
              <a:t>Useful arguments</a:t>
            </a:r>
          </a:p>
          <a:p>
            <a:pPr defTabSz="228600">
              <a:defRPr sz="2400" b="1">
                <a:solidFill>
                  <a:srgbClr val="000000"/>
                </a:solidFill>
                <a:latin typeface="Courier"/>
                <a:ea typeface="Courier"/>
                <a:cs typeface="Courier"/>
                <a:sym typeface="Courier"/>
              </a:defRPr>
            </a:pPr>
            <a:r>
              <a:rPr sz="1150">
                <a:solidFill>
                  <a:srgbClr val="797979"/>
                </a:solidFill>
                <a:latin typeface="Helvetica"/>
                <a:ea typeface="Helvetica"/>
                <a:cs typeface="Helvetica"/>
                <a:sym typeface="Helvetica"/>
              </a:rPr>
              <a:t>Skip lines:</a:t>
            </a:r>
            <a:r>
              <a:rPr sz="1150">
                <a:latin typeface="Helvetica"/>
                <a:ea typeface="Helvetica"/>
                <a:cs typeface="Helvetica"/>
                <a:sym typeface="Helvetica"/>
              </a:rPr>
              <a:t> </a:t>
            </a:r>
            <a:r>
              <a:rPr sz="1200"/>
              <a:t>read_csv(file, skip=1)</a:t>
            </a:r>
          </a:p>
          <a:p>
            <a:pPr defTabSz="228600">
              <a:defRPr sz="2400" b="1">
                <a:solidFill>
                  <a:srgbClr val="000000"/>
                </a:solidFill>
                <a:latin typeface="Courier"/>
                <a:ea typeface="Courier"/>
                <a:cs typeface="Courier"/>
                <a:sym typeface="Courier"/>
              </a:defRPr>
            </a:pPr>
            <a:r>
              <a:rPr sz="1150">
                <a:solidFill>
                  <a:srgbClr val="797979"/>
                </a:solidFill>
                <a:latin typeface="Helvetica"/>
                <a:ea typeface="Helvetica"/>
                <a:cs typeface="Helvetica"/>
                <a:sym typeface="Helvetica"/>
              </a:rPr>
              <a:t>Read subset:</a:t>
            </a:r>
            <a:r>
              <a:rPr sz="1200">
                <a:latin typeface="Helvetica"/>
                <a:ea typeface="Helvetica"/>
                <a:cs typeface="Helvetica"/>
                <a:sym typeface="Helvetica"/>
              </a:rPr>
              <a:t> </a:t>
            </a:r>
            <a:r>
              <a:rPr sz="1200"/>
              <a:t>read_csv(file, n_max=1)</a:t>
            </a:r>
          </a:p>
          <a:p>
            <a:pPr defTabSz="228600">
              <a:defRPr sz="2200">
                <a:solidFill>
                  <a:srgbClr val="000000"/>
                </a:solidFill>
                <a:latin typeface="Courier"/>
                <a:ea typeface="Courier"/>
                <a:cs typeface="Courier"/>
                <a:sym typeface="Courier"/>
              </a:defRPr>
            </a:pPr>
            <a:endParaRPr sz="1100"/>
          </a:p>
          <a:p>
            <a:pPr defTabSz="228600">
              <a:defRPr sz="2400" b="1">
                <a:solidFill>
                  <a:srgbClr val="374556"/>
                </a:solidFill>
                <a:latin typeface="Helvetica"/>
                <a:ea typeface="Helvetica"/>
                <a:cs typeface="Helvetica"/>
                <a:sym typeface="Helvetica"/>
              </a:defRPr>
            </a:pPr>
            <a:r>
              <a:rPr sz="1200"/>
              <a:t>Data types</a:t>
            </a:r>
          </a:p>
          <a:p>
            <a:pPr defTabSz="228600">
              <a:defRPr sz="2300">
                <a:solidFill>
                  <a:srgbClr val="797979"/>
                </a:solidFill>
                <a:latin typeface="Helvetica"/>
                <a:ea typeface="Helvetica"/>
                <a:cs typeface="Helvetica"/>
                <a:sym typeface="Helvetica"/>
              </a:defRPr>
            </a:pPr>
            <a:r>
              <a:rPr sz="1150"/>
              <a:t>readr guesses the types of each column and tells you about it </a:t>
            </a:r>
            <a:endParaRPr sz="115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a:solidFill>
                  <a:srgbClr val="797979"/>
                </a:solidFill>
              </a:rPr>
              <a:t>(“</a:t>
            </a:r>
            <a:r>
              <a:rPr sz="1200"/>
              <a:t>Parsed with column specifications: …</a:t>
            </a:r>
            <a:r>
              <a:rPr sz="1200">
                <a:solidFill>
                  <a:srgbClr val="797979"/>
                </a:solidFill>
              </a:rPr>
              <a:t>”)</a:t>
            </a:r>
          </a:p>
        </p:txBody>
      </p:sp>
      <p:sp>
        <p:nvSpPr>
          <p:cNvPr id="1125" name="Handle missing values…"/>
          <p:cNvSpPr txBox="1"/>
          <p:nvPr/>
        </p:nvSpPr>
        <p:spPr>
          <a:xfrm>
            <a:off x="4232669" y="2337598"/>
            <a:ext cx="2731594" cy="2702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a:t>Handle missing values</a:t>
            </a:r>
          </a:p>
          <a:p>
            <a:pPr defTabSz="228600">
              <a:defRPr sz="2400">
                <a:solidFill>
                  <a:srgbClr val="000000"/>
                </a:solidFill>
                <a:latin typeface="Courier"/>
                <a:ea typeface="Courier"/>
                <a:cs typeface="Courier"/>
                <a:sym typeface="Courier"/>
              </a:defRPr>
            </a:pPr>
            <a:r>
              <a:rPr sz="1200"/>
              <a:t>drop_na()</a:t>
            </a:r>
          </a:p>
          <a:p>
            <a:pPr defTabSz="228600">
              <a:defRPr sz="2400">
                <a:solidFill>
                  <a:srgbClr val="000000"/>
                </a:solidFill>
                <a:latin typeface="Courier"/>
                <a:ea typeface="Courier"/>
                <a:cs typeface="Courier"/>
                <a:sym typeface="Courier"/>
              </a:defRPr>
            </a:pPr>
            <a:r>
              <a:rPr sz="1200"/>
              <a:t>fill()</a:t>
            </a:r>
          </a:p>
          <a:p>
            <a:pPr defTabSz="228600">
              <a:defRPr sz="2400">
                <a:solidFill>
                  <a:srgbClr val="000000"/>
                </a:solidFill>
                <a:latin typeface="Courier"/>
                <a:ea typeface="Courier"/>
                <a:cs typeface="Courier"/>
                <a:sym typeface="Courier"/>
              </a:defRPr>
            </a:pPr>
            <a:r>
              <a:rPr sz="1200"/>
              <a:t>replace_na()</a:t>
            </a:r>
          </a:p>
          <a:p>
            <a:pPr defTabSz="228600">
              <a:defRPr sz="2400">
                <a:solidFill>
                  <a:srgbClr val="000000"/>
                </a:solidFill>
                <a:latin typeface="Courier"/>
                <a:ea typeface="Courier"/>
                <a:cs typeface="Courier"/>
                <a:sym typeface="Courier"/>
              </a:defRPr>
            </a:pPr>
            <a:endParaRPr sz="1200"/>
          </a:p>
          <a:p>
            <a:pPr defTabSz="228600">
              <a:defRPr sz="2400" b="1">
                <a:solidFill>
                  <a:srgbClr val="374556"/>
                </a:solidFill>
                <a:latin typeface="Helvetica"/>
                <a:ea typeface="Helvetica"/>
                <a:cs typeface="Helvetica"/>
                <a:sym typeface="Helvetica"/>
              </a:defRPr>
            </a:pPr>
            <a:r>
              <a:rPr sz="1200"/>
              <a:t>Subsetting</a:t>
            </a:r>
          </a:p>
          <a:p>
            <a:pPr defTabSz="228600">
              <a:defRPr sz="2400">
                <a:solidFill>
                  <a:srgbClr val="000000"/>
                </a:solidFill>
                <a:latin typeface="Courier"/>
                <a:ea typeface="Courier"/>
                <a:cs typeface="Courier"/>
                <a:sym typeface="Courier"/>
              </a:defRPr>
            </a:pPr>
            <a:r>
              <a:rPr sz="1200"/>
              <a:t>tibble[:,1:5]</a:t>
            </a:r>
            <a:r>
              <a:rPr sz="1200">
                <a:latin typeface="Helvetica"/>
                <a:ea typeface="Helvetica"/>
                <a:cs typeface="Helvetica"/>
                <a:sym typeface="Helvetica"/>
              </a:rPr>
              <a:t> </a:t>
            </a:r>
            <a:r>
              <a:rPr sz="1150">
                <a:solidFill>
                  <a:srgbClr val="98AE91"/>
                </a:solidFill>
                <a:latin typeface="Helvetica"/>
                <a:ea typeface="Helvetica"/>
                <a:cs typeface="Helvetica"/>
                <a:sym typeface="Helvetica"/>
              </a:rPr>
              <a:t># </a:t>
            </a:r>
            <a:r>
              <a:rPr sz="1150">
                <a:solidFill>
                  <a:srgbClr val="98AE91"/>
                </a:solidFill>
                <a:latin typeface="Roboto-Medium"/>
                <a:ea typeface="Roboto-Medium"/>
                <a:cs typeface="Roboto-Medium"/>
                <a:sym typeface="Roboto-Medium"/>
              </a:rPr>
              <a:t>returns a tibble</a:t>
            </a:r>
            <a:endParaRPr sz="1200">
              <a:solidFill>
                <a:srgbClr val="98AE91"/>
              </a:solidFill>
              <a:latin typeface="Helvetica"/>
              <a:ea typeface="Helvetica"/>
              <a:cs typeface="Helvetica"/>
              <a:sym typeface="Helvetica"/>
            </a:endParaRPr>
          </a:p>
          <a:p>
            <a:pPr defTabSz="228600">
              <a:defRPr sz="2400">
                <a:solidFill>
                  <a:srgbClr val="000000"/>
                </a:solidFill>
                <a:latin typeface="Courier"/>
                <a:ea typeface="Courier"/>
                <a:cs typeface="Courier"/>
                <a:sym typeface="Courier"/>
              </a:defRPr>
            </a:pPr>
            <a:r>
              <a:rPr sz="1200"/>
              <a:t>tibble$colname</a:t>
            </a:r>
            <a:r>
              <a:rPr sz="1150">
                <a:latin typeface="Helvetica"/>
                <a:ea typeface="Helvetica"/>
                <a:cs typeface="Helvetica"/>
                <a:sym typeface="Helvetica"/>
              </a:rPr>
              <a:t> </a:t>
            </a:r>
            <a:r>
              <a:rPr sz="1150">
                <a:solidFill>
                  <a:srgbClr val="99AE92"/>
                </a:solidFill>
                <a:latin typeface="Helvetica"/>
                <a:ea typeface="Helvetica"/>
                <a:cs typeface="Helvetica"/>
                <a:sym typeface="Helvetica"/>
              </a:rPr>
              <a:t># </a:t>
            </a:r>
            <a:r>
              <a:rPr sz="1150">
                <a:solidFill>
                  <a:srgbClr val="99AE92"/>
                </a:solidFill>
                <a:latin typeface="Roboto-Medium"/>
                <a:ea typeface="Roboto-Medium"/>
                <a:cs typeface="Roboto-Medium"/>
                <a:sym typeface="Roboto-Medium"/>
              </a:rPr>
              <a:t>returns a vector</a:t>
            </a:r>
            <a:endParaRPr sz="1150">
              <a:latin typeface="Roboto-Medium"/>
              <a:ea typeface="Roboto-Medium"/>
              <a:cs typeface="Roboto-Medium"/>
              <a:sym typeface="Roboto-Medium"/>
            </a:endParaRPr>
          </a:p>
          <a:p>
            <a:pPr lvl="2" defTabSz="228600">
              <a:defRPr sz="2300">
                <a:solidFill>
                  <a:srgbClr val="000000"/>
                </a:solidFill>
                <a:latin typeface="Helvetica"/>
                <a:ea typeface="Helvetica"/>
                <a:cs typeface="Helvetica"/>
                <a:sym typeface="Helvetica"/>
              </a:defRPr>
            </a:pPr>
            <a:r>
              <a:rPr sz="1150">
                <a:latin typeface="Roboto-Medium"/>
                <a:ea typeface="Roboto-Medium"/>
                <a:cs typeface="Roboto-Medium"/>
                <a:sym typeface="Roboto-Medium"/>
              </a:rPr>
              <a:t>  </a:t>
            </a:r>
            <a:r>
              <a:rPr sz="1150"/>
              <a:t> </a:t>
            </a:r>
            <a:r>
              <a:rPr sz="1150">
                <a:solidFill>
                  <a:srgbClr val="98AE91"/>
                </a:solidFill>
              </a:rPr>
              <a:t>(same as tibble[[colname]])</a:t>
            </a:r>
            <a:endParaRPr sz="1150">
              <a:solidFill>
                <a:srgbClr val="98AE91"/>
              </a:solidFill>
              <a:latin typeface="Roboto-Medium"/>
              <a:ea typeface="Roboto-Medium"/>
              <a:cs typeface="Roboto-Medium"/>
              <a:sym typeface="Roboto-Medium"/>
            </a:endParaRPr>
          </a:p>
          <a:p>
            <a:pPr lvl="2" defTabSz="228600">
              <a:defRPr sz="2400">
                <a:solidFill>
                  <a:srgbClr val="000000"/>
                </a:solidFill>
                <a:latin typeface="Courier"/>
                <a:ea typeface="Courier"/>
                <a:cs typeface="Courier"/>
                <a:sym typeface="Courier"/>
              </a:defRPr>
            </a:pPr>
            <a:endParaRPr sz="1200">
              <a:latin typeface="Roboto-Medium"/>
              <a:ea typeface="Roboto-Medium"/>
              <a:cs typeface="Roboto-Medium"/>
              <a:sym typeface="Roboto-Medium"/>
            </a:endParaRPr>
          </a:p>
          <a:p>
            <a:pPr defTabSz="228600">
              <a:defRPr sz="2400" b="1">
                <a:solidFill>
                  <a:srgbClr val="374556"/>
                </a:solidFill>
                <a:latin typeface="Helvetica"/>
                <a:ea typeface="Helvetica"/>
                <a:cs typeface="Helvetica"/>
                <a:sym typeface="Helvetica"/>
              </a:defRPr>
            </a:pPr>
            <a:r>
              <a:rPr sz="1200"/>
              <a:t>Reorganize layout</a:t>
            </a:r>
          </a:p>
          <a:p>
            <a:pPr defTabSz="228600">
              <a:defRPr sz="2300">
                <a:solidFill>
                  <a:srgbClr val="797979"/>
                </a:solidFill>
                <a:latin typeface="Helvetica"/>
                <a:ea typeface="Helvetica"/>
                <a:cs typeface="Helvetica"/>
                <a:sym typeface="Helvetica"/>
              </a:defRPr>
            </a:pPr>
            <a:r>
              <a:rPr sz="1150"/>
              <a:t>Change between long and wide format</a:t>
            </a:r>
          </a:p>
          <a:p>
            <a:pPr defTabSz="228600">
              <a:defRPr sz="2400">
                <a:solidFill>
                  <a:srgbClr val="000000"/>
                </a:solidFill>
                <a:latin typeface="Courier"/>
                <a:ea typeface="Courier"/>
                <a:cs typeface="Courier"/>
                <a:sym typeface="Courier"/>
              </a:defRPr>
            </a:pPr>
            <a:r>
              <a:rPr sz="1200" b="1"/>
              <a:t>gather()</a:t>
            </a:r>
            <a:r>
              <a:rPr sz="1200">
                <a:latin typeface="Helvetica"/>
                <a:ea typeface="Helvetica"/>
                <a:cs typeface="Helvetica"/>
                <a:sym typeface="Helvetica"/>
              </a:rPr>
              <a:t> </a:t>
            </a:r>
            <a:r>
              <a:rPr sz="1150">
                <a:solidFill>
                  <a:srgbClr val="99AE91"/>
                </a:solidFill>
                <a:latin typeface="Helvetica"/>
                <a:ea typeface="Helvetica"/>
                <a:cs typeface="Helvetica"/>
                <a:sym typeface="Helvetica"/>
              </a:rPr>
              <a:t># wide to long</a:t>
            </a:r>
            <a:endParaRPr sz="120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a:t>spread()</a:t>
            </a:r>
            <a:r>
              <a:rPr sz="1200">
                <a:latin typeface="Helvetica"/>
                <a:ea typeface="Helvetica"/>
                <a:cs typeface="Helvetica"/>
                <a:sym typeface="Helvetica"/>
              </a:rPr>
              <a:t> </a:t>
            </a:r>
            <a:r>
              <a:rPr sz="1150">
                <a:solidFill>
                  <a:srgbClr val="99AF91"/>
                </a:solidFill>
                <a:latin typeface="Helvetica"/>
                <a:ea typeface="Helvetica"/>
                <a:cs typeface="Helvetica"/>
                <a:sym typeface="Helvetica"/>
              </a:rPr>
              <a:t># long to wide</a:t>
            </a:r>
          </a:p>
        </p:txBody>
      </p:sp>
      <p:sp>
        <p:nvSpPr>
          <p:cNvPr id="1126" name="Summary…"/>
          <p:cNvSpPr txBox="1"/>
          <p:nvPr/>
        </p:nvSpPr>
        <p:spPr>
          <a:xfrm>
            <a:off x="7129627" y="2368897"/>
            <a:ext cx="5282925" cy="4885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a:t>Summary</a:t>
            </a:r>
          </a:p>
          <a:p>
            <a:pPr defTabSz="228600">
              <a:defRPr sz="2400">
                <a:solidFill>
                  <a:srgbClr val="000000"/>
                </a:solidFill>
                <a:latin typeface="Courier"/>
                <a:ea typeface="Courier"/>
                <a:cs typeface="Courier"/>
                <a:sym typeface="Courier"/>
              </a:defRPr>
            </a:pPr>
            <a:r>
              <a:rPr sz="1200"/>
              <a:t>summarise()/summarize()</a:t>
            </a:r>
            <a:endParaRPr sz="120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a:t>count()</a:t>
            </a:r>
          </a:p>
          <a:p>
            <a:pPr defTabSz="228600">
              <a:defRPr sz="2400" b="1">
                <a:solidFill>
                  <a:srgbClr val="000000"/>
                </a:solidFill>
                <a:latin typeface="Courier"/>
                <a:ea typeface="Courier"/>
                <a:cs typeface="Courier"/>
                <a:sym typeface="Courier"/>
              </a:defRPr>
            </a:pPr>
            <a:endParaRPr sz="1200"/>
          </a:p>
          <a:p>
            <a:pPr defTabSz="228600">
              <a:defRPr sz="2400" b="1">
                <a:solidFill>
                  <a:srgbClr val="374556"/>
                </a:solidFill>
                <a:latin typeface="Roboto-Medium"/>
                <a:ea typeface="Roboto-Medium"/>
                <a:cs typeface="Roboto-Medium"/>
                <a:sym typeface="Roboto-Medium"/>
              </a:defRPr>
            </a:pPr>
            <a:r>
              <a:rPr sz="1200"/>
              <a:t>Group </a:t>
            </a:r>
          </a:p>
          <a:p>
            <a:pPr defTabSz="228600">
              <a:defRPr sz="2400">
                <a:solidFill>
                  <a:srgbClr val="000000"/>
                </a:solidFill>
                <a:latin typeface="Courier"/>
                <a:ea typeface="Courier"/>
                <a:cs typeface="Courier"/>
                <a:sym typeface="Courier"/>
              </a:defRPr>
            </a:pPr>
            <a:r>
              <a:rPr sz="1200"/>
              <a:t>group_by()</a:t>
            </a:r>
          </a:p>
          <a:p>
            <a:pPr defTabSz="228600">
              <a:defRPr sz="2300">
                <a:solidFill>
                  <a:srgbClr val="797979"/>
                </a:solidFill>
                <a:latin typeface="Helvetica"/>
                <a:ea typeface="Helvetica"/>
                <a:cs typeface="Helvetica"/>
                <a:sym typeface="Helvetica"/>
              </a:defRPr>
            </a:pPr>
            <a:r>
              <a:rPr sz="1150"/>
              <a:t>Functions will manipulate each group separately and combine results.</a:t>
            </a:r>
          </a:p>
          <a:p>
            <a:pPr defTabSz="228600">
              <a:defRPr sz="2400">
                <a:solidFill>
                  <a:srgbClr val="374556"/>
                </a:solidFill>
                <a:latin typeface="Helvetica"/>
                <a:ea typeface="Helvetica"/>
                <a:cs typeface="Helvetica"/>
                <a:sym typeface="Helvetica"/>
              </a:defRPr>
            </a:pPr>
            <a:endParaRPr sz="1200"/>
          </a:p>
          <a:p>
            <a:pPr defTabSz="228600">
              <a:defRPr sz="2200">
                <a:solidFill>
                  <a:srgbClr val="000000"/>
                </a:solidFill>
                <a:latin typeface="Roboto-Medium"/>
                <a:ea typeface="Roboto-Medium"/>
                <a:cs typeface="Roboto-Medium"/>
                <a:sym typeface="Roboto-Medium"/>
              </a:defRPr>
            </a:pPr>
            <a:r>
              <a:rPr sz="1200" b="1">
                <a:solidFill>
                  <a:srgbClr val="374556"/>
                </a:solidFill>
              </a:rPr>
              <a:t>Extract and sort observations</a:t>
            </a:r>
            <a:r>
              <a:rPr sz="1200">
                <a:solidFill>
                  <a:srgbClr val="374556"/>
                </a:solidFill>
              </a:rPr>
              <a:t> </a:t>
            </a:r>
            <a:r>
              <a:rPr sz="1100">
                <a:solidFill>
                  <a:srgbClr val="98AE91"/>
                </a:solidFill>
              </a:rPr>
              <a:t># i.e. rows</a:t>
            </a:r>
          </a:p>
          <a:p>
            <a:pPr defTabSz="228600">
              <a:defRPr sz="2300">
                <a:solidFill>
                  <a:srgbClr val="000000"/>
                </a:solidFill>
                <a:latin typeface="Helvetica"/>
                <a:ea typeface="Helvetica"/>
                <a:cs typeface="Helvetica"/>
                <a:sym typeface="Helvetica"/>
              </a:defRPr>
            </a:pPr>
            <a:r>
              <a:rPr sz="1200">
                <a:latin typeface="Courier"/>
                <a:ea typeface="Courier"/>
                <a:cs typeface="Courier"/>
                <a:sym typeface="Courier"/>
              </a:rPr>
              <a:t>filter() </a:t>
            </a:r>
            <a:r>
              <a:rPr sz="1150">
                <a:solidFill>
                  <a:srgbClr val="99AF91"/>
                </a:solidFill>
              </a:rPr>
              <a:t># subset by condition</a:t>
            </a:r>
          </a:p>
          <a:p>
            <a:pPr defTabSz="228600">
              <a:defRPr sz="2300">
                <a:solidFill>
                  <a:srgbClr val="000000"/>
                </a:solidFill>
                <a:latin typeface="Helvetica"/>
                <a:ea typeface="Helvetica"/>
                <a:cs typeface="Helvetica"/>
                <a:sym typeface="Helvetica"/>
              </a:defRPr>
            </a:pPr>
            <a:r>
              <a:rPr sz="1200">
                <a:latin typeface="Courier"/>
                <a:ea typeface="Courier"/>
                <a:cs typeface="Courier"/>
                <a:sym typeface="Courier"/>
              </a:rPr>
              <a:t>distinct()</a:t>
            </a:r>
            <a:r>
              <a:rPr sz="1150"/>
              <a:t> </a:t>
            </a:r>
            <a:r>
              <a:rPr sz="1150">
                <a:solidFill>
                  <a:srgbClr val="99AF92"/>
                </a:solidFill>
              </a:rPr>
              <a:t># subset to unique values</a:t>
            </a:r>
          </a:p>
          <a:p>
            <a:pPr defTabSz="228600">
              <a:defRPr sz="2300">
                <a:solidFill>
                  <a:srgbClr val="000000"/>
                </a:solidFill>
                <a:latin typeface="Helvetica"/>
                <a:ea typeface="Helvetica"/>
                <a:cs typeface="Helvetica"/>
                <a:sym typeface="Helvetica"/>
              </a:defRPr>
            </a:pPr>
            <a:r>
              <a:rPr sz="1200">
                <a:latin typeface="Courier"/>
                <a:ea typeface="Courier"/>
                <a:cs typeface="Courier"/>
                <a:sym typeface="Courier"/>
              </a:rPr>
              <a:t>top_n() </a:t>
            </a:r>
            <a:r>
              <a:rPr sz="1150">
                <a:solidFill>
                  <a:srgbClr val="98AE91"/>
                </a:solidFill>
              </a:rPr>
              <a:t># subset by position</a:t>
            </a:r>
          </a:p>
          <a:p>
            <a:pPr defTabSz="228600">
              <a:defRPr sz="2300">
                <a:solidFill>
                  <a:srgbClr val="000000"/>
                </a:solidFill>
                <a:latin typeface="Helvetica"/>
                <a:ea typeface="Helvetica"/>
                <a:cs typeface="Helvetica"/>
                <a:sym typeface="Helvetica"/>
              </a:defRPr>
            </a:pPr>
            <a:r>
              <a:rPr sz="1200">
                <a:latin typeface="Courier"/>
                <a:ea typeface="Courier"/>
                <a:cs typeface="Courier"/>
                <a:sym typeface="Courier"/>
              </a:rPr>
              <a:t>arrange()</a:t>
            </a:r>
            <a:r>
              <a:rPr sz="1150"/>
              <a:t> </a:t>
            </a:r>
            <a:r>
              <a:rPr sz="1150">
                <a:solidFill>
                  <a:srgbClr val="98AE91"/>
                </a:solidFill>
              </a:rPr>
              <a:t># sort low-&gt;high, other way with desc()</a:t>
            </a:r>
          </a:p>
          <a:p>
            <a:pPr defTabSz="228600">
              <a:defRPr sz="2200">
                <a:solidFill>
                  <a:srgbClr val="000000"/>
                </a:solidFill>
                <a:latin typeface="Courier"/>
                <a:ea typeface="Courier"/>
                <a:cs typeface="Courier"/>
                <a:sym typeface="Courier"/>
              </a:defRPr>
            </a:pPr>
            <a:endParaRPr sz="1100">
              <a:latin typeface="Roboto-Medium"/>
              <a:ea typeface="Roboto-Medium"/>
              <a:cs typeface="Roboto-Medium"/>
              <a:sym typeface="Roboto-Medium"/>
            </a:endParaRPr>
          </a:p>
          <a:p>
            <a:pPr defTabSz="228600">
              <a:defRPr sz="2200">
                <a:solidFill>
                  <a:srgbClr val="000000"/>
                </a:solidFill>
                <a:latin typeface="Courier"/>
                <a:ea typeface="Courier"/>
                <a:cs typeface="Courier"/>
                <a:sym typeface="Courier"/>
              </a:defRPr>
            </a:pPr>
            <a:r>
              <a:rPr sz="1200" b="1">
                <a:solidFill>
                  <a:srgbClr val="374556"/>
                </a:solidFill>
                <a:latin typeface="Helvetica"/>
                <a:ea typeface="Helvetica"/>
                <a:cs typeface="Helvetica"/>
                <a:sym typeface="Helvetica"/>
              </a:rPr>
              <a:t>Manipulate variables</a:t>
            </a:r>
            <a:r>
              <a:rPr sz="1200">
                <a:solidFill>
                  <a:srgbClr val="374556"/>
                </a:solidFill>
                <a:latin typeface="Helvetica"/>
                <a:ea typeface="Helvetica"/>
                <a:cs typeface="Helvetica"/>
                <a:sym typeface="Helvetica"/>
              </a:rPr>
              <a:t> </a:t>
            </a:r>
            <a:r>
              <a:rPr sz="1100">
                <a:solidFill>
                  <a:srgbClr val="99AF92"/>
                </a:solidFill>
                <a:latin typeface="Roboto-Medium"/>
                <a:ea typeface="Roboto-Medium"/>
                <a:cs typeface="Roboto-Medium"/>
                <a:sym typeface="Roboto-Medium"/>
              </a:rPr>
              <a:t># i.e. columns</a:t>
            </a:r>
            <a:endParaRPr sz="110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a:t>select()</a:t>
            </a:r>
            <a:endParaRPr sz="1200">
              <a:latin typeface="Roboto-Medium"/>
              <a:ea typeface="Roboto-Medium"/>
              <a:cs typeface="Roboto-Medium"/>
              <a:sym typeface="Roboto-Medium"/>
            </a:endParaRPr>
          </a:p>
          <a:p>
            <a:pPr defTabSz="228600">
              <a:defRPr sz="2200" b="1">
                <a:solidFill>
                  <a:srgbClr val="000000"/>
                </a:solidFill>
                <a:latin typeface="Courier"/>
                <a:ea typeface="Courier"/>
                <a:cs typeface="Courier"/>
                <a:sym typeface="Courier"/>
              </a:defRPr>
            </a:pPr>
            <a:r>
              <a:rPr sz="1200"/>
              <a:t>mutate(new_name = f(column))</a:t>
            </a:r>
          </a:p>
          <a:p>
            <a:pPr defTabSz="228600">
              <a:defRPr sz="2200" b="1">
                <a:solidFill>
                  <a:srgbClr val="000000"/>
                </a:solidFill>
                <a:latin typeface="Courier"/>
                <a:ea typeface="Courier"/>
                <a:cs typeface="Courier"/>
                <a:sym typeface="Courier"/>
              </a:defRPr>
            </a:pPr>
            <a:endParaRPr sz="1100">
              <a:latin typeface="Roboto-Medium"/>
              <a:ea typeface="Roboto-Medium"/>
              <a:cs typeface="Roboto-Medium"/>
              <a:sym typeface="Roboto-Medium"/>
            </a:endParaRPr>
          </a:p>
          <a:p>
            <a:pPr defTabSz="228600">
              <a:defRPr sz="2400" b="1">
                <a:solidFill>
                  <a:srgbClr val="374556"/>
                </a:solidFill>
                <a:latin typeface="Helvetica"/>
                <a:ea typeface="Helvetica"/>
                <a:cs typeface="Helvetica"/>
                <a:sym typeface="Helvetica"/>
              </a:defRPr>
            </a:pPr>
            <a:r>
              <a:rPr sz="1200"/>
              <a:t>Vectorised functions</a:t>
            </a:r>
          </a:p>
          <a:p>
            <a:pPr defTabSz="228600">
              <a:defRPr sz="2300" b="1">
                <a:solidFill>
                  <a:srgbClr val="000000"/>
                </a:solidFill>
                <a:latin typeface="Courier"/>
                <a:ea typeface="Courier"/>
                <a:cs typeface="Courier"/>
                <a:sym typeface="Courier"/>
              </a:defRPr>
            </a:pPr>
            <a:r>
              <a:rPr sz="1150">
                <a:solidFill>
                  <a:srgbClr val="797979"/>
                </a:solidFill>
                <a:latin typeface="Helvetica"/>
                <a:ea typeface="Helvetica"/>
                <a:cs typeface="Helvetica"/>
                <a:sym typeface="Helvetica"/>
              </a:rPr>
              <a:t>Ranking:</a:t>
            </a:r>
            <a:r>
              <a:rPr sz="1150">
                <a:latin typeface="Roboto-Medium"/>
                <a:ea typeface="Roboto-Medium"/>
                <a:cs typeface="Roboto-Medium"/>
                <a:sym typeface="Roboto-Medium"/>
              </a:rPr>
              <a:t> </a:t>
            </a:r>
            <a:r>
              <a:rPr sz="1200"/>
              <a:t>percent_rank()</a:t>
            </a:r>
            <a:endParaRPr sz="1150">
              <a:latin typeface="Roboto-Medium"/>
              <a:ea typeface="Roboto-Medium"/>
              <a:cs typeface="Roboto-Medium"/>
              <a:sym typeface="Roboto-Medium"/>
            </a:endParaRPr>
          </a:p>
          <a:p>
            <a:pPr defTabSz="228600">
              <a:defRPr sz="2200" b="1">
                <a:solidFill>
                  <a:srgbClr val="000000"/>
                </a:solidFill>
                <a:latin typeface="Courier"/>
                <a:ea typeface="Courier"/>
                <a:cs typeface="Courier"/>
                <a:sym typeface="Courier"/>
              </a:defRPr>
            </a:pPr>
            <a:r>
              <a:rPr sz="1150">
                <a:solidFill>
                  <a:srgbClr val="797979"/>
                </a:solidFill>
                <a:latin typeface="Helvetica"/>
                <a:ea typeface="Helvetica"/>
                <a:cs typeface="Helvetica"/>
                <a:sym typeface="Helvetica"/>
              </a:rPr>
              <a:t>Math:</a:t>
            </a:r>
            <a:r>
              <a:rPr sz="1150">
                <a:latin typeface="Helvetica"/>
                <a:ea typeface="Helvetica"/>
                <a:cs typeface="Helvetica"/>
                <a:sym typeface="Helvetica"/>
              </a:rPr>
              <a:t> </a:t>
            </a:r>
            <a:r>
              <a:rPr sz="1150"/>
              <a:t>Any arithmetic or logical operations, </a:t>
            </a:r>
            <a:r>
              <a:rPr sz="1200"/>
              <a:t>between(), near()</a:t>
            </a:r>
          </a:p>
          <a:p>
            <a:pPr defTabSz="228600">
              <a:defRPr sz="2400">
                <a:solidFill>
                  <a:srgbClr val="000000"/>
                </a:solidFill>
                <a:latin typeface="Courier"/>
                <a:ea typeface="Courier"/>
                <a:cs typeface="Courier"/>
                <a:sym typeface="Courier"/>
              </a:defRPr>
            </a:pPr>
            <a:r>
              <a:rPr sz="1200"/>
              <a:t>if_else()</a:t>
            </a:r>
            <a:endParaRPr sz="1200">
              <a:latin typeface="Roboto-Medium"/>
              <a:ea typeface="Roboto-Medium"/>
              <a:cs typeface="Roboto-Medium"/>
              <a:sym typeface="Roboto-Medium"/>
            </a:endParaRPr>
          </a:p>
        </p:txBody>
      </p:sp>
      <p:sp>
        <p:nvSpPr>
          <p:cNvPr id="1127" name="HELP"/>
          <p:cNvSpPr txBox="1"/>
          <p:nvPr/>
        </p:nvSpPr>
        <p:spPr>
          <a:xfrm>
            <a:off x="2997728" y="5269874"/>
            <a:ext cx="121606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2900" b="1">
                <a:solidFill>
                  <a:srgbClr val="FFFFFF"/>
                </a:solidFill>
                <a:latin typeface="Helvetica"/>
                <a:ea typeface="Helvetica"/>
                <a:cs typeface="Helvetica"/>
                <a:sym typeface="Helvetica"/>
              </a:defRPr>
            </a:lvl1pPr>
          </a:lstStyle>
          <a:p>
            <a:r>
              <a:rPr sz="1450"/>
              <a:t>HELP</a:t>
            </a:r>
          </a:p>
        </p:txBody>
      </p:sp>
      <p:sp>
        <p:nvSpPr>
          <p:cNvPr id="1128" name="20"/>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20</a:t>
            </a:r>
          </a:p>
          <a:p>
            <a:pPr lvl="1">
              <a:defRPr sz="3000">
                <a:solidFill>
                  <a:srgbClr val="EBEBEB"/>
                </a:solidFill>
                <a:latin typeface="Helvetica"/>
                <a:ea typeface="Helvetica"/>
                <a:cs typeface="Helvetica"/>
                <a:sym typeface="Helvetica"/>
              </a:defRPr>
            </a:pPr>
            <a:endParaRPr sz="150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loading a file from t</a:t>
            </a:r>
            <a:r>
              <a:rPr lang="en-GB" dirty="0"/>
              <a:t>he</a:t>
            </a:r>
            <a:r>
              <a:rPr lang="en-DK" dirty="0"/>
              <a:t> shared folder</a:t>
            </a:r>
          </a:p>
        </p:txBody>
      </p:sp>
      <p:sp>
        <p:nvSpPr>
          <p:cNvPr id="3" name="Content Placeholder 2">
            <a:extLst>
              <a:ext uri="{FF2B5EF4-FFF2-40B4-BE49-F238E27FC236}">
                <a16:creationId xmlns:a16="http://schemas.microsoft.com/office/drawing/2014/main" id="{6A25B745-46F9-C1B3-31AA-D1E9D1E1B82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3587474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Trebuchet MS" panose="020B0703020202090204" pitchFamily="34" charset="0"/>
              </a:rPr>
              <a:t>Exercise 2 – Explore using </a:t>
            </a:r>
            <a:r>
              <a:rPr kumimoji="0" lang="en-US" sz="2300" u="none" strike="noStrike" cap="none" normalizeH="0" baseline="0" dirty="0" err="1">
                <a:ln>
                  <a:noFill/>
                </a:ln>
                <a:solidFill>
                  <a:schemeClr val="bg1"/>
                </a:solidFill>
                <a:effectLst/>
                <a:latin typeface="Trebuchet MS" panose="020B0703020202090204" pitchFamily="34" charset="0"/>
              </a:rPr>
              <a:t>tidyverse</a:t>
            </a:r>
            <a:r>
              <a:rPr kumimoji="0" lang="en-US" sz="2300" u="none" strike="noStrike" cap="none" normalizeH="0" baseline="0" dirty="0">
                <a:ln>
                  <a:noFill/>
                </a:ln>
                <a:solidFill>
                  <a:schemeClr val="bg1"/>
                </a:solidFill>
                <a:effectLst/>
                <a:latin typeface="Trebuchet MS" panose="020B0703020202090204" pitchFamily="34" charset="0"/>
              </a:rPr>
              <a:t> for data wrangling</a:t>
            </a:r>
            <a:endParaRPr kumimoji="0" lang="en-DK" sz="230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1395029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Rectangle"/>
          <p:cNvSpPr/>
          <p:nvPr/>
        </p:nvSpPr>
        <p:spPr>
          <a:xfrm>
            <a:off x="8763450" y="-28715"/>
            <a:ext cx="3470410" cy="6915430"/>
          </a:xfrm>
          <a:prstGeom prst="rect">
            <a:avLst/>
          </a:prstGeom>
          <a:solidFill>
            <a:srgbClr val="374556"/>
          </a:solidFill>
          <a:ln w="12700">
            <a:miter lim="400000"/>
          </a:ln>
        </p:spPr>
        <p:txBody>
          <a:bodyPr lIns="22860" rIns="22860" anchor="ctr"/>
          <a:lstStyle/>
          <a:p>
            <a:endParaRPr sz="1150"/>
          </a:p>
        </p:txBody>
      </p:sp>
      <p:grpSp>
        <p:nvGrpSpPr>
          <p:cNvPr id="1134" name="Group"/>
          <p:cNvGrpSpPr/>
          <p:nvPr/>
        </p:nvGrpSpPr>
        <p:grpSpPr>
          <a:xfrm>
            <a:off x="9166058" y="3073102"/>
            <a:ext cx="2665193" cy="1021046"/>
            <a:chOff x="0" y="0"/>
            <a:chExt cx="5330385" cy="2042090"/>
          </a:xfrm>
        </p:grpSpPr>
        <p:sp>
          <p:nvSpPr>
            <p:cNvPr id="1131" name="EXERCISE 2"/>
            <p:cNvSpPr txBox="1"/>
            <p:nvPr/>
          </p:nvSpPr>
          <p:spPr>
            <a:xfrm>
              <a:off x="0" y="493933"/>
              <a:ext cx="5330386" cy="15481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a:t>EXERCISE </a:t>
              </a:r>
              <a:r>
                <a:rPr sz="2500" b="1"/>
                <a:t>2</a:t>
              </a:r>
            </a:p>
          </p:txBody>
        </p:sp>
        <p:sp>
          <p:nvSpPr>
            <p:cNvPr id="1132" name="TIDYVERSE"/>
            <p:cNvSpPr txBox="1"/>
            <p:nvPr/>
          </p:nvSpPr>
          <p:spPr>
            <a:xfrm>
              <a:off x="1271711" y="0"/>
              <a:ext cx="3636519" cy="3757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2200" spc="412">
                  <a:solidFill>
                    <a:srgbClr val="FFFFFF"/>
                  </a:solidFill>
                  <a:latin typeface="Helvetica"/>
                  <a:ea typeface="Helvetica"/>
                  <a:cs typeface="Helvetica"/>
                  <a:sym typeface="Helvetica"/>
                </a:defRPr>
              </a:lvl1pPr>
            </a:lstStyle>
            <a:p>
              <a:r>
                <a:rPr sz="1100"/>
                <a:t>TIDYVERSE</a:t>
              </a:r>
            </a:p>
          </p:txBody>
        </p:sp>
        <p:sp>
          <p:nvSpPr>
            <p:cNvPr id="1133" name="Line"/>
            <p:cNvSpPr/>
            <p:nvPr/>
          </p:nvSpPr>
          <p:spPr>
            <a:xfrm>
              <a:off x="809193" y="175104"/>
              <a:ext cx="95822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grpSp>
        <p:nvGrpSpPr>
          <p:cNvPr id="1189" name="Group"/>
          <p:cNvGrpSpPr/>
          <p:nvPr/>
        </p:nvGrpSpPr>
        <p:grpSpPr>
          <a:xfrm>
            <a:off x="676188" y="1678556"/>
            <a:ext cx="6597010" cy="3765689"/>
            <a:chOff x="0" y="12699"/>
            <a:chExt cx="13194018" cy="7531375"/>
          </a:xfrm>
        </p:grpSpPr>
        <p:grpSp>
          <p:nvGrpSpPr>
            <p:cNvPr id="1142" name="Group"/>
            <p:cNvGrpSpPr/>
            <p:nvPr/>
          </p:nvGrpSpPr>
          <p:grpSpPr>
            <a:xfrm>
              <a:off x="11308544" y="3536729"/>
              <a:ext cx="1582137" cy="2504376"/>
              <a:chOff x="0" y="149924"/>
              <a:chExt cx="1582135" cy="2504375"/>
            </a:xfrm>
          </p:grpSpPr>
          <p:sp>
            <p:nvSpPr>
              <p:cNvPr id="1135" name="Tidyverse:…"/>
              <p:cNvSpPr/>
              <p:nvPr/>
            </p:nvSpPr>
            <p:spPr>
              <a:xfrm>
                <a:off x="312135" y="138430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2900">
                    <a:solidFill>
                      <a:srgbClr val="374556"/>
                    </a:solidFill>
                    <a:latin typeface="Helvetica"/>
                    <a:ea typeface="Helvetica"/>
                    <a:cs typeface="Helvetica"/>
                    <a:sym typeface="Helvetica"/>
                  </a:defRPr>
                </a:pPr>
                <a:r>
                  <a:rPr sz="1450"/>
                  <a:t>Tidyverse: </a:t>
                </a:r>
              </a:p>
              <a:p>
                <a:pPr lvl="1">
                  <a:defRPr sz="2900">
                    <a:solidFill>
                      <a:srgbClr val="374556"/>
                    </a:solidFill>
                    <a:latin typeface="Helvetica"/>
                    <a:ea typeface="Helvetica"/>
                    <a:cs typeface="Helvetica"/>
                    <a:sym typeface="Helvetica"/>
                  </a:defRPr>
                </a:pPr>
                <a:r>
                  <a:rPr sz="1450"/>
                  <a:t>Filtering</a:t>
                </a:r>
              </a:p>
              <a:p>
                <a:pPr lvl="1">
                  <a:defRPr sz="2900">
                    <a:solidFill>
                      <a:srgbClr val="374556"/>
                    </a:solidFill>
                    <a:latin typeface="Helvetica"/>
                    <a:ea typeface="Helvetica"/>
                    <a:cs typeface="Helvetica"/>
                    <a:sym typeface="Helvetica"/>
                  </a:defRPr>
                </a:pPr>
                <a:r>
                  <a:rPr sz="1450"/>
                  <a:t>Selecting</a:t>
                </a:r>
              </a:p>
              <a:p>
                <a:pPr lvl="1">
                  <a:defRPr sz="2900">
                    <a:solidFill>
                      <a:srgbClr val="374556"/>
                    </a:solidFill>
                    <a:latin typeface="Helvetica"/>
                    <a:ea typeface="Helvetica"/>
                    <a:cs typeface="Helvetica"/>
                    <a:sym typeface="Helvetica"/>
                  </a:defRPr>
                </a:pPr>
                <a:r>
                  <a:rPr sz="1450"/>
                  <a:t>Mutating</a:t>
                </a:r>
              </a:p>
              <a:p>
                <a:pPr lvl="1">
                  <a:defRPr sz="2900">
                    <a:solidFill>
                      <a:srgbClr val="374556"/>
                    </a:solidFill>
                    <a:latin typeface="Helvetica"/>
                    <a:ea typeface="Helvetica"/>
                    <a:cs typeface="Helvetica"/>
                    <a:sym typeface="Helvetica"/>
                  </a:defRPr>
                </a:pPr>
                <a:r>
                  <a:rPr sz="1450"/>
                  <a:t>Arranging </a:t>
                </a:r>
              </a:p>
              <a:p>
                <a:pPr lvl="1">
                  <a:defRPr sz="2900">
                    <a:solidFill>
                      <a:srgbClr val="374556"/>
                    </a:solidFill>
                    <a:latin typeface="Helvetica"/>
                    <a:ea typeface="Helvetica"/>
                    <a:cs typeface="Helvetica"/>
                    <a:sym typeface="Helvetica"/>
                  </a:defRPr>
                </a:pPr>
                <a:r>
                  <a:rPr sz="1450"/>
                  <a:t>Summarizing</a:t>
                </a:r>
              </a:p>
            </p:txBody>
          </p:sp>
          <p:sp>
            <p:nvSpPr>
              <p:cNvPr id="1136" name="Oval 23"/>
              <p:cNvSpPr/>
              <p:nvPr/>
            </p:nvSpPr>
            <p:spPr>
              <a:xfrm>
                <a:off x="0" y="149924"/>
                <a:ext cx="155496"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7" name="Oval 23"/>
              <p:cNvSpPr/>
              <p:nvPr/>
            </p:nvSpPr>
            <p:spPr>
              <a:xfrm>
                <a:off x="944748" y="678721"/>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8" name="Oval 23"/>
              <p:cNvSpPr/>
              <p:nvPr/>
            </p:nvSpPr>
            <p:spPr>
              <a:xfrm>
                <a:off x="944748" y="1103435"/>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9" name="Oval 23"/>
              <p:cNvSpPr/>
              <p:nvPr/>
            </p:nvSpPr>
            <p:spPr>
              <a:xfrm>
                <a:off x="944748" y="1528150"/>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0" name="Oval 23"/>
              <p:cNvSpPr/>
              <p:nvPr/>
            </p:nvSpPr>
            <p:spPr>
              <a:xfrm>
                <a:off x="944748" y="1952864"/>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1" name="Oval 23"/>
              <p:cNvSpPr/>
              <p:nvPr/>
            </p:nvSpPr>
            <p:spPr>
              <a:xfrm>
                <a:off x="944748" y="2377579"/>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178" name="Group"/>
            <p:cNvGrpSpPr/>
            <p:nvPr/>
          </p:nvGrpSpPr>
          <p:grpSpPr>
            <a:xfrm>
              <a:off x="2700815" y="12699"/>
              <a:ext cx="10493204" cy="7531377"/>
              <a:chOff x="0" y="12699"/>
              <a:chExt cx="10493203" cy="7531376"/>
            </a:xfrm>
          </p:grpSpPr>
          <p:sp>
            <p:nvSpPr>
              <p:cNvPr id="1143" name="Line 18"/>
              <p:cNvSpPr/>
              <p:nvPr/>
            </p:nvSpPr>
            <p:spPr>
              <a:xfrm>
                <a:off x="576575" y="3773856"/>
                <a:ext cx="3743717" cy="1"/>
              </a:xfrm>
              <a:prstGeom prst="lin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4" name="Oval 9"/>
              <p:cNvSpPr/>
              <p:nvPr/>
            </p:nvSpPr>
            <p:spPr>
              <a:xfrm>
                <a:off x="4552661" y="3109328"/>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5" name="Oval 14"/>
              <p:cNvSpPr/>
              <p:nvPr/>
            </p:nvSpPr>
            <p:spPr>
              <a:xfrm>
                <a:off x="4384575" y="2939286"/>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6" name="Oval 27"/>
              <p:cNvSpPr/>
              <p:nvPr/>
            </p:nvSpPr>
            <p:spPr>
              <a:xfrm>
                <a:off x="408488"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7" name="Oval 28"/>
              <p:cNvSpPr/>
              <p:nvPr/>
            </p:nvSpPr>
            <p:spPr>
              <a:xfrm>
                <a:off x="1862970" y="3701289"/>
                <a:ext cx="160270"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8" name="Oval 29"/>
              <p:cNvSpPr/>
              <p:nvPr/>
            </p:nvSpPr>
            <p:spPr>
              <a:xfrm>
                <a:off x="4304440"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9" name="Oval 10"/>
              <p:cNvSpPr/>
              <p:nvPr/>
            </p:nvSpPr>
            <p:spPr>
              <a:xfrm>
                <a:off x="4432794" y="6039115"/>
                <a:ext cx="1331012" cy="133687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0" name="Oval 15"/>
              <p:cNvSpPr/>
              <p:nvPr/>
            </p:nvSpPr>
            <p:spPr>
              <a:xfrm>
                <a:off x="4264707" y="5871028"/>
                <a:ext cx="1667185" cy="167304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1" name="Freeform 20"/>
              <p:cNvSpPr/>
              <p:nvPr/>
            </p:nvSpPr>
            <p:spPr>
              <a:xfrm>
                <a:off x="914703" y="4829283"/>
                <a:ext cx="3350005" cy="1876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44" y="0"/>
                    </a:lnTo>
                    <a:lnTo>
                      <a:pt x="18752"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2" name="Oval 33"/>
              <p:cNvSpPr/>
              <p:nvPr/>
            </p:nvSpPr>
            <p:spPr>
              <a:xfrm>
                <a:off x="744661" y="4749148"/>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3" name="Oval 34"/>
              <p:cNvSpPr/>
              <p:nvPr/>
            </p:nvSpPr>
            <p:spPr>
              <a:xfrm>
                <a:off x="3031420" y="5898391"/>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4" name="Oval 35"/>
              <p:cNvSpPr/>
              <p:nvPr/>
            </p:nvSpPr>
            <p:spPr>
              <a:xfrm>
                <a:off x="4184571" y="6625463"/>
                <a:ext cx="158316"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5" name="Oval 8"/>
              <p:cNvSpPr/>
              <p:nvPr/>
            </p:nvSpPr>
            <p:spPr>
              <a:xfrm>
                <a:off x="6686325" y="4735468"/>
                <a:ext cx="1331013" cy="133296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6" name="Oval 13"/>
              <p:cNvSpPr/>
              <p:nvPr/>
            </p:nvSpPr>
            <p:spPr>
              <a:xfrm>
                <a:off x="6518240" y="4567381"/>
                <a:ext cx="1667185"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7" name="Freeform 19"/>
              <p:cNvSpPr/>
              <p:nvPr/>
            </p:nvSpPr>
            <p:spPr>
              <a:xfrm>
                <a:off x="238448" y="4305479"/>
                <a:ext cx="6279794" cy="1096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73" y="0"/>
                    </a:lnTo>
                    <a:lnTo>
                      <a:pt x="15650"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8" name="Oval 30"/>
              <p:cNvSpPr/>
              <p:nvPr/>
            </p:nvSpPr>
            <p:spPr>
              <a:xfrm>
                <a:off x="70361" y="4219481"/>
                <a:ext cx="160271"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9" name="Oval 31"/>
              <p:cNvSpPr/>
              <p:nvPr/>
            </p:nvSpPr>
            <p:spPr>
              <a:xfrm>
                <a:off x="3410275" y="4225345"/>
                <a:ext cx="160270"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0" name="Oval 32"/>
              <p:cNvSpPr/>
              <p:nvPr/>
            </p:nvSpPr>
            <p:spPr>
              <a:xfrm>
                <a:off x="6432242" y="5321816"/>
                <a:ext cx="164178"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1" name="Freeform 17"/>
              <p:cNvSpPr/>
              <p:nvPr/>
            </p:nvSpPr>
            <p:spPr>
              <a:xfrm>
                <a:off x="168086" y="2398083"/>
                <a:ext cx="8608192" cy="8519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453" y="0"/>
                    </a:lnTo>
                    <a:lnTo>
                      <a:pt x="7234"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2" name="Oval 7"/>
              <p:cNvSpPr/>
              <p:nvPr/>
            </p:nvSpPr>
            <p:spPr>
              <a:xfrm>
                <a:off x="8994105" y="1723474"/>
                <a:ext cx="1331012" cy="1331012"/>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3" name="Oval 12"/>
              <p:cNvSpPr/>
              <p:nvPr/>
            </p:nvSpPr>
            <p:spPr>
              <a:xfrm>
                <a:off x="8826018" y="1554409"/>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4" name="Oval 24"/>
              <p:cNvSpPr/>
              <p:nvPr/>
            </p:nvSpPr>
            <p:spPr>
              <a:xfrm>
                <a:off x="0" y="3166007"/>
                <a:ext cx="160270"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5" name="Oval 25"/>
              <p:cNvSpPr/>
              <p:nvPr/>
            </p:nvSpPr>
            <p:spPr>
              <a:xfrm>
                <a:off x="2995853" y="3153281"/>
                <a:ext cx="160271" cy="158316"/>
              </a:xfrm>
              <a:prstGeom prst="ellipse">
                <a:avLst/>
              </a:prstGeom>
              <a:solidFill>
                <a:srgbClr val="301703"/>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6" name="Oval 26"/>
              <p:cNvSpPr/>
              <p:nvPr/>
            </p:nvSpPr>
            <p:spPr>
              <a:xfrm>
                <a:off x="8742674" y="2309822"/>
                <a:ext cx="164179" cy="158316"/>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7" name="Oval 6"/>
              <p:cNvSpPr/>
              <p:nvPr/>
            </p:nvSpPr>
            <p:spPr>
              <a:xfrm>
                <a:off x="7150492" y="180786"/>
                <a:ext cx="1331013" cy="133296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8" name="Oval 11"/>
              <p:cNvSpPr/>
              <p:nvPr/>
            </p:nvSpPr>
            <p:spPr>
              <a:xfrm>
                <a:off x="6982407" y="12699"/>
                <a:ext cx="1667185" cy="1669139"/>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9" name="Freeform 16"/>
              <p:cNvSpPr/>
              <p:nvPr/>
            </p:nvSpPr>
            <p:spPr>
              <a:xfrm>
                <a:off x="787660" y="844067"/>
                <a:ext cx="6169222" cy="18763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178" y="0"/>
                    </a:lnTo>
                    <a:lnTo>
                      <a:pt x="2722"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0" name="Freeform 21"/>
              <p:cNvSpPr/>
              <p:nvPr/>
            </p:nvSpPr>
            <p:spPr>
              <a:xfrm>
                <a:off x="615724" y="2641660"/>
                <a:ext cx="160151" cy="157445"/>
              </a:xfrm>
              <a:custGeom>
                <a:avLst/>
                <a:gdLst/>
                <a:ahLst/>
                <a:cxnLst>
                  <a:cxn ang="0">
                    <a:pos x="wd2" y="hd2"/>
                  </a:cxn>
                  <a:cxn ang="5400000">
                    <a:pos x="wd2" y="hd2"/>
                  </a:cxn>
                  <a:cxn ang="10800000">
                    <a:pos x="wd2" y="hd2"/>
                  </a:cxn>
                  <a:cxn ang="16200000">
                    <a:pos x="wd2" y="hd2"/>
                  </a:cxn>
                </a:cxnLst>
                <a:rect l="0" t="0" r="r" b="b"/>
                <a:pathLst>
                  <a:path w="18829" h="18125" extrusionOk="0">
                    <a:moveTo>
                      <a:pt x="11906" y="17702"/>
                    </a:moveTo>
                    <a:cubicBezTo>
                      <a:pt x="4706" y="19862"/>
                      <a:pt x="-1386" y="13382"/>
                      <a:pt x="276" y="6362"/>
                    </a:cubicBezTo>
                    <a:cubicBezTo>
                      <a:pt x="1383" y="3662"/>
                      <a:pt x="3599" y="962"/>
                      <a:pt x="6922" y="422"/>
                    </a:cubicBezTo>
                    <a:cubicBezTo>
                      <a:pt x="14122" y="-1738"/>
                      <a:pt x="20214" y="4742"/>
                      <a:pt x="18552" y="11762"/>
                    </a:cubicBezTo>
                    <a:cubicBezTo>
                      <a:pt x="17445" y="14462"/>
                      <a:pt x="15229" y="17162"/>
                      <a:pt x="11906" y="17702"/>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1" name="Freeform 22"/>
              <p:cNvSpPr/>
              <p:nvPr/>
            </p:nvSpPr>
            <p:spPr>
              <a:xfrm>
                <a:off x="6899062" y="766867"/>
                <a:ext cx="157445" cy="160803"/>
              </a:xfrm>
              <a:custGeom>
                <a:avLst/>
                <a:gdLst/>
                <a:ahLst/>
                <a:cxnLst>
                  <a:cxn ang="0">
                    <a:pos x="wd2" y="hd2"/>
                  </a:cxn>
                  <a:cxn ang="5400000">
                    <a:pos x="wd2" y="hd2"/>
                  </a:cxn>
                  <a:cxn ang="10800000">
                    <a:pos x="wd2" y="hd2"/>
                  </a:cxn>
                  <a:cxn ang="16200000">
                    <a:pos x="wd2" y="hd2"/>
                  </a:cxn>
                </a:cxnLst>
                <a:rect l="0" t="0" r="r" b="b"/>
                <a:pathLst>
                  <a:path w="18125" h="18511" extrusionOk="0">
                    <a:moveTo>
                      <a:pt x="11762" y="18242"/>
                    </a:moveTo>
                    <a:cubicBezTo>
                      <a:pt x="4742" y="19862"/>
                      <a:pt x="-1738" y="13922"/>
                      <a:pt x="422" y="6902"/>
                    </a:cubicBezTo>
                    <a:cubicBezTo>
                      <a:pt x="962" y="3662"/>
                      <a:pt x="3662" y="962"/>
                      <a:pt x="6362" y="422"/>
                    </a:cubicBezTo>
                    <a:cubicBezTo>
                      <a:pt x="13382" y="-1738"/>
                      <a:pt x="19862" y="4742"/>
                      <a:pt x="17702" y="11762"/>
                    </a:cubicBezTo>
                    <a:cubicBezTo>
                      <a:pt x="17162" y="15002"/>
                      <a:pt x="14462" y="17162"/>
                      <a:pt x="11762" y="18242"/>
                    </a:cubicBezTo>
                    <a:close/>
                  </a:path>
                </a:pathLst>
              </a:cu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2" name="1"/>
              <p:cNvSpPr txBox="1"/>
              <p:nvPr/>
            </p:nvSpPr>
            <p:spPr>
              <a:xfrm>
                <a:off x="7532118" y="237551"/>
                <a:ext cx="567761" cy="12657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a:t>1</a:t>
                </a:r>
              </a:p>
            </p:txBody>
          </p:sp>
          <p:sp>
            <p:nvSpPr>
              <p:cNvPr id="1173" name="2"/>
              <p:cNvSpPr txBox="1"/>
              <p:nvPr/>
            </p:nvSpPr>
            <p:spPr>
              <a:xfrm>
                <a:off x="9388430" y="1765983"/>
                <a:ext cx="567762"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a:t>2</a:t>
                </a:r>
              </a:p>
            </p:txBody>
          </p:sp>
          <p:sp>
            <p:nvSpPr>
              <p:cNvPr id="1174" name="3"/>
              <p:cNvSpPr txBox="1"/>
              <p:nvPr/>
            </p:nvSpPr>
            <p:spPr>
              <a:xfrm>
                <a:off x="4934286" y="3163560"/>
                <a:ext cx="567762"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a:t>3</a:t>
                </a:r>
              </a:p>
            </p:txBody>
          </p:sp>
          <p:sp>
            <p:nvSpPr>
              <p:cNvPr id="1175" name="4"/>
              <p:cNvSpPr txBox="1"/>
              <p:nvPr/>
            </p:nvSpPr>
            <p:spPr>
              <a:xfrm>
                <a:off x="7048192" y="4775715"/>
                <a:ext cx="567761" cy="13310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a:t>4</a:t>
                </a:r>
              </a:p>
            </p:txBody>
          </p:sp>
          <p:sp>
            <p:nvSpPr>
              <p:cNvPr id="1176" name="5"/>
              <p:cNvSpPr txBox="1"/>
              <p:nvPr/>
            </p:nvSpPr>
            <p:spPr>
              <a:xfrm>
                <a:off x="4802935" y="6085335"/>
                <a:ext cx="567761"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a:t>5</a:t>
                </a:r>
              </a:p>
            </p:txBody>
          </p:sp>
          <p:sp>
            <p:nvSpPr>
              <p:cNvPr id="1177" name="Oval 23"/>
              <p:cNvSpPr/>
              <p:nvPr/>
            </p:nvSpPr>
            <p:spPr>
              <a:xfrm>
                <a:off x="5286115" y="767134"/>
                <a:ext cx="160271" cy="16026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188" name="Group"/>
            <p:cNvGrpSpPr/>
            <p:nvPr/>
          </p:nvGrpSpPr>
          <p:grpSpPr>
            <a:xfrm>
              <a:off x="0" y="2478492"/>
              <a:ext cx="4393053" cy="2587092"/>
              <a:chOff x="0" y="0"/>
              <a:chExt cx="4393052" cy="2587090"/>
            </a:xfrm>
          </p:grpSpPr>
          <p:sp>
            <p:nvSpPr>
              <p:cNvPr id="1179" name="Freeform 395"/>
              <p:cNvSpPr/>
              <p:nvPr/>
            </p:nvSpPr>
            <p:spPr>
              <a:xfrm>
                <a:off x="402774" y="0"/>
                <a:ext cx="3585943" cy="2510198"/>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1180" name="Freeform 396"/>
              <p:cNvSpPr/>
              <p:nvPr/>
            </p:nvSpPr>
            <p:spPr>
              <a:xfrm>
                <a:off x="402774" y="2402869"/>
                <a:ext cx="3585943" cy="107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4253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1181" name="Rectangle 397"/>
              <p:cNvSpPr/>
              <p:nvPr/>
            </p:nvSpPr>
            <p:spPr>
              <a:xfrm>
                <a:off x="546399" y="177812"/>
                <a:ext cx="3300254" cy="212413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1182" name="Freeform 398"/>
              <p:cNvSpPr/>
              <p:nvPr/>
            </p:nvSpPr>
            <p:spPr>
              <a:xfrm>
                <a:off x="0" y="2521411"/>
                <a:ext cx="4393053" cy="656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1183" name="Rectangle 399"/>
              <p:cNvSpPr/>
              <p:nvPr/>
            </p:nvSpPr>
            <p:spPr>
              <a:xfrm>
                <a:off x="0" y="2494178"/>
                <a:ext cx="4393053" cy="27234"/>
              </a:xfrm>
              <a:prstGeom prst="rect">
                <a:avLst/>
              </a:prstGeom>
              <a:solidFill>
                <a:srgbClr val="576D88"/>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a:p>
            </p:txBody>
          </p:sp>
          <p:sp>
            <p:nvSpPr>
              <p:cNvPr id="1184" name="Oval"/>
              <p:cNvSpPr/>
              <p:nvPr/>
            </p:nvSpPr>
            <p:spPr>
              <a:xfrm>
                <a:off x="1094086" y="812619"/>
                <a:ext cx="785398" cy="780611"/>
              </a:xfrm>
              <a:prstGeom prst="ellipse">
                <a:avLst/>
              </a:prstGeom>
              <a:solidFill>
                <a:srgbClr val="37455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1185" name="Oval"/>
              <p:cNvSpPr/>
              <p:nvPr/>
            </p:nvSpPr>
            <p:spPr>
              <a:xfrm>
                <a:off x="1238205" y="848178"/>
                <a:ext cx="497161" cy="29210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1186" name="R"/>
              <p:cNvSpPr txBox="1"/>
              <p:nvPr/>
            </p:nvSpPr>
            <p:spPr>
              <a:xfrm>
                <a:off x="1266045" y="777324"/>
                <a:ext cx="493840" cy="7464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400">
                    <a:solidFill>
                      <a:srgbClr val="EBEBEB"/>
                    </a:solidFill>
                    <a:latin typeface="Source Sans Pro Regular"/>
                    <a:ea typeface="Source Sans Pro Regular"/>
                    <a:cs typeface="Source Sans Pro Regular"/>
                    <a:sym typeface="Source Sans Pro Regular"/>
                  </a:defRPr>
                </a:lvl1pPr>
              </a:lstStyle>
              <a:p>
                <a:r>
                  <a:rPr sz="2200"/>
                  <a:t>R</a:t>
                </a:r>
              </a:p>
            </p:txBody>
          </p:sp>
          <p:sp>
            <p:nvSpPr>
              <p:cNvPr id="1187" name="Studio"/>
              <p:cNvSpPr txBox="1"/>
              <p:nvPr/>
            </p:nvSpPr>
            <p:spPr>
              <a:xfrm>
                <a:off x="1898247" y="848178"/>
                <a:ext cx="1219284" cy="731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3000">
                    <a:solidFill>
                      <a:srgbClr val="374556"/>
                    </a:solidFill>
                    <a:latin typeface="Helvetica"/>
                    <a:ea typeface="Helvetica"/>
                    <a:cs typeface="Helvetica"/>
                    <a:sym typeface="Helvetica"/>
                  </a:defRPr>
                </a:lvl1pPr>
              </a:lstStyle>
              <a:p>
                <a:r>
                  <a:rPr sz="1500"/>
                  <a:t>Studio</a:t>
                </a:r>
              </a:p>
            </p:txBody>
          </p:sp>
        </p:grpSp>
      </p:grpSp>
      <p:sp>
        <p:nvSpPr>
          <p:cNvPr id="1190" name="2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21</a:t>
            </a:r>
          </a:p>
          <a:p>
            <a:pPr lvl="1">
              <a:defRPr sz="3000">
                <a:solidFill>
                  <a:srgbClr val="EBEBEB"/>
                </a:solidFill>
                <a:latin typeface="Helvetica"/>
                <a:ea typeface="Helvetica"/>
                <a:cs typeface="Helvetica"/>
                <a:sym typeface="Helvetica"/>
              </a:defRPr>
            </a:pPr>
            <a:endParaRPr sz="15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a:t>
            </a:r>
            <a:r>
              <a:rPr lang="en-US" dirty="0"/>
              <a:t>saving, shutting down, and restarting your work</a:t>
            </a:r>
            <a:endParaRPr lang="en-DK" dirty="0"/>
          </a:p>
        </p:txBody>
      </p:sp>
      <p:sp>
        <p:nvSpPr>
          <p:cNvPr id="3" name="Content Placeholder 2">
            <a:extLst>
              <a:ext uri="{FF2B5EF4-FFF2-40B4-BE49-F238E27FC236}">
                <a16:creationId xmlns:a16="http://schemas.microsoft.com/office/drawing/2014/main" id="{6A25B745-46F9-C1B3-31AA-D1E9D1E1B82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171129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What is high performance computing (HPC?)</a:t>
            </a:r>
            <a:endParaRPr lang="en-GB" sz="2800" dirty="0">
              <a:latin typeface="Trebuchet MS" panose="020B070302020209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Trebuchet MS" panose="020B0703020202090204" pitchFamily="34" charset="0"/>
                <a:ea typeface="Helvetica Neue"/>
                <a:cs typeface="Helvetica Neue"/>
                <a:sym typeface="Helvetica Neue"/>
              </a:rPr>
              <a:t>Using a supercomputer or cluster of computers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Trebuchet MS" panose="020B070302020209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Trebuchet MS" panose="020B0703020202090204" pitchFamily="34" charset="0"/>
                <a:ea typeface="Helvetica Neue"/>
                <a:cs typeface="Helvetica Neue"/>
                <a:sym typeface="Helvetica Neue"/>
              </a:rPr>
              <a:t>Complex physical simulations (CFD)</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Trebuchet MS" panose="020B070302020209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Trebuchet MS" panose="020B070302020209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Trebuchet MS" panose="020B0703020202090204" pitchFamily="34" charset="0"/>
                <a:ea typeface="Helvetica Neue"/>
                <a:cs typeface="Helvetica Neue"/>
                <a:sym typeface="Helvetica Neue"/>
              </a:rPr>
              <a:t>Machine learning / LLMs</a:t>
            </a:r>
            <a:endParaRPr lang="en-US" sz="2400" kern="1200" dirty="0">
              <a:solidFill>
                <a:srgbClr val="000000"/>
              </a:solidFill>
              <a:latin typeface="Trebuchet MS" panose="020B0703020202090204" pitchFamily="34" charset="0"/>
              <a:ea typeface="Helvetica Neue"/>
              <a:cs typeface="Helvetica Neue"/>
              <a:sym typeface="Helvetica Neue"/>
            </a:endParaRPr>
          </a:p>
          <a:p>
            <a:endParaRPr lang="en-DK" sz="2400" dirty="0">
              <a:solidFill>
                <a:schemeClr val="tx1"/>
              </a:solidFill>
              <a:latin typeface="Trebuchet MS" panose="020B0703020202090204" pitchFamily="34" charset="0"/>
            </a:endParaRPr>
          </a:p>
        </p:txBody>
      </p:sp>
      <p:pic>
        <p:nvPicPr>
          <p:cNvPr id="2" name="Picture 1">
            <a:extLst>
              <a:ext uri="{FF2B5EF4-FFF2-40B4-BE49-F238E27FC236}">
                <a16:creationId xmlns:a16="http://schemas.microsoft.com/office/drawing/2014/main" id="{B09361DE-0BB7-F850-8E0A-43FB01EB1834}"/>
              </a:ext>
            </a:extLst>
          </p:cNvPr>
          <p:cNvPicPr>
            <a:picLocks noChangeAspect="1"/>
          </p:cNvPicPr>
          <p:nvPr/>
        </p:nvPicPr>
        <p:blipFill>
          <a:blip r:embed="rId3"/>
          <a:stretch>
            <a:fillRect/>
          </a:stretch>
        </p:blipFill>
        <p:spPr>
          <a:xfrm>
            <a:off x="4373948" y="958051"/>
            <a:ext cx="7818052" cy="5941222"/>
          </a:xfrm>
          <a:prstGeom prst="rect">
            <a:avLst/>
          </a:prstGeom>
        </p:spPr>
      </p:pic>
    </p:spTree>
    <p:extLst>
      <p:ext uri="{BB962C8B-B14F-4D97-AF65-F5344CB8AC3E}">
        <p14:creationId xmlns:p14="http://schemas.microsoft.com/office/powerpoint/2010/main" val="237262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Trebuchet MS" panose="020B0703020202090204" pitchFamily="34" charset="0"/>
              </a:rPr>
              <a:t>Lecture 3 – Explore how to use </a:t>
            </a:r>
            <a:r>
              <a:rPr kumimoji="0" lang="en-US" sz="2300" u="none" strike="noStrike" cap="none" normalizeH="0" baseline="0" dirty="0" err="1">
                <a:ln>
                  <a:noFill/>
                </a:ln>
                <a:solidFill>
                  <a:schemeClr val="bg1"/>
                </a:solidFill>
                <a:effectLst/>
                <a:latin typeface="Trebuchet MS" panose="020B0703020202090204" pitchFamily="34" charset="0"/>
              </a:rPr>
              <a:t>ggplot</a:t>
            </a:r>
            <a:r>
              <a:rPr kumimoji="0" lang="en-US" sz="2300" u="none" strike="noStrike" cap="none" normalizeH="0" baseline="0" dirty="0">
                <a:ln>
                  <a:noFill/>
                </a:ln>
                <a:solidFill>
                  <a:schemeClr val="bg1"/>
                </a:solidFill>
                <a:effectLst/>
                <a:latin typeface="Trebuchet MS" panose="020B0703020202090204" pitchFamily="34" charset="0"/>
              </a:rPr>
              <a:t> to explore and visualize your data</a:t>
            </a:r>
            <a:endParaRPr kumimoji="0" lang="en-DK" sz="230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3459598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Rectangle"/>
          <p:cNvSpPr/>
          <p:nvPr/>
        </p:nvSpPr>
        <p:spPr>
          <a:xfrm>
            <a:off x="5854518" y="-1"/>
            <a:ext cx="5560462" cy="6858001"/>
          </a:xfrm>
          <a:prstGeom prst="rect">
            <a:avLst/>
          </a:prstGeom>
          <a:solidFill>
            <a:srgbClr val="7893B7"/>
          </a:solidFill>
          <a:ln w="12700">
            <a:miter lim="400000"/>
          </a:ln>
        </p:spPr>
        <p:txBody>
          <a:bodyPr lIns="22860" rIns="22860" anchor="ctr"/>
          <a:lstStyle/>
          <a:p>
            <a:endParaRPr sz="1150"/>
          </a:p>
        </p:txBody>
      </p:sp>
      <p:grpSp>
        <p:nvGrpSpPr>
          <p:cNvPr id="1413" name="Group"/>
          <p:cNvGrpSpPr/>
          <p:nvPr/>
        </p:nvGrpSpPr>
        <p:grpSpPr>
          <a:xfrm>
            <a:off x="700422" y="762000"/>
            <a:ext cx="4743085" cy="1737989"/>
            <a:chOff x="0" y="0"/>
            <a:chExt cx="9486169" cy="3475976"/>
          </a:xfrm>
        </p:grpSpPr>
        <p:sp>
          <p:nvSpPr>
            <p:cNvPr id="1410" name="GGPLOT2 - EASY GRAPHICS"/>
            <p:cNvSpPr txBox="1"/>
            <p:nvPr/>
          </p:nvSpPr>
          <p:spPr>
            <a:xfrm>
              <a:off x="0" y="720813"/>
              <a:ext cx="9486170" cy="2755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sz="2500"/>
                <a:t>GGPLOT2 - EASY GRAPHICS</a:t>
              </a:r>
            </a:p>
          </p:txBody>
        </p:sp>
        <p:sp>
          <p:nvSpPr>
            <p:cNvPr id="1411" name="https://www.r-graph-gallery.com/"/>
            <p:cNvSpPr txBox="1"/>
            <p:nvPr/>
          </p:nvSpPr>
          <p:spPr>
            <a:xfrm>
              <a:off x="2127580" y="0"/>
              <a:ext cx="6471696" cy="436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a:t>https://www.r-graph-gallery.com/</a:t>
              </a:r>
            </a:p>
          </p:txBody>
        </p:sp>
        <p:sp>
          <p:nvSpPr>
            <p:cNvPr id="1412"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1414" name="Rectangle"/>
          <p:cNvSpPr/>
          <p:nvPr/>
        </p:nvSpPr>
        <p:spPr>
          <a:xfrm>
            <a:off x="307822" y="2109734"/>
            <a:ext cx="11576357" cy="4448260"/>
          </a:xfrm>
          <a:prstGeom prst="rect">
            <a:avLst/>
          </a:prstGeom>
          <a:solidFill>
            <a:srgbClr val="FFFFFF"/>
          </a:solidFill>
          <a:ln w="12700">
            <a:solidFill>
              <a:srgbClr val="293441"/>
            </a:solidFill>
            <a:miter lim="400000"/>
          </a:ln>
        </p:spPr>
        <p:txBody>
          <a:bodyPr lIns="22860" rIns="22860" anchor="ctr"/>
          <a:lstStyle/>
          <a:p>
            <a:endParaRPr sz="1150"/>
          </a:p>
        </p:txBody>
      </p:sp>
      <p:grpSp>
        <p:nvGrpSpPr>
          <p:cNvPr id="1433" name="Group"/>
          <p:cNvGrpSpPr/>
          <p:nvPr/>
        </p:nvGrpSpPr>
        <p:grpSpPr>
          <a:xfrm>
            <a:off x="617918" y="2942727"/>
            <a:ext cx="4703715" cy="2782276"/>
            <a:chOff x="-1" y="-150238"/>
            <a:chExt cx="9407428" cy="5564550"/>
          </a:xfrm>
        </p:grpSpPr>
        <p:sp>
          <p:nvSpPr>
            <p:cNvPr id="1415" name="Aesthetically pleasing graphics."/>
            <p:cNvSpPr txBox="1"/>
            <p:nvPr/>
          </p:nvSpPr>
          <p:spPr>
            <a:xfrm>
              <a:off x="2287017" y="-150238"/>
              <a:ext cx="7120410" cy="1128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a:t>Aesthetically pleasing graphics.</a:t>
              </a:r>
            </a:p>
          </p:txBody>
        </p:sp>
        <p:sp>
          <p:nvSpPr>
            <p:cNvPr id="1416" name="Well-defined “additive” (+) structure."/>
            <p:cNvSpPr txBox="1"/>
            <p:nvPr/>
          </p:nvSpPr>
          <p:spPr>
            <a:xfrm>
              <a:off x="3025540" y="1290787"/>
              <a:ext cx="6105193" cy="1128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a:t>Well-defined “additive” (+) structure.</a:t>
              </a:r>
            </a:p>
          </p:txBody>
        </p:sp>
        <p:sp>
          <p:nvSpPr>
            <p:cNvPr id="1417" name="Integrates perfectly with tidy data."/>
            <p:cNvSpPr txBox="1"/>
            <p:nvPr/>
          </p:nvSpPr>
          <p:spPr>
            <a:xfrm>
              <a:off x="3029188" y="2788357"/>
              <a:ext cx="5636065" cy="1128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a:t>Integrates perfectly with tidy data.</a:t>
              </a:r>
            </a:p>
          </p:txBody>
        </p:sp>
        <p:sp>
          <p:nvSpPr>
            <p:cNvPr id="1418" name="Freeform 12"/>
            <p:cNvSpPr/>
            <p:nvPr/>
          </p:nvSpPr>
          <p:spPr>
            <a:xfrm>
              <a:off x="0" y="0"/>
              <a:ext cx="2127513" cy="2512136"/>
            </a:xfrm>
            <a:custGeom>
              <a:avLst/>
              <a:gdLst/>
              <a:ahLst/>
              <a:cxnLst>
                <a:cxn ang="0">
                  <a:pos x="wd2" y="hd2"/>
                </a:cxn>
                <a:cxn ang="5400000">
                  <a:pos x="wd2" y="hd2"/>
                </a:cxn>
                <a:cxn ang="10800000">
                  <a:pos x="wd2" y="hd2"/>
                </a:cxn>
                <a:cxn ang="16200000">
                  <a:pos x="wd2" y="hd2"/>
                </a:cxn>
              </a:cxnLst>
              <a:rect l="0" t="0" r="r" b="b"/>
              <a:pathLst>
                <a:path w="21600" h="21600" extrusionOk="0">
                  <a:moveTo>
                    <a:pt x="13976" y="0"/>
                  </a:moveTo>
                  <a:lnTo>
                    <a:pt x="0" y="11880"/>
                  </a:lnTo>
                  <a:lnTo>
                    <a:pt x="0" y="21600"/>
                  </a:lnTo>
                  <a:lnTo>
                    <a:pt x="21600" y="9720"/>
                  </a:lnTo>
                  <a:lnTo>
                    <a:pt x="13976"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19" name="Freeform 13"/>
            <p:cNvSpPr/>
            <p:nvPr/>
          </p:nvSpPr>
          <p:spPr>
            <a:xfrm>
              <a:off x="0" y="1381676"/>
              <a:ext cx="3045264" cy="2500720"/>
            </a:xfrm>
            <a:custGeom>
              <a:avLst/>
              <a:gdLst/>
              <a:ahLst/>
              <a:cxnLst>
                <a:cxn ang="0">
                  <a:pos x="wd2" y="hd2"/>
                </a:cxn>
                <a:cxn ang="5400000">
                  <a:pos x="wd2" y="hd2"/>
                </a:cxn>
                <a:cxn ang="10800000">
                  <a:pos x="wd2" y="hd2"/>
                </a:cxn>
                <a:cxn ang="16200000">
                  <a:pos x="wd2" y="hd2"/>
                </a:cxn>
              </a:cxnLst>
              <a:rect l="0" t="0" r="r" b="b"/>
              <a:pathLst>
                <a:path w="21600" h="21600" extrusionOk="0">
                  <a:moveTo>
                    <a:pt x="16274" y="0"/>
                  </a:moveTo>
                  <a:lnTo>
                    <a:pt x="0" y="11934"/>
                  </a:lnTo>
                  <a:lnTo>
                    <a:pt x="0" y="21600"/>
                  </a:lnTo>
                  <a:lnTo>
                    <a:pt x="21600" y="9764"/>
                  </a:lnTo>
                  <a:lnTo>
                    <a:pt x="16274"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20" name="Freeform 14"/>
            <p:cNvSpPr/>
            <p:nvPr/>
          </p:nvSpPr>
          <p:spPr>
            <a:xfrm>
              <a:off x="0" y="2763353"/>
              <a:ext cx="3045264" cy="2500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934"/>
                  </a:lnTo>
                  <a:lnTo>
                    <a:pt x="0" y="21600"/>
                  </a:lnTo>
                  <a:lnTo>
                    <a:pt x="16274" y="9666"/>
                  </a:lnTo>
                  <a:lnTo>
                    <a:pt x="21600"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21" name="Freeform 51"/>
            <p:cNvSpPr/>
            <p:nvPr/>
          </p:nvSpPr>
          <p:spPr>
            <a:xfrm>
              <a:off x="0" y="4145022"/>
              <a:ext cx="2127513"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2" name="Freeform 52"/>
            <p:cNvSpPr/>
            <p:nvPr/>
          </p:nvSpPr>
          <p:spPr>
            <a:xfrm>
              <a:off x="0" y="2763353"/>
              <a:ext cx="3045264"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557D9F"/>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3" name="Freeform 53"/>
            <p:cNvSpPr/>
            <p:nvPr/>
          </p:nvSpPr>
          <p:spPr>
            <a:xfrm>
              <a:off x="-1" y="1381676"/>
              <a:ext cx="3045265" cy="11304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2E5378"/>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4" name="Freeform 54"/>
            <p:cNvSpPr/>
            <p:nvPr/>
          </p:nvSpPr>
          <p:spPr>
            <a:xfrm>
              <a:off x="0" y="0"/>
              <a:ext cx="2127513" cy="11304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203A54"/>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5" name="Great documentation &amp; community"/>
            <p:cNvSpPr txBox="1"/>
            <p:nvPr/>
          </p:nvSpPr>
          <p:spPr>
            <a:xfrm>
              <a:off x="2287017" y="4285926"/>
              <a:ext cx="7120410" cy="1128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a:t>Great documentation &amp; community</a:t>
              </a:r>
            </a:p>
          </p:txBody>
        </p:sp>
        <p:sp>
          <p:nvSpPr>
            <p:cNvPr id="1426" name="Shape"/>
            <p:cNvSpPr/>
            <p:nvPr/>
          </p:nvSpPr>
          <p:spPr>
            <a:xfrm>
              <a:off x="410929" y="4340508"/>
              <a:ext cx="790311" cy="717949"/>
            </a:xfrm>
            <a:custGeom>
              <a:avLst/>
              <a:gdLst/>
              <a:ahLst/>
              <a:cxnLst>
                <a:cxn ang="0">
                  <a:pos x="wd2" y="hd2"/>
                </a:cxn>
                <a:cxn ang="5400000">
                  <a:pos x="wd2" y="hd2"/>
                </a:cxn>
                <a:cxn ang="10800000">
                  <a:pos x="wd2" y="hd2"/>
                </a:cxn>
                <a:cxn ang="16200000">
                  <a:pos x="wd2" y="hd2"/>
                </a:cxn>
              </a:cxnLst>
              <a:rect l="0" t="0" r="r" b="b"/>
              <a:pathLst>
                <a:path w="21600" h="21600" extrusionOk="0">
                  <a:moveTo>
                    <a:pt x="14145" y="15309"/>
                  </a:moveTo>
                  <a:cubicBezTo>
                    <a:pt x="7455" y="15309"/>
                    <a:pt x="7455" y="15309"/>
                    <a:pt x="7455" y="15309"/>
                  </a:cubicBezTo>
                  <a:cubicBezTo>
                    <a:pt x="6308" y="15309"/>
                    <a:pt x="5352" y="16567"/>
                    <a:pt x="5352" y="17825"/>
                  </a:cubicBezTo>
                  <a:cubicBezTo>
                    <a:pt x="5352" y="21600"/>
                    <a:pt x="5352" y="21600"/>
                    <a:pt x="5352" y="21600"/>
                  </a:cubicBezTo>
                  <a:cubicBezTo>
                    <a:pt x="16248" y="21600"/>
                    <a:pt x="16248" y="21600"/>
                    <a:pt x="16248" y="21600"/>
                  </a:cubicBezTo>
                  <a:cubicBezTo>
                    <a:pt x="16248" y="17825"/>
                    <a:pt x="16248" y="17825"/>
                    <a:pt x="16248" y="17825"/>
                  </a:cubicBezTo>
                  <a:cubicBezTo>
                    <a:pt x="16248" y="16567"/>
                    <a:pt x="15292" y="15309"/>
                    <a:pt x="14145" y="15309"/>
                  </a:cubicBezTo>
                  <a:close/>
                  <a:moveTo>
                    <a:pt x="10896" y="7130"/>
                  </a:moveTo>
                  <a:cubicBezTo>
                    <a:pt x="8984" y="7130"/>
                    <a:pt x="7646" y="8598"/>
                    <a:pt x="7646" y="10485"/>
                  </a:cubicBezTo>
                  <a:cubicBezTo>
                    <a:pt x="7646" y="12373"/>
                    <a:pt x="8984" y="14050"/>
                    <a:pt x="10896" y="14050"/>
                  </a:cubicBezTo>
                  <a:cubicBezTo>
                    <a:pt x="12616" y="14050"/>
                    <a:pt x="13954" y="12373"/>
                    <a:pt x="13954" y="10485"/>
                  </a:cubicBezTo>
                  <a:cubicBezTo>
                    <a:pt x="13954" y="8598"/>
                    <a:pt x="12616" y="7130"/>
                    <a:pt x="10896" y="7130"/>
                  </a:cubicBezTo>
                  <a:close/>
                  <a:moveTo>
                    <a:pt x="5926" y="5872"/>
                  </a:moveTo>
                  <a:cubicBezTo>
                    <a:pt x="5926" y="5243"/>
                    <a:pt x="5543" y="4614"/>
                    <a:pt x="4779" y="4614"/>
                  </a:cubicBezTo>
                  <a:cubicBezTo>
                    <a:pt x="1147" y="4614"/>
                    <a:pt x="1147" y="4614"/>
                    <a:pt x="1147" y="4614"/>
                  </a:cubicBezTo>
                  <a:cubicBezTo>
                    <a:pt x="382" y="4614"/>
                    <a:pt x="0" y="5243"/>
                    <a:pt x="0" y="5872"/>
                  </a:cubicBezTo>
                  <a:cubicBezTo>
                    <a:pt x="0" y="7969"/>
                    <a:pt x="0" y="7969"/>
                    <a:pt x="0" y="7969"/>
                  </a:cubicBezTo>
                  <a:cubicBezTo>
                    <a:pt x="5926" y="7969"/>
                    <a:pt x="5926" y="7969"/>
                    <a:pt x="5926" y="7969"/>
                  </a:cubicBezTo>
                  <a:lnTo>
                    <a:pt x="5926" y="5872"/>
                  </a:lnTo>
                  <a:close/>
                  <a:moveTo>
                    <a:pt x="3058" y="3775"/>
                  </a:moveTo>
                  <a:cubicBezTo>
                    <a:pt x="4014" y="3775"/>
                    <a:pt x="4779" y="2936"/>
                    <a:pt x="4779" y="1887"/>
                  </a:cubicBezTo>
                  <a:cubicBezTo>
                    <a:pt x="4779" y="839"/>
                    <a:pt x="4014" y="0"/>
                    <a:pt x="3058" y="0"/>
                  </a:cubicBezTo>
                  <a:cubicBezTo>
                    <a:pt x="1912" y="0"/>
                    <a:pt x="1147" y="839"/>
                    <a:pt x="1147" y="1887"/>
                  </a:cubicBezTo>
                  <a:cubicBezTo>
                    <a:pt x="1147" y="2936"/>
                    <a:pt x="1912" y="3775"/>
                    <a:pt x="3058" y="3775"/>
                  </a:cubicBezTo>
                  <a:close/>
                  <a:moveTo>
                    <a:pt x="20262" y="4614"/>
                  </a:moveTo>
                  <a:cubicBezTo>
                    <a:pt x="16630" y="4614"/>
                    <a:pt x="16630" y="4614"/>
                    <a:pt x="16630" y="4614"/>
                  </a:cubicBezTo>
                  <a:cubicBezTo>
                    <a:pt x="16057" y="4614"/>
                    <a:pt x="15483" y="5243"/>
                    <a:pt x="15483" y="5872"/>
                  </a:cubicBezTo>
                  <a:cubicBezTo>
                    <a:pt x="15483" y="7969"/>
                    <a:pt x="15483" y="7969"/>
                    <a:pt x="15483" y="7969"/>
                  </a:cubicBezTo>
                  <a:cubicBezTo>
                    <a:pt x="21600" y="7969"/>
                    <a:pt x="21600" y="7969"/>
                    <a:pt x="21600" y="7969"/>
                  </a:cubicBezTo>
                  <a:cubicBezTo>
                    <a:pt x="21600" y="5872"/>
                    <a:pt x="21600" y="5872"/>
                    <a:pt x="21600" y="5872"/>
                  </a:cubicBezTo>
                  <a:cubicBezTo>
                    <a:pt x="21600" y="5243"/>
                    <a:pt x="21027" y="4614"/>
                    <a:pt x="20262" y="4614"/>
                  </a:cubicBezTo>
                  <a:close/>
                  <a:moveTo>
                    <a:pt x="18542" y="3775"/>
                  </a:moveTo>
                  <a:cubicBezTo>
                    <a:pt x="19497" y="3775"/>
                    <a:pt x="20262" y="2936"/>
                    <a:pt x="20262" y="1887"/>
                  </a:cubicBezTo>
                  <a:cubicBezTo>
                    <a:pt x="20262" y="839"/>
                    <a:pt x="19497" y="0"/>
                    <a:pt x="18542" y="0"/>
                  </a:cubicBezTo>
                  <a:cubicBezTo>
                    <a:pt x="17586" y="0"/>
                    <a:pt x="16821" y="839"/>
                    <a:pt x="16821" y="1887"/>
                  </a:cubicBezTo>
                  <a:cubicBezTo>
                    <a:pt x="16821" y="2936"/>
                    <a:pt x="17586" y="3775"/>
                    <a:pt x="18542" y="3775"/>
                  </a:cubicBezTo>
                  <a:close/>
                  <a:moveTo>
                    <a:pt x="8219" y="4823"/>
                  </a:moveTo>
                  <a:cubicBezTo>
                    <a:pt x="13763" y="4823"/>
                    <a:pt x="13763" y="4823"/>
                    <a:pt x="13763" y="4823"/>
                  </a:cubicBezTo>
                  <a:cubicBezTo>
                    <a:pt x="14145" y="4823"/>
                    <a:pt x="14336" y="4404"/>
                    <a:pt x="14336" y="3984"/>
                  </a:cubicBezTo>
                  <a:cubicBezTo>
                    <a:pt x="14336" y="3565"/>
                    <a:pt x="14145" y="3355"/>
                    <a:pt x="13763" y="3355"/>
                  </a:cubicBezTo>
                  <a:cubicBezTo>
                    <a:pt x="8219" y="3355"/>
                    <a:pt x="8219" y="3355"/>
                    <a:pt x="8219" y="3355"/>
                  </a:cubicBezTo>
                  <a:cubicBezTo>
                    <a:pt x="7646" y="3355"/>
                    <a:pt x="7455" y="3565"/>
                    <a:pt x="7455" y="3984"/>
                  </a:cubicBezTo>
                  <a:cubicBezTo>
                    <a:pt x="7455" y="4404"/>
                    <a:pt x="7646" y="4823"/>
                    <a:pt x="8219" y="4823"/>
                  </a:cubicBezTo>
                  <a:close/>
                  <a:moveTo>
                    <a:pt x="5926" y="14470"/>
                  </a:moveTo>
                  <a:cubicBezTo>
                    <a:pt x="6117" y="14470"/>
                    <a:pt x="6117" y="14470"/>
                    <a:pt x="6308" y="14470"/>
                  </a:cubicBezTo>
                  <a:cubicBezTo>
                    <a:pt x="6690" y="14050"/>
                    <a:pt x="6690" y="13631"/>
                    <a:pt x="6499" y="13212"/>
                  </a:cubicBezTo>
                  <a:cubicBezTo>
                    <a:pt x="3823" y="9437"/>
                    <a:pt x="3823" y="9437"/>
                    <a:pt x="3823" y="9437"/>
                  </a:cubicBezTo>
                  <a:cubicBezTo>
                    <a:pt x="3632" y="9017"/>
                    <a:pt x="3250" y="9017"/>
                    <a:pt x="2867" y="9227"/>
                  </a:cubicBezTo>
                  <a:cubicBezTo>
                    <a:pt x="2676" y="9437"/>
                    <a:pt x="2485" y="10066"/>
                    <a:pt x="2867" y="10276"/>
                  </a:cubicBezTo>
                  <a:cubicBezTo>
                    <a:pt x="5352" y="14260"/>
                    <a:pt x="5352" y="14260"/>
                    <a:pt x="5352" y="14260"/>
                  </a:cubicBezTo>
                  <a:cubicBezTo>
                    <a:pt x="5543" y="14470"/>
                    <a:pt x="5735" y="14470"/>
                    <a:pt x="5926" y="14470"/>
                  </a:cubicBezTo>
                  <a:close/>
                  <a:moveTo>
                    <a:pt x="18159" y="9437"/>
                  </a:moveTo>
                  <a:cubicBezTo>
                    <a:pt x="17777" y="9017"/>
                    <a:pt x="17395" y="9227"/>
                    <a:pt x="17204" y="9647"/>
                  </a:cubicBezTo>
                  <a:cubicBezTo>
                    <a:pt x="14910" y="13421"/>
                    <a:pt x="14910" y="13421"/>
                    <a:pt x="14910" y="13421"/>
                  </a:cubicBezTo>
                  <a:cubicBezTo>
                    <a:pt x="14719" y="13631"/>
                    <a:pt x="14910" y="14260"/>
                    <a:pt x="15101" y="14470"/>
                  </a:cubicBezTo>
                  <a:cubicBezTo>
                    <a:pt x="15292" y="14470"/>
                    <a:pt x="15483" y="14470"/>
                    <a:pt x="15483" y="14470"/>
                  </a:cubicBezTo>
                  <a:cubicBezTo>
                    <a:pt x="15865" y="14470"/>
                    <a:pt x="16057" y="14470"/>
                    <a:pt x="16248" y="14260"/>
                  </a:cubicBezTo>
                  <a:cubicBezTo>
                    <a:pt x="18350" y="10485"/>
                    <a:pt x="18350" y="10485"/>
                    <a:pt x="18350" y="10485"/>
                  </a:cubicBezTo>
                  <a:cubicBezTo>
                    <a:pt x="18542" y="10066"/>
                    <a:pt x="18542" y="9647"/>
                    <a:pt x="18159" y="9437"/>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nvGrpSpPr>
            <p:cNvPr id="1429" name="Group"/>
            <p:cNvGrpSpPr/>
            <p:nvPr/>
          </p:nvGrpSpPr>
          <p:grpSpPr>
            <a:xfrm>
              <a:off x="390555" y="277952"/>
              <a:ext cx="932659" cy="536362"/>
              <a:chOff x="0" y="0"/>
              <a:chExt cx="932657" cy="536360"/>
            </a:xfrm>
          </p:grpSpPr>
          <p:sp>
            <p:nvSpPr>
              <p:cNvPr id="1427" name="Shape"/>
              <p:cNvSpPr/>
              <p:nvPr/>
            </p:nvSpPr>
            <p:spPr>
              <a:xfrm>
                <a:off x="0" y="0"/>
                <a:ext cx="932658" cy="536361"/>
              </a:xfrm>
              <a:custGeom>
                <a:avLst/>
                <a:gdLst/>
                <a:ahLst/>
                <a:cxnLst>
                  <a:cxn ang="0">
                    <a:pos x="wd2" y="hd2"/>
                  </a:cxn>
                  <a:cxn ang="5400000">
                    <a:pos x="wd2" y="hd2"/>
                  </a:cxn>
                  <a:cxn ang="10800000">
                    <a:pos x="wd2" y="hd2"/>
                  </a:cxn>
                  <a:cxn ang="16200000">
                    <a:pos x="wd2" y="hd2"/>
                  </a:cxn>
                </a:cxnLst>
                <a:rect l="0" t="0" r="r" b="b"/>
                <a:pathLst>
                  <a:path w="21600" h="15716" extrusionOk="0">
                    <a:moveTo>
                      <a:pt x="185" y="6393"/>
                    </a:moveTo>
                    <a:cubicBezTo>
                      <a:pt x="0" y="7283"/>
                      <a:pt x="0" y="7283"/>
                      <a:pt x="0" y="7283"/>
                    </a:cubicBezTo>
                    <a:cubicBezTo>
                      <a:pt x="4246" y="17527"/>
                      <a:pt x="16062" y="18640"/>
                      <a:pt x="21600" y="9510"/>
                    </a:cubicBezTo>
                    <a:cubicBezTo>
                      <a:pt x="21600" y="8397"/>
                      <a:pt x="21600" y="8397"/>
                      <a:pt x="21600" y="8397"/>
                    </a:cubicBezTo>
                    <a:cubicBezTo>
                      <a:pt x="17354" y="-1847"/>
                      <a:pt x="5723" y="-2960"/>
                      <a:pt x="185" y="6393"/>
                    </a:cubicBezTo>
                    <a:close/>
                    <a:moveTo>
                      <a:pt x="10708" y="13741"/>
                    </a:moveTo>
                    <a:cubicBezTo>
                      <a:pt x="7938" y="13518"/>
                      <a:pt x="5908" y="10624"/>
                      <a:pt x="6092" y="7506"/>
                    </a:cubicBezTo>
                    <a:cubicBezTo>
                      <a:pt x="6462" y="4166"/>
                      <a:pt x="8677" y="1716"/>
                      <a:pt x="11446" y="2162"/>
                    </a:cubicBezTo>
                    <a:cubicBezTo>
                      <a:pt x="14031" y="2384"/>
                      <a:pt x="16062" y="5056"/>
                      <a:pt x="15877" y="8397"/>
                    </a:cubicBezTo>
                    <a:cubicBezTo>
                      <a:pt x="15692" y="11737"/>
                      <a:pt x="13292" y="13964"/>
                      <a:pt x="10708" y="1374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sp>
            <p:nvSpPr>
              <p:cNvPr id="1428" name="Circle"/>
              <p:cNvSpPr/>
              <p:nvPr/>
            </p:nvSpPr>
            <p:spPr>
              <a:xfrm>
                <a:off x="375036" y="171320"/>
                <a:ext cx="207261" cy="197212"/>
              </a:xfrm>
              <a:prstGeom prst="ellipse">
                <a:avLst/>
              </a:pr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sp>
          <p:nvSpPr>
            <p:cNvPr id="1430" name="Freeform 8"/>
            <p:cNvSpPr/>
            <p:nvPr/>
          </p:nvSpPr>
          <p:spPr>
            <a:xfrm>
              <a:off x="1160699" y="2923369"/>
              <a:ext cx="613292" cy="799010"/>
            </a:xfrm>
            <a:custGeom>
              <a:avLst/>
              <a:gdLst/>
              <a:ahLst/>
              <a:cxnLst>
                <a:cxn ang="0">
                  <a:pos x="wd2" y="hd2"/>
                </a:cxn>
                <a:cxn ang="5400000">
                  <a:pos x="wd2" y="hd2"/>
                </a:cxn>
                <a:cxn ang="10800000">
                  <a:pos x="wd2" y="hd2"/>
                </a:cxn>
                <a:cxn ang="16200000">
                  <a:pos x="wd2" y="hd2"/>
                </a:cxn>
              </a:cxnLst>
              <a:rect l="0" t="0" r="r" b="b"/>
              <a:pathLst>
                <a:path w="21530" h="21600" extrusionOk="0">
                  <a:moveTo>
                    <a:pt x="21527" y="17292"/>
                  </a:moveTo>
                  <a:cubicBezTo>
                    <a:pt x="21450" y="16230"/>
                    <a:pt x="21182" y="13898"/>
                    <a:pt x="20991" y="12866"/>
                  </a:cubicBezTo>
                  <a:cubicBezTo>
                    <a:pt x="20952" y="12689"/>
                    <a:pt x="20684" y="12630"/>
                    <a:pt x="20531" y="12777"/>
                  </a:cubicBezTo>
                  <a:cubicBezTo>
                    <a:pt x="20454" y="12836"/>
                    <a:pt x="20378" y="12895"/>
                    <a:pt x="20301" y="12984"/>
                  </a:cubicBezTo>
                  <a:cubicBezTo>
                    <a:pt x="19918" y="13426"/>
                    <a:pt x="19420" y="13692"/>
                    <a:pt x="18846" y="13692"/>
                  </a:cubicBezTo>
                  <a:cubicBezTo>
                    <a:pt x="17697" y="13692"/>
                    <a:pt x="16778" y="12570"/>
                    <a:pt x="16778" y="11125"/>
                  </a:cubicBezTo>
                  <a:cubicBezTo>
                    <a:pt x="16778" y="9679"/>
                    <a:pt x="17697" y="8557"/>
                    <a:pt x="18846" y="8557"/>
                  </a:cubicBezTo>
                  <a:cubicBezTo>
                    <a:pt x="19229" y="8557"/>
                    <a:pt x="19574" y="8675"/>
                    <a:pt x="19880" y="8882"/>
                  </a:cubicBezTo>
                  <a:cubicBezTo>
                    <a:pt x="20033" y="8970"/>
                    <a:pt x="20263" y="8911"/>
                    <a:pt x="20263" y="8734"/>
                  </a:cubicBezTo>
                  <a:cubicBezTo>
                    <a:pt x="20186" y="7849"/>
                    <a:pt x="20033" y="4220"/>
                    <a:pt x="19995" y="2892"/>
                  </a:cubicBezTo>
                  <a:cubicBezTo>
                    <a:pt x="19995" y="2597"/>
                    <a:pt x="19688" y="2390"/>
                    <a:pt x="19305" y="2390"/>
                  </a:cubicBezTo>
                  <a:cubicBezTo>
                    <a:pt x="17774" y="2479"/>
                    <a:pt x="13982" y="2685"/>
                    <a:pt x="12412" y="2862"/>
                  </a:cubicBezTo>
                  <a:cubicBezTo>
                    <a:pt x="12105" y="2892"/>
                    <a:pt x="11876" y="2626"/>
                    <a:pt x="12029" y="2420"/>
                  </a:cubicBezTo>
                  <a:cubicBezTo>
                    <a:pt x="12182" y="2243"/>
                    <a:pt x="12450" y="2036"/>
                    <a:pt x="12833" y="1800"/>
                  </a:cubicBezTo>
                  <a:cubicBezTo>
                    <a:pt x="13216" y="1623"/>
                    <a:pt x="13446" y="1357"/>
                    <a:pt x="13446" y="1092"/>
                  </a:cubicBezTo>
                  <a:cubicBezTo>
                    <a:pt x="13446" y="502"/>
                    <a:pt x="12259" y="0"/>
                    <a:pt x="10765" y="0"/>
                  </a:cubicBezTo>
                  <a:cubicBezTo>
                    <a:pt x="9310" y="0"/>
                    <a:pt x="8084" y="502"/>
                    <a:pt x="8084" y="1092"/>
                  </a:cubicBezTo>
                  <a:cubicBezTo>
                    <a:pt x="8084" y="1357"/>
                    <a:pt x="8314" y="1623"/>
                    <a:pt x="8735" y="1800"/>
                  </a:cubicBezTo>
                  <a:cubicBezTo>
                    <a:pt x="9425" y="2213"/>
                    <a:pt x="9731" y="2508"/>
                    <a:pt x="9654" y="2803"/>
                  </a:cubicBezTo>
                  <a:cubicBezTo>
                    <a:pt x="9578" y="3039"/>
                    <a:pt x="9348" y="3187"/>
                    <a:pt x="9042" y="3216"/>
                  </a:cubicBezTo>
                  <a:cubicBezTo>
                    <a:pt x="7510" y="3364"/>
                    <a:pt x="3680" y="3541"/>
                    <a:pt x="2225" y="3600"/>
                  </a:cubicBezTo>
                  <a:cubicBezTo>
                    <a:pt x="1880" y="3630"/>
                    <a:pt x="1612" y="3836"/>
                    <a:pt x="1612" y="4072"/>
                  </a:cubicBezTo>
                  <a:cubicBezTo>
                    <a:pt x="1574" y="5105"/>
                    <a:pt x="1459" y="7554"/>
                    <a:pt x="1305" y="8557"/>
                  </a:cubicBezTo>
                  <a:cubicBezTo>
                    <a:pt x="1305" y="8734"/>
                    <a:pt x="1535" y="8823"/>
                    <a:pt x="1727" y="8734"/>
                  </a:cubicBezTo>
                  <a:cubicBezTo>
                    <a:pt x="1956" y="8616"/>
                    <a:pt x="2225" y="8557"/>
                    <a:pt x="2493" y="8557"/>
                  </a:cubicBezTo>
                  <a:cubicBezTo>
                    <a:pt x="3680" y="8557"/>
                    <a:pt x="4561" y="9679"/>
                    <a:pt x="4561" y="11125"/>
                  </a:cubicBezTo>
                  <a:cubicBezTo>
                    <a:pt x="4561" y="12570"/>
                    <a:pt x="3680" y="13692"/>
                    <a:pt x="2493" y="13692"/>
                  </a:cubicBezTo>
                  <a:cubicBezTo>
                    <a:pt x="1956" y="13692"/>
                    <a:pt x="1459" y="13426"/>
                    <a:pt x="1076" y="12984"/>
                  </a:cubicBezTo>
                  <a:cubicBezTo>
                    <a:pt x="1037" y="12954"/>
                    <a:pt x="999" y="12925"/>
                    <a:pt x="961" y="12895"/>
                  </a:cubicBezTo>
                  <a:cubicBezTo>
                    <a:pt x="846" y="12777"/>
                    <a:pt x="616" y="12836"/>
                    <a:pt x="578" y="12984"/>
                  </a:cubicBezTo>
                  <a:cubicBezTo>
                    <a:pt x="386" y="14223"/>
                    <a:pt x="118" y="17292"/>
                    <a:pt x="3" y="18531"/>
                  </a:cubicBezTo>
                  <a:cubicBezTo>
                    <a:pt x="-35" y="18826"/>
                    <a:pt x="310" y="19092"/>
                    <a:pt x="654" y="19062"/>
                  </a:cubicBezTo>
                  <a:cubicBezTo>
                    <a:pt x="2493" y="19003"/>
                    <a:pt x="7356" y="18826"/>
                    <a:pt x="9195" y="18649"/>
                  </a:cubicBezTo>
                  <a:cubicBezTo>
                    <a:pt x="9501" y="18620"/>
                    <a:pt x="9731" y="18826"/>
                    <a:pt x="9616" y="19062"/>
                  </a:cubicBezTo>
                  <a:cubicBezTo>
                    <a:pt x="9501" y="19269"/>
                    <a:pt x="9233" y="19505"/>
                    <a:pt x="8735" y="19800"/>
                  </a:cubicBezTo>
                  <a:cubicBezTo>
                    <a:pt x="8314" y="19977"/>
                    <a:pt x="8084" y="20243"/>
                    <a:pt x="8084" y="20508"/>
                  </a:cubicBezTo>
                  <a:cubicBezTo>
                    <a:pt x="8084" y="21098"/>
                    <a:pt x="9310" y="21600"/>
                    <a:pt x="10765" y="21600"/>
                  </a:cubicBezTo>
                  <a:cubicBezTo>
                    <a:pt x="12259" y="21600"/>
                    <a:pt x="13446" y="21098"/>
                    <a:pt x="13446" y="20508"/>
                  </a:cubicBezTo>
                  <a:cubicBezTo>
                    <a:pt x="13446" y="20243"/>
                    <a:pt x="13216" y="19977"/>
                    <a:pt x="12833" y="19800"/>
                  </a:cubicBezTo>
                  <a:cubicBezTo>
                    <a:pt x="12029" y="19328"/>
                    <a:pt x="11761" y="19003"/>
                    <a:pt x="11991" y="18649"/>
                  </a:cubicBezTo>
                  <a:cubicBezTo>
                    <a:pt x="12105" y="18443"/>
                    <a:pt x="12374" y="18295"/>
                    <a:pt x="12680" y="18266"/>
                  </a:cubicBezTo>
                  <a:cubicBezTo>
                    <a:pt x="14480" y="18089"/>
                    <a:pt x="19191" y="17882"/>
                    <a:pt x="20952" y="17823"/>
                  </a:cubicBezTo>
                  <a:cubicBezTo>
                    <a:pt x="21297" y="17793"/>
                    <a:pt x="21565" y="17557"/>
                    <a:pt x="21527" y="17292"/>
                  </a:cubicBezTo>
                  <a:close/>
                </a:path>
              </a:pathLst>
            </a:cu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sp>
          <p:nvSpPr>
            <p:cNvPr id="1431" name="Freeform 9"/>
            <p:cNvSpPr/>
            <p:nvPr/>
          </p:nvSpPr>
          <p:spPr>
            <a:xfrm>
              <a:off x="525760" y="3017139"/>
              <a:ext cx="747167" cy="612469"/>
            </a:xfrm>
            <a:custGeom>
              <a:avLst/>
              <a:gdLst/>
              <a:ahLst/>
              <a:cxnLst>
                <a:cxn ang="0">
                  <a:pos x="wd2" y="hd2"/>
                </a:cxn>
                <a:cxn ang="5400000">
                  <a:pos x="wd2" y="hd2"/>
                </a:cxn>
                <a:cxn ang="10800000">
                  <a:pos x="wd2" y="hd2"/>
                </a:cxn>
                <a:cxn ang="16200000">
                  <a:pos x="wd2" y="hd2"/>
                </a:cxn>
              </a:cxnLst>
              <a:rect l="0" t="0" r="r" b="b"/>
              <a:pathLst>
                <a:path w="21600" h="21565" extrusionOk="0">
                  <a:moveTo>
                    <a:pt x="20402" y="8497"/>
                  </a:moveTo>
                  <a:cubicBezTo>
                    <a:pt x="20118" y="8497"/>
                    <a:pt x="19866" y="8728"/>
                    <a:pt x="19676" y="9112"/>
                  </a:cubicBezTo>
                  <a:cubicBezTo>
                    <a:pt x="19424" y="9535"/>
                    <a:pt x="19204" y="9804"/>
                    <a:pt x="19014" y="9958"/>
                  </a:cubicBezTo>
                  <a:cubicBezTo>
                    <a:pt x="18794" y="10112"/>
                    <a:pt x="18541" y="9881"/>
                    <a:pt x="18573" y="9612"/>
                  </a:cubicBezTo>
                  <a:cubicBezTo>
                    <a:pt x="18731" y="7998"/>
                    <a:pt x="18888" y="3770"/>
                    <a:pt x="18951" y="2117"/>
                  </a:cubicBezTo>
                  <a:cubicBezTo>
                    <a:pt x="18983" y="1733"/>
                    <a:pt x="18731" y="1464"/>
                    <a:pt x="18447" y="1464"/>
                  </a:cubicBezTo>
                  <a:cubicBezTo>
                    <a:pt x="18163" y="1464"/>
                    <a:pt x="17848" y="1464"/>
                    <a:pt x="17627" y="1464"/>
                  </a:cubicBezTo>
                  <a:cubicBezTo>
                    <a:pt x="15766" y="1464"/>
                    <a:pt x="14221" y="1387"/>
                    <a:pt x="12928" y="1272"/>
                  </a:cubicBezTo>
                  <a:cubicBezTo>
                    <a:pt x="12708" y="1272"/>
                    <a:pt x="12487" y="1387"/>
                    <a:pt x="12392" y="1618"/>
                  </a:cubicBezTo>
                  <a:cubicBezTo>
                    <a:pt x="12077" y="2156"/>
                    <a:pt x="12298" y="2579"/>
                    <a:pt x="13023" y="3232"/>
                  </a:cubicBezTo>
                  <a:cubicBezTo>
                    <a:pt x="13338" y="3501"/>
                    <a:pt x="13528" y="3808"/>
                    <a:pt x="13528" y="4154"/>
                  </a:cubicBezTo>
                  <a:cubicBezTo>
                    <a:pt x="13528" y="4961"/>
                    <a:pt x="12550" y="5576"/>
                    <a:pt x="11320" y="5576"/>
                  </a:cubicBezTo>
                  <a:cubicBezTo>
                    <a:pt x="10122" y="5576"/>
                    <a:pt x="9113" y="4961"/>
                    <a:pt x="9113" y="4154"/>
                  </a:cubicBezTo>
                  <a:cubicBezTo>
                    <a:pt x="9113" y="3808"/>
                    <a:pt x="9302" y="3501"/>
                    <a:pt x="9649" y="3232"/>
                  </a:cubicBezTo>
                  <a:cubicBezTo>
                    <a:pt x="10595" y="2348"/>
                    <a:pt x="10658" y="1887"/>
                    <a:pt x="9807" y="1041"/>
                  </a:cubicBezTo>
                  <a:cubicBezTo>
                    <a:pt x="9744" y="964"/>
                    <a:pt x="9649" y="926"/>
                    <a:pt x="9554" y="887"/>
                  </a:cubicBezTo>
                  <a:cubicBezTo>
                    <a:pt x="8924" y="811"/>
                    <a:pt x="8293" y="695"/>
                    <a:pt x="7694" y="580"/>
                  </a:cubicBezTo>
                  <a:cubicBezTo>
                    <a:pt x="6685" y="426"/>
                    <a:pt x="4572" y="157"/>
                    <a:pt x="3532" y="3"/>
                  </a:cubicBezTo>
                  <a:cubicBezTo>
                    <a:pt x="3216" y="-35"/>
                    <a:pt x="2933" y="272"/>
                    <a:pt x="2964" y="657"/>
                  </a:cubicBezTo>
                  <a:cubicBezTo>
                    <a:pt x="2996" y="2540"/>
                    <a:pt x="3153" y="7498"/>
                    <a:pt x="3311" y="9343"/>
                  </a:cubicBezTo>
                  <a:cubicBezTo>
                    <a:pt x="3374" y="9843"/>
                    <a:pt x="2901" y="10188"/>
                    <a:pt x="2554" y="9919"/>
                  </a:cubicBezTo>
                  <a:cubicBezTo>
                    <a:pt x="2365" y="9766"/>
                    <a:pt x="2144" y="9497"/>
                    <a:pt x="1924" y="9112"/>
                  </a:cubicBezTo>
                  <a:cubicBezTo>
                    <a:pt x="1703" y="8728"/>
                    <a:pt x="1451" y="8497"/>
                    <a:pt x="1167" y="8497"/>
                  </a:cubicBezTo>
                  <a:cubicBezTo>
                    <a:pt x="505" y="8497"/>
                    <a:pt x="0" y="9689"/>
                    <a:pt x="0" y="11188"/>
                  </a:cubicBezTo>
                  <a:cubicBezTo>
                    <a:pt x="0" y="12687"/>
                    <a:pt x="505" y="13878"/>
                    <a:pt x="1167" y="13878"/>
                  </a:cubicBezTo>
                  <a:cubicBezTo>
                    <a:pt x="1451" y="13878"/>
                    <a:pt x="1703" y="13648"/>
                    <a:pt x="1924" y="13263"/>
                  </a:cubicBezTo>
                  <a:cubicBezTo>
                    <a:pt x="2523" y="12264"/>
                    <a:pt x="2933" y="12033"/>
                    <a:pt x="3437" y="12648"/>
                  </a:cubicBezTo>
                  <a:cubicBezTo>
                    <a:pt x="3626" y="12879"/>
                    <a:pt x="3752" y="13148"/>
                    <a:pt x="3784" y="13455"/>
                  </a:cubicBezTo>
                  <a:cubicBezTo>
                    <a:pt x="3942" y="14916"/>
                    <a:pt x="4162" y="18337"/>
                    <a:pt x="4257" y="19643"/>
                  </a:cubicBezTo>
                  <a:cubicBezTo>
                    <a:pt x="4257" y="19951"/>
                    <a:pt x="4446" y="20220"/>
                    <a:pt x="4698" y="20258"/>
                  </a:cubicBezTo>
                  <a:cubicBezTo>
                    <a:pt x="5455" y="20335"/>
                    <a:pt x="7032" y="20566"/>
                    <a:pt x="7789" y="20719"/>
                  </a:cubicBezTo>
                  <a:cubicBezTo>
                    <a:pt x="8104" y="20758"/>
                    <a:pt x="8419" y="20835"/>
                    <a:pt x="8735" y="20873"/>
                  </a:cubicBezTo>
                  <a:cubicBezTo>
                    <a:pt x="8955" y="20912"/>
                    <a:pt x="9176" y="20796"/>
                    <a:pt x="9334" y="20566"/>
                  </a:cubicBezTo>
                  <a:cubicBezTo>
                    <a:pt x="9649" y="20028"/>
                    <a:pt x="9428" y="19566"/>
                    <a:pt x="8703" y="18913"/>
                  </a:cubicBezTo>
                  <a:cubicBezTo>
                    <a:pt x="8388" y="18644"/>
                    <a:pt x="8199" y="18337"/>
                    <a:pt x="8199" y="17991"/>
                  </a:cubicBezTo>
                  <a:cubicBezTo>
                    <a:pt x="8199" y="17184"/>
                    <a:pt x="9176" y="16569"/>
                    <a:pt x="10406" y="16569"/>
                  </a:cubicBezTo>
                  <a:cubicBezTo>
                    <a:pt x="11604" y="16569"/>
                    <a:pt x="12613" y="17184"/>
                    <a:pt x="12613" y="17991"/>
                  </a:cubicBezTo>
                  <a:cubicBezTo>
                    <a:pt x="12613" y="18337"/>
                    <a:pt x="12392" y="18644"/>
                    <a:pt x="12077" y="18913"/>
                  </a:cubicBezTo>
                  <a:cubicBezTo>
                    <a:pt x="11163" y="19759"/>
                    <a:pt x="11068" y="20220"/>
                    <a:pt x="11825" y="21027"/>
                  </a:cubicBezTo>
                  <a:cubicBezTo>
                    <a:pt x="12014" y="21219"/>
                    <a:pt x="12266" y="21334"/>
                    <a:pt x="12519" y="21373"/>
                  </a:cubicBezTo>
                  <a:cubicBezTo>
                    <a:pt x="13559" y="21450"/>
                    <a:pt x="16050" y="21527"/>
                    <a:pt x="17091" y="21565"/>
                  </a:cubicBezTo>
                  <a:cubicBezTo>
                    <a:pt x="17375" y="21565"/>
                    <a:pt x="17627" y="21296"/>
                    <a:pt x="17658" y="20950"/>
                  </a:cubicBezTo>
                  <a:cubicBezTo>
                    <a:pt x="17721" y="19297"/>
                    <a:pt x="18005" y="14724"/>
                    <a:pt x="18194" y="12917"/>
                  </a:cubicBezTo>
                  <a:cubicBezTo>
                    <a:pt x="18258" y="12456"/>
                    <a:pt x="18731" y="12187"/>
                    <a:pt x="19046" y="12456"/>
                  </a:cubicBezTo>
                  <a:cubicBezTo>
                    <a:pt x="19235" y="12610"/>
                    <a:pt x="19424" y="12879"/>
                    <a:pt x="19676" y="13263"/>
                  </a:cubicBezTo>
                  <a:cubicBezTo>
                    <a:pt x="19866" y="13648"/>
                    <a:pt x="20118" y="13878"/>
                    <a:pt x="20402" y="13878"/>
                  </a:cubicBezTo>
                  <a:cubicBezTo>
                    <a:pt x="21064" y="13878"/>
                    <a:pt x="21600" y="12687"/>
                    <a:pt x="21600" y="11188"/>
                  </a:cubicBezTo>
                  <a:cubicBezTo>
                    <a:pt x="21600" y="9689"/>
                    <a:pt x="21064" y="8497"/>
                    <a:pt x="20402" y="8497"/>
                  </a:cubicBezTo>
                  <a:close/>
                </a:path>
              </a:pathLst>
            </a:cu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sp>
          <p:nvSpPr>
            <p:cNvPr id="1432" name="Shape"/>
            <p:cNvSpPr/>
            <p:nvPr/>
          </p:nvSpPr>
          <p:spPr>
            <a:xfrm rot="20460000">
              <a:off x="830711" y="1518907"/>
              <a:ext cx="893805" cy="861312"/>
            </a:xfrm>
            <a:custGeom>
              <a:avLst/>
              <a:gdLst/>
              <a:ahLst/>
              <a:cxnLst>
                <a:cxn ang="0">
                  <a:pos x="wd2" y="hd2"/>
                </a:cxn>
                <a:cxn ang="5400000">
                  <a:pos x="wd2" y="hd2"/>
                </a:cxn>
                <a:cxn ang="10800000">
                  <a:pos x="wd2" y="hd2"/>
                </a:cxn>
                <a:cxn ang="16200000">
                  <a:pos x="wd2" y="hd2"/>
                </a:cxn>
              </a:cxnLst>
              <a:rect l="0" t="0" r="r" b="b"/>
              <a:pathLst>
                <a:path w="21600" h="21600" extrusionOk="0">
                  <a:moveTo>
                    <a:pt x="20555" y="18813"/>
                  </a:moveTo>
                  <a:cubicBezTo>
                    <a:pt x="18465" y="20555"/>
                    <a:pt x="18465" y="20555"/>
                    <a:pt x="18465" y="20555"/>
                  </a:cubicBezTo>
                  <a:cubicBezTo>
                    <a:pt x="17768" y="21252"/>
                    <a:pt x="16723" y="21600"/>
                    <a:pt x="15677" y="21600"/>
                  </a:cubicBezTo>
                  <a:cubicBezTo>
                    <a:pt x="14981" y="21600"/>
                    <a:pt x="13935" y="21252"/>
                    <a:pt x="13239" y="20555"/>
                  </a:cubicBezTo>
                  <a:cubicBezTo>
                    <a:pt x="10452" y="17768"/>
                    <a:pt x="10452" y="17768"/>
                    <a:pt x="10452" y="17768"/>
                  </a:cubicBezTo>
                  <a:cubicBezTo>
                    <a:pt x="9755" y="17071"/>
                    <a:pt x="9406" y="16026"/>
                    <a:pt x="9406" y="14981"/>
                  </a:cubicBezTo>
                  <a:cubicBezTo>
                    <a:pt x="9406" y="13935"/>
                    <a:pt x="9755" y="13239"/>
                    <a:pt x="10452" y="12542"/>
                  </a:cubicBezTo>
                  <a:cubicBezTo>
                    <a:pt x="9406" y="11148"/>
                    <a:pt x="9406" y="11148"/>
                    <a:pt x="9406" y="11148"/>
                  </a:cubicBezTo>
                  <a:cubicBezTo>
                    <a:pt x="8710" y="11845"/>
                    <a:pt x="7665" y="12542"/>
                    <a:pt x="6619" y="12542"/>
                  </a:cubicBezTo>
                  <a:cubicBezTo>
                    <a:pt x="5574" y="12542"/>
                    <a:pt x="4529" y="11845"/>
                    <a:pt x="3832" y="11148"/>
                  </a:cubicBezTo>
                  <a:cubicBezTo>
                    <a:pt x="1045" y="8361"/>
                    <a:pt x="1045" y="8361"/>
                    <a:pt x="1045" y="8361"/>
                  </a:cubicBezTo>
                  <a:cubicBezTo>
                    <a:pt x="348" y="7665"/>
                    <a:pt x="0" y="6968"/>
                    <a:pt x="0" y="5923"/>
                  </a:cubicBezTo>
                  <a:cubicBezTo>
                    <a:pt x="0" y="4877"/>
                    <a:pt x="348" y="3832"/>
                    <a:pt x="1045" y="3135"/>
                  </a:cubicBezTo>
                  <a:cubicBezTo>
                    <a:pt x="3135" y="1045"/>
                    <a:pt x="3135" y="1045"/>
                    <a:pt x="3135" y="1045"/>
                  </a:cubicBezTo>
                  <a:cubicBezTo>
                    <a:pt x="3832" y="348"/>
                    <a:pt x="4877" y="0"/>
                    <a:pt x="5923" y="0"/>
                  </a:cubicBezTo>
                  <a:cubicBezTo>
                    <a:pt x="6619" y="0"/>
                    <a:pt x="7665" y="348"/>
                    <a:pt x="8361" y="1394"/>
                  </a:cubicBezTo>
                  <a:cubicBezTo>
                    <a:pt x="11148" y="3832"/>
                    <a:pt x="11148" y="3832"/>
                    <a:pt x="11148" y="3832"/>
                  </a:cubicBezTo>
                  <a:cubicBezTo>
                    <a:pt x="11845" y="4529"/>
                    <a:pt x="12194" y="5574"/>
                    <a:pt x="12194" y="6619"/>
                  </a:cubicBezTo>
                  <a:cubicBezTo>
                    <a:pt x="12194" y="7665"/>
                    <a:pt x="11845" y="8710"/>
                    <a:pt x="11148" y="9406"/>
                  </a:cubicBezTo>
                  <a:cubicBezTo>
                    <a:pt x="12194" y="10452"/>
                    <a:pt x="12194" y="10452"/>
                    <a:pt x="12194" y="10452"/>
                  </a:cubicBezTo>
                  <a:cubicBezTo>
                    <a:pt x="12890" y="9755"/>
                    <a:pt x="13935" y="9406"/>
                    <a:pt x="14981" y="9406"/>
                  </a:cubicBezTo>
                  <a:cubicBezTo>
                    <a:pt x="16026" y="9406"/>
                    <a:pt x="17071" y="9755"/>
                    <a:pt x="17768" y="10452"/>
                  </a:cubicBezTo>
                  <a:cubicBezTo>
                    <a:pt x="20555" y="13239"/>
                    <a:pt x="20555" y="13239"/>
                    <a:pt x="20555" y="13239"/>
                  </a:cubicBezTo>
                  <a:cubicBezTo>
                    <a:pt x="21252" y="13935"/>
                    <a:pt x="21600" y="14981"/>
                    <a:pt x="21600" y="16026"/>
                  </a:cubicBezTo>
                  <a:cubicBezTo>
                    <a:pt x="21600" y="17071"/>
                    <a:pt x="21252" y="18116"/>
                    <a:pt x="20555" y="18813"/>
                  </a:cubicBezTo>
                  <a:close/>
                  <a:moveTo>
                    <a:pt x="9406" y="5923"/>
                  </a:moveTo>
                  <a:cubicBezTo>
                    <a:pt x="6619" y="3135"/>
                    <a:pt x="6619" y="3135"/>
                    <a:pt x="6619" y="3135"/>
                  </a:cubicBezTo>
                  <a:cubicBezTo>
                    <a:pt x="6271" y="2787"/>
                    <a:pt x="6271" y="2787"/>
                    <a:pt x="5923" y="2787"/>
                  </a:cubicBezTo>
                  <a:cubicBezTo>
                    <a:pt x="5574" y="2787"/>
                    <a:pt x="5226" y="2787"/>
                    <a:pt x="4877" y="3135"/>
                  </a:cubicBezTo>
                  <a:cubicBezTo>
                    <a:pt x="2787" y="4877"/>
                    <a:pt x="2787" y="4877"/>
                    <a:pt x="2787" y="4877"/>
                  </a:cubicBezTo>
                  <a:cubicBezTo>
                    <a:pt x="2787" y="5226"/>
                    <a:pt x="2439" y="5574"/>
                    <a:pt x="2439" y="5923"/>
                  </a:cubicBezTo>
                  <a:cubicBezTo>
                    <a:pt x="2439" y="6271"/>
                    <a:pt x="2787" y="6619"/>
                    <a:pt x="2787" y="6619"/>
                  </a:cubicBezTo>
                  <a:cubicBezTo>
                    <a:pt x="5574" y="9406"/>
                    <a:pt x="5574" y="9406"/>
                    <a:pt x="5574" y="9406"/>
                  </a:cubicBezTo>
                  <a:cubicBezTo>
                    <a:pt x="5923" y="9755"/>
                    <a:pt x="6271" y="9755"/>
                    <a:pt x="6619" y="9755"/>
                  </a:cubicBezTo>
                  <a:cubicBezTo>
                    <a:pt x="6968" y="9755"/>
                    <a:pt x="7316" y="9755"/>
                    <a:pt x="7665" y="9406"/>
                  </a:cubicBezTo>
                  <a:cubicBezTo>
                    <a:pt x="6968" y="9058"/>
                    <a:pt x="6619" y="8710"/>
                    <a:pt x="6619" y="8013"/>
                  </a:cubicBezTo>
                  <a:cubicBezTo>
                    <a:pt x="6619" y="7316"/>
                    <a:pt x="7316" y="6619"/>
                    <a:pt x="8013" y="6619"/>
                  </a:cubicBezTo>
                  <a:cubicBezTo>
                    <a:pt x="8361" y="6619"/>
                    <a:pt x="9058" y="7316"/>
                    <a:pt x="9406" y="7665"/>
                  </a:cubicBezTo>
                  <a:cubicBezTo>
                    <a:pt x="9755" y="7316"/>
                    <a:pt x="9755" y="6968"/>
                    <a:pt x="9755" y="6619"/>
                  </a:cubicBezTo>
                  <a:cubicBezTo>
                    <a:pt x="9755" y="6271"/>
                    <a:pt x="9755" y="5923"/>
                    <a:pt x="9406" y="5923"/>
                  </a:cubicBezTo>
                  <a:close/>
                  <a:moveTo>
                    <a:pt x="18813" y="14981"/>
                  </a:moveTo>
                  <a:cubicBezTo>
                    <a:pt x="16026" y="12194"/>
                    <a:pt x="16026" y="12194"/>
                    <a:pt x="16026" y="12194"/>
                  </a:cubicBezTo>
                  <a:cubicBezTo>
                    <a:pt x="15677" y="12194"/>
                    <a:pt x="15329" y="11845"/>
                    <a:pt x="14981" y="11845"/>
                  </a:cubicBezTo>
                  <a:cubicBezTo>
                    <a:pt x="14632" y="11845"/>
                    <a:pt x="14284" y="12194"/>
                    <a:pt x="13935" y="12542"/>
                  </a:cubicBezTo>
                  <a:cubicBezTo>
                    <a:pt x="14632" y="12890"/>
                    <a:pt x="14981" y="13239"/>
                    <a:pt x="14981" y="13935"/>
                  </a:cubicBezTo>
                  <a:cubicBezTo>
                    <a:pt x="14981" y="14632"/>
                    <a:pt x="14632" y="14981"/>
                    <a:pt x="13935" y="14981"/>
                  </a:cubicBezTo>
                  <a:cubicBezTo>
                    <a:pt x="13239" y="14981"/>
                    <a:pt x="12890" y="14632"/>
                    <a:pt x="12194" y="14284"/>
                  </a:cubicBezTo>
                  <a:cubicBezTo>
                    <a:pt x="11845" y="14284"/>
                    <a:pt x="11845" y="14632"/>
                    <a:pt x="11845" y="14981"/>
                  </a:cubicBezTo>
                  <a:cubicBezTo>
                    <a:pt x="11845" y="15329"/>
                    <a:pt x="11845" y="15677"/>
                    <a:pt x="12194" y="16026"/>
                  </a:cubicBezTo>
                  <a:cubicBezTo>
                    <a:pt x="14981" y="18813"/>
                    <a:pt x="14981" y="18813"/>
                    <a:pt x="14981" y="18813"/>
                  </a:cubicBezTo>
                  <a:cubicBezTo>
                    <a:pt x="15329" y="19161"/>
                    <a:pt x="15677" y="19161"/>
                    <a:pt x="15677" y="19161"/>
                  </a:cubicBezTo>
                  <a:cubicBezTo>
                    <a:pt x="16026" y="19161"/>
                    <a:pt x="16374" y="19161"/>
                    <a:pt x="16723" y="18813"/>
                  </a:cubicBezTo>
                  <a:cubicBezTo>
                    <a:pt x="18813" y="16723"/>
                    <a:pt x="18813" y="16723"/>
                    <a:pt x="18813" y="16723"/>
                  </a:cubicBezTo>
                  <a:cubicBezTo>
                    <a:pt x="18813" y="16723"/>
                    <a:pt x="19161" y="16374"/>
                    <a:pt x="19161" y="16026"/>
                  </a:cubicBezTo>
                  <a:cubicBezTo>
                    <a:pt x="19161" y="15677"/>
                    <a:pt x="18813" y="15329"/>
                    <a:pt x="18813" y="1498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grpSp>
        <p:nvGrpSpPr>
          <p:cNvPr id="1442" name="Group"/>
          <p:cNvGrpSpPr/>
          <p:nvPr/>
        </p:nvGrpSpPr>
        <p:grpSpPr>
          <a:xfrm>
            <a:off x="5793993" y="2371489"/>
            <a:ext cx="5681513" cy="3859479"/>
            <a:chOff x="0" y="0"/>
            <a:chExt cx="11363024" cy="7718956"/>
          </a:xfrm>
        </p:grpSpPr>
        <p:pic>
          <p:nvPicPr>
            <p:cNvPr id="1434" name="Fig2.png" descr="Fig2.png"/>
            <p:cNvPicPr>
              <a:picLocks noChangeAspect="1"/>
            </p:cNvPicPr>
            <p:nvPr/>
          </p:nvPicPr>
          <p:blipFill>
            <a:blip r:embed="rId2"/>
            <a:srcRect l="68851" t="3220" r="1179" b="54246"/>
            <a:stretch>
              <a:fillRect/>
            </a:stretch>
          </p:blipFill>
          <p:spPr>
            <a:xfrm>
              <a:off x="4038592" y="0"/>
              <a:ext cx="4071416" cy="3864248"/>
            </a:xfrm>
            <a:prstGeom prst="rect">
              <a:avLst/>
            </a:prstGeom>
            <a:ln w="12700" cap="flat">
              <a:noFill/>
              <a:miter lim="400000"/>
            </a:ln>
            <a:effectLst/>
          </p:spPr>
        </p:pic>
        <p:pic>
          <p:nvPicPr>
            <p:cNvPr id="1435" name="Fig2.png" descr="Fig2.png"/>
            <p:cNvPicPr>
              <a:picLocks/>
            </p:cNvPicPr>
            <p:nvPr/>
          </p:nvPicPr>
          <p:blipFill>
            <a:blip r:embed="rId3"/>
            <a:srcRect l="38665" t="60699" r="35532" b="11255"/>
            <a:stretch>
              <a:fillRect/>
            </a:stretch>
          </p:blipFill>
          <p:spPr>
            <a:xfrm>
              <a:off x="8240479" y="4800763"/>
              <a:ext cx="3068265" cy="2667686"/>
            </a:xfrm>
            <a:prstGeom prst="rect">
              <a:avLst/>
            </a:prstGeom>
            <a:ln w="12700" cap="flat">
              <a:noFill/>
              <a:miter lim="400000"/>
            </a:ln>
            <a:effectLst/>
          </p:spPr>
        </p:pic>
        <p:pic>
          <p:nvPicPr>
            <p:cNvPr id="1436" name="Fig1.png" descr="Fig1.png"/>
            <p:cNvPicPr>
              <a:picLocks noChangeAspect="1"/>
            </p:cNvPicPr>
            <p:nvPr/>
          </p:nvPicPr>
          <p:blipFill>
            <a:blip r:embed="rId4"/>
            <a:srcRect l="73010" t="55670" r="5008" b="9468"/>
            <a:stretch>
              <a:fillRect/>
            </a:stretch>
          </p:blipFill>
          <p:spPr>
            <a:xfrm>
              <a:off x="4448527" y="4339578"/>
              <a:ext cx="3112755" cy="3256527"/>
            </a:xfrm>
            <a:prstGeom prst="rect">
              <a:avLst/>
            </a:prstGeom>
            <a:ln w="12700" cap="flat">
              <a:noFill/>
              <a:miter lim="400000"/>
            </a:ln>
            <a:effectLst/>
          </p:spPr>
        </p:pic>
        <p:sp>
          <p:nvSpPr>
            <p:cNvPr id="1437" name="Rectangle"/>
            <p:cNvSpPr/>
            <p:nvPr/>
          </p:nvSpPr>
          <p:spPr>
            <a:xfrm>
              <a:off x="0" y="377505"/>
              <a:ext cx="1531616" cy="302866"/>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438" name="Fig1.png" descr="Fig1.png"/>
            <p:cNvPicPr>
              <a:picLocks noChangeAspect="1"/>
            </p:cNvPicPr>
            <p:nvPr/>
          </p:nvPicPr>
          <p:blipFill>
            <a:blip r:embed="rId4"/>
            <a:srcRect l="4176" t="54379" r="72632" b="10793"/>
            <a:stretch>
              <a:fillRect/>
            </a:stretch>
          </p:blipFill>
          <p:spPr>
            <a:xfrm>
              <a:off x="427518" y="4284792"/>
              <a:ext cx="3397702" cy="3365866"/>
            </a:xfrm>
            <a:prstGeom prst="rect">
              <a:avLst/>
            </a:prstGeom>
            <a:ln w="12700" cap="flat">
              <a:noFill/>
              <a:miter lim="400000"/>
            </a:ln>
            <a:effectLst/>
          </p:spPr>
        </p:pic>
        <p:sp>
          <p:nvSpPr>
            <p:cNvPr id="1439" name="Rectangle"/>
            <p:cNvSpPr/>
            <p:nvPr/>
          </p:nvSpPr>
          <p:spPr>
            <a:xfrm>
              <a:off x="8234406" y="7416090"/>
              <a:ext cx="3128619" cy="302867"/>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440" name="Fig1.png" descr="Fig1.png"/>
            <p:cNvPicPr>
              <a:picLocks noChangeAspect="1"/>
            </p:cNvPicPr>
            <p:nvPr/>
          </p:nvPicPr>
          <p:blipFill>
            <a:blip r:embed="rId5"/>
            <a:srcRect l="5030" t="6213" r="69561" b="59240"/>
            <a:stretch>
              <a:fillRect/>
            </a:stretch>
          </p:blipFill>
          <p:spPr>
            <a:xfrm>
              <a:off x="11052" y="333486"/>
              <a:ext cx="3564963" cy="3197270"/>
            </a:xfrm>
            <a:prstGeom prst="rect">
              <a:avLst/>
            </a:prstGeom>
            <a:ln w="12700" cap="flat">
              <a:noFill/>
              <a:miter lim="400000"/>
            </a:ln>
            <a:effectLst/>
          </p:spPr>
        </p:pic>
        <p:pic>
          <p:nvPicPr>
            <p:cNvPr id="1441" name="Fig2.png" descr="Fig2.png"/>
            <p:cNvPicPr>
              <a:picLocks noChangeAspect="1"/>
            </p:cNvPicPr>
            <p:nvPr/>
          </p:nvPicPr>
          <p:blipFill>
            <a:blip r:embed="rId6"/>
            <a:srcRect l="37956" t="2656" r="35532" b="55939"/>
            <a:stretch>
              <a:fillRect/>
            </a:stretch>
          </p:blipFill>
          <p:spPr>
            <a:xfrm>
              <a:off x="8312007" y="288300"/>
              <a:ext cx="3042065" cy="3177150"/>
            </a:xfrm>
            <a:prstGeom prst="rect">
              <a:avLst/>
            </a:prstGeom>
            <a:ln w="12700" cap="flat">
              <a:noFill/>
              <a:miter lim="400000"/>
            </a:ln>
            <a:effectLst/>
          </p:spPr>
        </p:pic>
      </p:grpSp>
      <p:sp>
        <p:nvSpPr>
          <p:cNvPr id="1443" name="27"/>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27</a:t>
            </a:r>
          </a:p>
          <a:p>
            <a:pPr lvl="1">
              <a:defRPr sz="3000">
                <a:solidFill>
                  <a:srgbClr val="EBEBEB"/>
                </a:solidFill>
                <a:latin typeface="Helvetica"/>
                <a:ea typeface="Helvetica"/>
                <a:cs typeface="Helvetica"/>
                <a:sym typeface="Helvetica"/>
              </a:defRPr>
            </a:pPr>
            <a:endParaRPr sz="150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Rectangle"/>
          <p:cNvSpPr/>
          <p:nvPr/>
        </p:nvSpPr>
        <p:spPr>
          <a:xfrm>
            <a:off x="-11519" y="-26657"/>
            <a:ext cx="4453579" cy="2721249"/>
          </a:xfrm>
          <a:prstGeom prst="rect">
            <a:avLst/>
          </a:prstGeom>
          <a:solidFill>
            <a:srgbClr val="7893B7"/>
          </a:solidFill>
          <a:ln w="12700">
            <a:miter lim="400000"/>
          </a:ln>
        </p:spPr>
        <p:txBody>
          <a:bodyPr lIns="22860" rIns="22860" anchor="ctr"/>
          <a:lstStyle/>
          <a:p>
            <a:endParaRPr sz="1150"/>
          </a:p>
        </p:txBody>
      </p:sp>
      <p:grpSp>
        <p:nvGrpSpPr>
          <p:cNvPr id="1566" name="Group"/>
          <p:cNvGrpSpPr/>
          <p:nvPr/>
        </p:nvGrpSpPr>
        <p:grpSpPr>
          <a:xfrm>
            <a:off x="307367" y="450888"/>
            <a:ext cx="4091442" cy="1696517"/>
            <a:chOff x="0" y="-641239"/>
            <a:chExt cx="8182882" cy="3393032"/>
          </a:xfrm>
        </p:grpSpPr>
        <p:sp>
          <p:nvSpPr>
            <p:cNvPr id="1563" name="GGPLOT2…"/>
            <p:cNvSpPr txBox="1"/>
            <p:nvPr/>
          </p:nvSpPr>
          <p:spPr>
            <a:xfrm>
              <a:off x="0" y="570639"/>
              <a:ext cx="7509824" cy="21811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a:t>GGPLOT2</a:t>
              </a:r>
            </a:p>
            <a:p>
              <a:pPr algn="ctr">
                <a:defRPr sz="5000">
                  <a:solidFill>
                    <a:srgbClr val="FFFFFF"/>
                  </a:solidFill>
                  <a:latin typeface="Helvetica"/>
                  <a:ea typeface="Helvetica"/>
                  <a:cs typeface="Helvetica"/>
                  <a:sym typeface="Helvetica"/>
                </a:defRPr>
              </a:pPr>
              <a:r>
                <a:rPr sz="2500"/>
                <a:t>ADDITIVE STRUCTURE</a:t>
              </a:r>
            </a:p>
          </p:txBody>
        </p:sp>
        <p:sp>
          <p:nvSpPr>
            <p:cNvPr id="1564" name="Line"/>
            <p:cNvSpPr/>
            <p:nvPr/>
          </p:nvSpPr>
          <p:spPr>
            <a:xfrm>
              <a:off x="88271" y="-411406"/>
              <a:ext cx="1350009"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sp>
          <p:nvSpPr>
            <p:cNvPr id="1565" name="http://tutorials.iq.harvard.edu/R/Rgraphics/Rgraphics.html"/>
            <p:cNvSpPr txBox="1"/>
            <p:nvPr/>
          </p:nvSpPr>
          <p:spPr>
            <a:xfrm>
              <a:off x="1631404" y="-641240"/>
              <a:ext cx="6551479" cy="7839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http://tutorials.iq.harvard.edu/R/Rgraphics/Rgraphics.html</a:t>
              </a:r>
            </a:p>
          </p:txBody>
        </p:sp>
      </p:grpSp>
      <p:sp>
        <p:nvSpPr>
          <p:cNvPr id="1567"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grpSp>
        <p:nvGrpSpPr>
          <p:cNvPr id="1575" name="Group"/>
          <p:cNvGrpSpPr/>
          <p:nvPr/>
        </p:nvGrpSpPr>
        <p:grpSpPr>
          <a:xfrm>
            <a:off x="5026024" y="757923"/>
            <a:ext cx="6787438" cy="1341199"/>
            <a:chOff x="-1" y="-1"/>
            <a:chExt cx="13574873" cy="2682396"/>
          </a:xfrm>
        </p:grpSpPr>
        <p:sp>
          <p:nvSpPr>
            <p:cNvPr id="1568" name="Oval 12"/>
            <p:cNvSpPr/>
            <p:nvPr/>
          </p:nvSpPr>
          <p:spPr>
            <a:xfrm rot="5400000" flipH="1">
              <a:off x="5952684" y="2482596"/>
              <a:ext cx="202827" cy="196771"/>
            </a:xfrm>
            <a:prstGeom prst="ellipse">
              <a:avLst/>
            </a:prstGeom>
            <a:solidFill>
              <a:srgbClr val="4D0706"/>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grpSp>
          <p:nvGrpSpPr>
            <p:cNvPr id="1574" name="Group"/>
            <p:cNvGrpSpPr/>
            <p:nvPr/>
          </p:nvGrpSpPr>
          <p:grpSpPr>
            <a:xfrm>
              <a:off x="-1" y="-1"/>
              <a:ext cx="13574873" cy="2552680"/>
              <a:chOff x="0" y="0"/>
              <a:chExt cx="13574870" cy="2552678"/>
            </a:xfrm>
          </p:grpSpPr>
          <p:sp>
            <p:nvSpPr>
              <p:cNvPr id="1569" name="Oval 25"/>
              <p:cNvSpPr/>
              <p:nvPr/>
            </p:nvSpPr>
            <p:spPr>
              <a:xfrm rot="5400000" flipH="1">
                <a:off x="5952684" y="379135"/>
                <a:ext cx="202827" cy="196770"/>
              </a:xfrm>
              <a:prstGeom prst="ellipse">
                <a:avLst/>
              </a:prstGeom>
              <a:solidFill>
                <a:srgbClr val="4D0706"/>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sp>
            <p:nvSpPr>
              <p:cNvPr id="1570" name="Freeform 26"/>
              <p:cNvSpPr/>
              <p:nvPr/>
            </p:nvSpPr>
            <p:spPr>
              <a:xfrm rot="5400000" flipH="1">
                <a:off x="4069757" y="5728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a:p>
            </p:txBody>
          </p:sp>
          <p:sp>
            <p:nvSpPr>
              <p:cNvPr id="1571" name="Oval 27"/>
              <p:cNvSpPr/>
              <p:nvPr/>
            </p:nvSpPr>
            <p:spPr>
              <a:xfrm rot="5400000" flipH="1">
                <a:off x="4066728" y="376106"/>
                <a:ext cx="202827" cy="202828"/>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a:p>
            </p:txBody>
          </p:sp>
          <p:sp>
            <p:nvSpPr>
              <p:cNvPr id="1572" name="ggplot(my.DS, aes(x=Sample, y=Measure))"/>
              <p:cNvSpPr/>
              <p:nvPr/>
            </p:nvSpPr>
            <p:spPr>
              <a:xfrm>
                <a:off x="6534801" y="155598"/>
                <a:ext cx="7040069" cy="126188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a:t>ggplot(my.DS, aes(x=Sample, y=Measure))</a:t>
                </a:r>
              </a:p>
              <a:p>
                <a:pPr algn="r">
                  <a:defRPr sz="2400">
                    <a:solidFill>
                      <a:srgbClr val="374556"/>
                    </a:solidFill>
                    <a:latin typeface="Helvetica"/>
                    <a:ea typeface="Helvetica"/>
                    <a:cs typeface="Helvetica"/>
                    <a:sym typeface="Helvetica"/>
                  </a:defRPr>
                </a:pPr>
                <a:r>
                  <a:rPr sz="1200"/>
                  <a:t> </a:t>
                </a:r>
              </a:p>
            </p:txBody>
          </p:sp>
          <p:sp>
            <p:nvSpPr>
              <p:cNvPr id="1573" name="DATASET, SAMPLES &amp; OBSERVATIONS"/>
              <p:cNvSpPr/>
              <p:nvPr/>
            </p:nvSpPr>
            <p:spPr>
              <a:xfrm>
                <a:off x="0" y="0"/>
                <a:ext cx="4013200" cy="98488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a:t>DATASET, SAMPLES &amp; OBSERVATIONS</a:t>
                </a:r>
              </a:p>
            </p:txBody>
          </p:sp>
        </p:grpSp>
      </p:grpSp>
      <p:grpSp>
        <p:nvGrpSpPr>
          <p:cNvPr id="1583" name="Group"/>
          <p:cNvGrpSpPr/>
          <p:nvPr/>
        </p:nvGrpSpPr>
        <p:grpSpPr>
          <a:xfrm>
            <a:off x="5026024" y="1702171"/>
            <a:ext cx="6786793" cy="1476171"/>
            <a:chOff x="-2" y="-1"/>
            <a:chExt cx="13573584" cy="2952340"/>
          </a:xfrm>
        </p:grpSpPr>
        <p:sp>
          <p:nvSpPr>
            <p:cNvPr id="1576" name="Oval 22"/>
            <p:cNvSpPr/>
            <p:nvPr/>
          </p:nvSpPr>
          <p:spPr>
            <a:xfrm rot="5400000" flipH="1">
              <a:off x="5952684" y="2752540"/>
              <a:ext cx="202827" cy="196771"/>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grpSp>
          <p:nvGrpSpPr>
            <p:cNvPr id="1582" name="Group"/>
            <p:cNvGrpSpPr/>
            <p:nvPr/>
          </p:nvGrpSpPr>
          <p:grpSpPr>
            <a:xfrm>
              <a:off x="-2" y="-1"/>
              <a:ext cx="13573584" cy="2819231"/>
              <a:chOff x="-1" y="0"/>
              <a:chExt cx="13573582" cy="2819229"/>
            </a:xfrm>
          </p:grpSpPr>
          <p:sp>
            <p:nvSpPr>
              <p:cNvPr id="1577" name="ggplot(my.DS, aes(x=Sample, y=Measure))…"/>
              <p:cNvSpPr/>
              <p:nvPr/>
            </p:nvSpPr>
            <p:spPr>
              <a:xfrm>
                <a:off x="6534801" y="0"/>
                <a:ext cx="7038780"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a:t>ggplot(my.DS, aes(x=Sample, y=Measure))</a:t>
                </a:r>
              </a:p>
              <a:p>
                <a:pPr>
                  <a:defRPr sz="2600">
                    <a:solidFill>
                      <a:srgbClr val="374556"/>
                    </a:solidFill>
                    <a:latin typeface="Courier"/>
                    <a:ea typeface="Courier"/>
                    <a:cs typeface="Courier"/>
                    <a:sym typeface="Courier"/>
                  </a:defRPr>
                </a:pPr>
                <a:r>
                  <a:rPr sz="1300"/>
                  <a:t>+ geom_boxplot()</a:t>
                </a:r>
              </a:p>
              <a:p>
                <a:pPr algn="r">
                  <a:defRPr sz="2900">
                    <a:solidFill>
                      <a:srgbClr val="374556"/>
                    </a:solidFill>
                    <a:latin typeface="Helvetica"/>
                    <a:ea typeface="Helvetica"/>
                    <a:cs typeface="Helvetica"/>
                    <a:sym typeface="Helvetica"/>
                  </a:defRPr>
                </a:pPr>
                <a:r>
                  <a:rPr sz="1450"/>
                  <a:t> </a:t>
                </a:r>
              </a:p>
            </p:txBody>
          </p:sp>
          <p:grpSp>
            <p:nvGrpSpPr>
              <p:cNvPr id="1581" name="Group"/>
              <p:cNvGrpSpPr/>
              <p:nvPr/>
            </p:nvGrpSpPr>
            <p:grpSpPr>
              <a:xfrm>
                <a:off x="-1" y="482449"/>
                <a:ext cx="6049559" cy="2336780"/>
                <a:chOff x="0" y="0"/>
                <a:chExt cx="6049557" cy="2336778"/>
              </a:xfrm>
            </p:grpSpPr>
            <p:sp>
              <p:nvSpPr>
                <p:cNvPr id="1578" name="Freeform 20"/>
                <p:cNvSpPr/>
                <p:nvPr/>
              </p:nvSpPr>
              <p:spPr>
                <a:xfrm rot="5400000" flipH="1">
                  <a:off x="4069757" y="3569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a:p>
              </p:txBody>
            </p:sp>
            <p:sp>
              <p:nvSpPr>
                <p:cNvPr id="1579" name="Oval 21"/>
                <p:cNvSpPr/>
                <p:nvPr/>
              </p:nvSpPr>
              <p:spPr>
                <a:xfrm rot="5400000" flipH="1">
                  <a:off x="4066728" y="160206"/>
                  <a:ext cx="202827" cy="202828"/>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a:p>
              </p:txBody>
            </p:sp>
            <p:sp>
              <p:nvSpPr>
                <p:cNvPr id="1580" name="DEFINE PLOT TYPE"/>
                <p:cNvSpPr/>
                <p:nvPr/>
              </p:nvSpPr>
              <p:spPr>
                <a:xfrm>
                  <a:off x="0" y="0"/>
                  <a:ext cx="4013200"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a:t>DEFINE PLOT TYPE</a:t>
                  </a:r>
                </a:p>
              </p:txBody>
            </p:sp>
          </p:grpSp>
        </p:grpSp>
      </p:grpSp>
      <p:grpSp>
        <p:nvGrpSpPr>
          <p:cNvPr id="1590" name="Group"/>
          <p:cNvGrpSpPr/>
          <p:nvPr/>
        </p:nvGrpSpPr>
        <p:grpSpPr>
          <a:xfrm>
            <a:off x="5026025" y="2759117"/>
            <a:ext cx="6817741" cy="1496304"/>
            <a:chOff x="0" y="-1"/>
            <a:chExt cx="13635480" cy="2992606"/>
          </a:xfrm>
        </p:grpSpPr>
        <p:sp>
          <p:nvSpPr>
            <p:cNvPr id="1584" name="Oval 9"/>
            <p:cNvSpPr/>
            <p:nvPr/>
          </p:nvSpPr>
          <p:spPr>
            <a:xfrm rot="5400000" flipH="1">
              <a:off x="5952684" y="2792807"/>
              <a:ext cx="202827" cy="196770"/>
            </a:xfrm>
            <a:prstGeom prst="ellipse">
              <a:avLst/>
            </a:prstGeom>
            <a:solidFill>
              <a:srgbClr val="912C51"/>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grpSp>
          <p:nvGrpSpPr>
            <p:cNvPr id="1589" name="Group"/>
            <p:cNvGrpSpPr/>
            <p:nvPr/>
          </p:nvGrpSpPr>
          <p:grpSpPr>
            <a:xfrm>
              <a:off x="0" y="-1"/>
              <a:ext cx="13635480" cy="2862263"/>
              <a:chOff x="0" y="0"/>
              <a:chExt cx="13635479" cy="2862261"/>
            </a:xfrm>
          </p:grpSpPr>
          <p:sp>
            <p:nvSpPr>
              <p:cNvPr id="1585" name="Freeform 23"/>
              <p:cNvSpPr/>
              <p:nvPr/>
            </p:nvSpPr>
            <p:spPr>
              <a:xfrm rot="5400000" flipH="1">
                <a:off x="4069757" y="882461"/>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a:p>
            </p:txBody>
          </p:sp>
          <p:sp>
            <p:nvSpPr>
              <p:cNvPr id="1586" name="Oval 24"/>
              <p:cNvSpPr/>
              <p:nvPr/>
            </p:nvSpPr>
            <p:spPr>
              <a:xfrm rot="5400000" flipH="1">
                <a:off x="4066728" y="685689"/>
                <a:ext cx="202827" cy="202827"/>
              </a:xfrm>
              <a:prstGeom prst="ellipse">
                <a:avLst/>
              </a:prstGeom>
              <a:solidFill>
                <a:srgbClr val="912C51"/>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a:p>
            </p:txBody>
          </p:sp>
          <p:sp>
            <p:nvSpPr>
              <p:cNvPr id="1587" name="ggplot(my.DS, aes(x=Sample, y=Measure, fill=Sample))…"/>
              <p:cNvSpPr/>
              <p:nvPr/>
            </p:nvSpPr>
            <p:spPr>
              <a:xfrm>
                <a:off x="6602255" y="0"/>
                <a:ext cx="7033224"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a:t>ggplot(my.DS, aes(x=Sample, y=Measure, fill=Sample))</a:t>
                </a:r>
              </a:p>
              <a:p>
                <a:pPr>
                  <a:defRPr sz="2600">
                    <a:solidFill>
                      <a:srgbClr val="374556"/>
                    </a:solidFill>
                    <a:latin typeface="Courier"/>
                    <a:ea typeface="Courier"/>
                    <a:cs typeface="Courier"/>
                    <a:sym typeface="Courier"/>
                  </a:defRPr>
                </a:pPr>
                <a:r>
                  <a:rPr sz="1300"/>
                  <a:t>+ geom_boxplot()</a:t>
                </a:r>
              </a:p>
              <a:p>
                <a:pPr algn="r">
                  <a:defRPr sz="2900">
                    <a:solidFill>
                      <a:srgbClr val="374556"/>
                    </a:solidFill>
                    <a:latin typeface="Helvetica"/>
                    <a:ea typeface="Helvetica"/>
                    <a:cs typeface="Helvetica"/>
                    <a:sym typeface="Helvetica"/>
                  </a:defRPr>
                </a:pPr>
                <a:r>
                  <a:rPr sz="1450"/>
                  <a:t> </a:t>
                </a:r>
              </a:p>
            </p:txBody>
          </p:sp>
          <p:sp>
            <p:nvSpPr>
              <p:cNvPr id="1588" name="COLOR BY GROUP"/>
              <p:cNvSpPr/>
              <p:nvPr/>
            </p:nvSpPr>
            <p:spPr>
              <a:xfrm>
                <a:off x="0" y="519131"/>
                <a:ext cx="4017171"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a:t>COLOR BY GROUP</a:t>
                </a:r>
              </a:p>
            </p:txBody>
          </p:sp>
        </p:grpSp>
      </p:grpSp>
      <p:grpSp>
        <p:nvGrpSpPr>
          <p:cNvPr id="1597" name="Group"/>
          <p:cNvGrpSpPr/>
          <p:nvPr/>
        </p:nvGrpSpPr>
        <p:grpSpPr>
          <a:xfrm>
            <a:off x="5026025" y="3879295"/>
            <a:ext cx="6816650" cy="1457464"/>
            <a:chOff x="0" y="-1"/>
            <a:chExt cx="13633297" cy="2914925"/>
          </a:xfrm>
        </p:grpSpPr>
        <p:sp>
          <p:nvSpPr>
            <p:cNvPr id="1591" name="Oval 19"/>
            <p:cNvSpPr/>
            <p:nvPr/>
          </p:nvSpPr>
          <p:spPr>
            <a:xfrm rot="5400000" flipH="1">
              <a:off x="5935750" y="2715124"/>
              <a:ext cx="202828" cy="196771"/>
            </a:xfrm>
            <a:prstGeom prst="ellipse">
              <a:avLst/>
            </a:prstGeom>
            <a:solidFill>
              <a:srgbClr val="FF847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grpSp>
          <p:nvGrpSpPr>
            <p:cNvPr id="1596" name="Group"/>
            <p:cNvGrpSpPr/>
            <p:nvPr/>
          </p:nvGrpSpPr>
          <p:grpSpPr>
            <a:xfrm>
              <a:off x="0" y="-1"/>
              <a:ext cx="13633297" cy="2784623"/>
              <a:chOff x="0" y="0"/>
              <a:chExt cx="13633296" cy="2784621"/>
            </a:xfrm>
          </p:grpSpPr>
          <p:sp>
            <p:nvSpPr>
              <p:cNvPr id="1592" name="Freeform 20"/>
              <p:cNvSpPr/>
              <p:nvPr/>
            </p:nvSpPr>
            <p:spPr>
              <a:xfrm rot="5400000" flipH="1">
                <a:off x="4069757" y="804822"/>
                <a:ext cx="2076671" cy="1882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a:p>
            </p:txBody>
          </p:sp>
          <p:sp>
            <p:nvSpPr>
              <p:cNvPr id="1593" name="Oval 21"/>
              <p:cNvSpPr/>
              <p:nvPr/>
            </p:nvSpPr>
            <p:spPr>
              <a:xfrm rot="5400000" flipH="1">
                <a:off x="4066728" y="595349"/>
                <a:ext cx="202827" cy="202827"/>
              </a:xfrm>
              <a:prstGeom prst="ellipse">
                <a:avLst/>
              </a:prstGeom>
              <a:solidFill>
                <a:srgbClr val="FF847F"/>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a:p>
            </p:txBody>
          </p:sp>
          <p:sp>
            <p:nvSpPr>
              <p:cNvPr id="1594" name="… + ggtitle(&quot;Basic boxplot&quot;) + theme(legend.position=“none”, plot.title = element_text(size=11))"/>
              <p:cNvSpPr/>
              <p:nvPr/>
            </p:nvSpPr>
            <p:spPr>
              <a:xfrm>
                <a:off x="6602254" y="0"/>
                <a:ext cx="7031042" cy="12926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600">
                    <a:solidFill>
                      <a:srgbClr val="374556"/>
                    </a:solidFill>
                    <a:latin typeface="Courier"/>
                    <a:ea typeface="Courier"/>
                    <a:cs typeface="Courier"/>
                    <a:sym typeface="Courier"/>
                  </a:defRPr>
                </a:lvl1pPr>
              </a:lstStyle>
              <a:p>
                <a:r>
                  <a:rPr sz="1300"/>
                  <a:t> … + ggtitle("Basic boxplot") + theme(legend.position=“none”, plot.title = element_text(size=11)) </a:t>
                </a:r>
              </a:p>
            </p:txBody>
          </p:sp>
          <p:sp>
            <p:nvSpPr>
              <p:cNvPr id="1595" name="TITLE AND LEGEND"/>
              <p:cNvSpPr/>
              <p:nvPr/>
            </p:nvSpPr>
            <p:spPr>
              <a:xfrm>
                <a:off x="0" y="428791"/>
                <a:ext cx="4013201"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a:t>TITLE AND LEGEND</a:t>
                </a:r>
              </a:p>
            </p:txBody>
          </p:sp>
        </p:grpSp>
      </p:grpSp>
      <p:grpSp>
        <p:nvGrpSpPr>
          <p:cNvPr id="1604" name="Group"/>
          <p:cNvGrpSpPr/>
          <p:nvPr/>
        </p:nvGrpSpPr>
        <p:grpSpPr>
          <a:xfrm>
            <a:off x="5026025" y="4867992"/>
            <a:ext cx="6820072" cy="1535623"/>
            <a:chOff x="0" y="-1"/>
            <a:chExt cx="13640143" cy="3071243"/>
          </a:xfrm>
        </p:grpSpPr>
        <p:sp>
          <p:nvSpPr>
            <p:cNvPr id="1598" name="Oval 6"/>
            <p:cNvSpPr/>
            <p:nvPr/>
          </p:nvSpPr>
          <p:spPr>
            <a:xfrm rot="5400000" flipH="1">
              <a:off x="5952684" y="2871443"/>
              <a:ext cx="202827" cy="196771"/>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grpSp>
          <p:nvGrpSpPr>
            <p:cNvPr id="1603" name="Group"/>
            <p:cNvGrpSpPr/>
            <p:nvPr/>
          </p:nvGrpSpPr>
          <p:grpSpPr>
            <a:xfrm>
              <a:off x="0" y="-1"/>
              <a:ext cx="13640143" cy="2957740"/>
              <a:chOff x="0" y="0"/>
              <a:chExt cx="13640142" cy="2957738"/>
            </a:xfrm>
          </p:grpSpPr>
          <p:sp>
            <p:nvSpPr>
              <p:cNvPr id="1599" name="Freeform 20"/>
              <p:cNvSpPr/>
              <p:nvPr/>
            </p:nvSpPr>
            <p:spPr>
              <a:xfrm rot="5400000" flipH="1">
                <a:off x="4069757" y="97793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a:p>
            </p:txBody>
          </p:sp>
          <p:sp>
            <p:nvSpPr>
              <p:cNvPr id="1600" name="Oval 21"/>
              <p:cNvSpPr/>
              <p:nvPr/>
            </p:nvSpPr>
            <p:spPr>
              <a:xfrm rot="5400000" flipH="1">
                <a:off x="4066728" y="781166"/>
                <a:ext cx="202827" cy="202827"/>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a:p>
            </p:txBody>
          </p:sp>
          <p:sp>
            <p:nvSpPr>
              <p:cNvPr id="1601" name="… + scale_fill_manual(values = c(&quot;lightgray&quot;, &quot;steelblue&quot;,…"/>
              <p:cNvSpPr/>
              <p:nvPr/>
            </p:nvSpPr>
            <p:spPr>
              <a:xfrm>
                <a:off x="6602255" y="0"/>
                <a:ext cx="7037887"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a:t> … + scale_fill_manual(values = c("lightgray", "steelblue", </a:t>
                </a:r>
              </a:p>
              <a:p>
                <a:pPr>
                  <a:defRPr sz="2600">
                    <a:solidFill>
                      <a:srgbClr val="374556"/>
                    </a:solidFill>
                    <a:latin typeface="Courier"/>
                    <a:ea typeface="Courier"/>
                    <a:cs typeface="Courier"/>
                    <a:sym typeface="Courier"/>
                  </a:defRPr>
                </a:pPr>
                <a:r>
                  <a:rPr sz="1300"/>
                  <a:t>“aquamarine3", "seagreen4"))</a:t>
                </a:r>
              </a:p>
              <a:p>
                <a:pPr algn="r">
                  <a:defRPr sz="2900">
                    <a:solidFill>
                      <a:srgbClr val="374556"/>
                    </a:solidFill>
                    <a:latin typeface="Helvetica"/>
                    <a:ea typeface="Helvetica"/>
                    <a:cs typeface="Helvetica"/>
                    <a:sym typeface="Helvetica"/>
                  </a:defRPr>
                </a:pPr>
                <a:r>
                  <a:rPr sz="1450"/>
                  <a:t> </a:t>
                </a:r>
              </a:p>
            </p:txBody>
          </p:sp>
          <p:sp>
            <p:nvSpPr>
              <p:cNvPr id="1602" name="CUSTOM COLORS"/>
              <p:cNvSpPr/>
              <p:nvPr/>
            </p:nvSpPr>
            <p:spPr>
              <a:xfrm>
                <a:off x="0" y="584199"/>
                <a:ext cx="401319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a:t>CUSTOM COLORS</a:t>
                </a:r>
              </a:p>
            </p:txBody>
          </p:sp>
        </p:grpSp>
      </p:grpSp>
      <p:grpSp>
        <p:nvGrpSpPr>
          <p:cNvPr id="1609" name="Group"/>
          <p:cNvGrpSpPr/>
          <p:nvPr/>
        </p:nvGrpSpPr>
        <p:grpSpPr>
          <a:xfrm>
            <a:off x="5026025" y="6199637"/>
            <a:ext cx="7713735" cy="304979"/>
            <a:chOff x="-245427" y="-19050"/>
            <a:chExt cx="15427467" cy="609957"/>
          </a:xfrm>
        </p:grpSpPr>
        <p:sp>
          <p:nvSpPr>
            <p:cNvPr id="1605" name="Line"/>
            <p:cNvSpPr/>
            <p:nvPr/>
          </p:nvSpPr>
          <p:spPr>
            <a:xfrm>
              <a:off x="3992299" y="326251"/>
              <a:ext cx="1656474"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sz="1150"/>
            </a:p>
          </p:txBody>
        </p:sp>
        <p:sp>
          <p:nvSpPr>
            <p:cNvPr id="1606" name="Oval 21"/>
            <p:cNvSpPr/>
            <p:nvPr/>
          </p:nvSpPr>
          <p:spPr>
            <a:xfrm rot="5400000" flipH="1">
              <a:off x="3821308" y="224838"/>
              <a:ext cx="202827" cy="202827"/>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a:p>
          </p:txBody>
        </p:sp>
        <p:sp>
          <p:nvSpPr>
            <p:cNvPr id="1607" name="+ theme_minimal()"/>
            <p:cNvSpPr txBox="1"/>
            <p:nvPr/>
          </p:nvSpPr>
          <p:spPr>
            <a:xfrm>
              <a:off x="6357020" y="-19051"/>
              <a:ext cx="8825021" cy="60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600">
                  <a:solidFill>
                    <a:srgbClr val="374556"/>
                  </a:solidFill>
                  <a:latin typeface="Courier"/>
                  <a:ea typeface="Courier"/>
                  <a:cs typeface="Courier"/>
                  <a:sym typeface="Courier"/>
                </a:defRPr>
              </a:lvl1pPr>
            </a:lstStyle>
            <a:p>
              <a:r>
                <a:rPr sz="1300"/>
                <a:t>+ theme_minimal()</a:t>
              </a:r>
            </a:p>
          </p:txBody>
        </p:sp>
        <p:sp>
          <p:nvSpPr>
            <p:cNvPr id="1608" name="BACKGROUND"/>
            <p:cNvSpPr txBox="1"/>
            <p:nvPr/>
          </p:nvSpPr>
          <p:spPr>
            <a:xfrm>
              <a:off x="-245428" y="25400"/>
              <a:ext cx="4013318" cy="535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a:solidFill>
                    <a:srgbClr val="374556"/>
                  </a:solidFill>
                  <a:latin typeface="Helvetica"/>
                  <a:ea typeface="Helvetica"/>
                  <a:cs typeface="Helvetica"/>
                  <a:sym typeface="Helvetica"/>
                </a:defRPr>
              </a:lvl1pPr>
            </a:lstStyle>
            <a:p>
              <a:r>
                <a:rPr sz="1450"/>
                <a:t>BACKGROUND</a:t>
              </a:r>
            </a:p>
          </p:txBody>
        </p:sp>
      </p:grpSp>
      <p:sp>
        <p:nvSpPr>
          <p:cNvPr id="1610" name="28"/>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28</a:t>
            </a:r>
          </a:p>
          <a:p>
            <a:pPr lvl="1">
              <a:defRPr sz="3000">
                <a:solidFill>
                  <a:srgbClr val="EBEBEB"/>
                </a:solidFill>
                <a:latin typeface="Helvetica"/>
                <a:ea typeface="Helvetica"/>
                <a:cs typeface="Helvetica"/>
                <a:sym typeface="Helvetica"/>
              </a:defRPr>
            </a:pPr>
            <a:endParaRPr sz="1500"/>
          </a:p>
        </p:txBody>
      </p:sp>
      <p:pic>
        <p:nvPicPr>
          <p:cNvPr id="1611" name="plot1.pdf" descr="plot1.pdf"/>
          <p:cNvPicPr>
            <a:picLocks/>
          </p:cNvPicPr>
          <p:nvPr/>
        </p:nvPicPr>
        <p:blipFill>
          <a:blip r:embed="rId3"/>
          <a:srcRect l="2080" b="4863"/>
          <a:stretch>
            <a:fillRect/>
          </a:stretch>
        </p:blipFill>
        <p:spPr>
          <a:xfrm>
            <a:off x="254609" y="3261768"/>
            <a:ext cx="4006408" cy="2658567"/>
          </a:xfrm>
          <a:prstGeom prst="rect">
            <a:avLst/>
          </a:prstGeom>
          <a:ln w="12700">
            <a:miter lim="400000"/>
          </a:ln>
        </p:spPr>
      </p:pic>
      <p:pic>
        <p:nvPicPr>
          <p:cNvPr id="1612" name="plot2.pdf" descr="plot2.pdf"/>
          <p:cNvPicPr>
            <a:picLocks/>
          </p:cNvPicPr>
          <p:nvPr/>
        </p:nvPicPr>
        <p:blipFill>
          <a:blip r:embed="rId4"/>
          <a:srcRect l="2494" b="4678"/>
          <a:stretch>
            <a:fillRect/>
          </a:stretch>
        </p:blipFill>
        <p:spPr>
          <a:xfrm>
            <a:off x="238537" y="3261768"/>
            <a:ext cx="4318029" cy="2684537"/>
          </a:xfrm>
          <a:prstGeom prst="rect">
            <a:avLst/>
          </a:prstGeom>
          <a:ln w="12700">
            <a:miter lim="400000"/>
          </a:ln>
        </p:spPr>
      </p:pic>
      <p:grpSp>
        <p:nvGrpSpPr>
          <p:cNvPr id="1615" name="Group"/>
          <p:cNvGrpSpPr/>
          <p:nvPr/>
        </p:nvGrpSpPr>
        <p:grpSpPr>
          <a:xfrm>
            <a:off x="259282" y="3148371"/>
            <a:ext cx="4352712" cy="2783663"/>
            <a:chOff x="0" y="0"/>
            <a:chExt cx="8705422" cy="5567325"/>
          </a:xfrm>
        </p:grpSpPr>
        <p:pic>
          <p:nvPicPr>
            <p:cNvPr id="1613" name="plot3.pdf" descr="plot3.pdf"/>
            <p:cNvPicPr>
              <a:picLocks/>
            </p:cNvPicPr>
            <p:nvPr/>
          </p:nvPicPr>
          <p:blipFill>
            <a:blip r:embed="rId5"/>
            <a:srcRect l="2388" r="8062" b="4647"/>
            <a:stretch>
              <a:fillRect/>
            </a:stretch>
          </p:blipFill>
          <p:spPr>
            <a:xfrm>
              <a:off x="0" y="0"/>
              <a:ext cx="7881144" cy="5567326"/>
            </a:xfrm>
            <a:prstGeom prst="rect">
              <a:avLst/>
            </a:prstGeom>
            <a:ln w="12700" cap="flat">
              <a:noFill/>
              <a:miter lim="400000"/>
            </a:ln>
            <a:effectLst/>
          </p:spPr>
        </p:pic>
        <p:sp>
          <p:nvSpPr>
            <p:cNvPr id="1614" name="Rectangle"/>
            <p:cNvSpPr/>
            <p:nvPr/>
          </p:nvSpPr>
          <p:spPr>
            <a:xfrm>
              <a:off x="7869603" y="2076629"/>
              <a:ext cx="835820" cy="200759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grpSp>
        <p:nvGrpSpPr>
          <p:cNvPr id="1618" name="Group"/>
          <p:cNvGrpSpPr/>
          <p:nvPr/>
        </p:nvGrpSpPr>
        <p:grpSpPr>
          <a:xfrm>
            <a:off x="152593" y="3168076"/>
            <a:ext cx="4400990" cy="3006900"/>
            <a:chOff x="0" y="0"/>
            <a:chExt cx="8801978" cy="6013799"/>
          </a:xfrm>
        </p:grpSpPr>
        <p:sp>
          <p:nvSpPr>
            <p:cNvPr id="1616" name="Rectangle"/>
            <p:cNvSpPr/>
            <p:nvPr/>
          </p:nvSpPr>
          <p:spPr>
            <a:xfrm>
              <a:off x="0" y="0"/>
              <a:ext cx="8801979" cy="601380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617" name="plot5.pdf" descr="plot5.pdf"/>
            <p:cNvPicPr>
              <a:picLocks/>
            </p:cNvPicPr>
            <p:nvPr/>
          </p:nvPicPr>
          <p:blipFill>
            <a:blip r:embed="rId6"/>
            <a:srcRect l="2454" r="10345" b="4471"/>
            <a:stretch>
              <a:fillRect/>
            </a:stretch>
          </p:blipFill>
          <p:spPr>
            <a:xfrm>
              <a:off x="290199" y="193066"/>
              <a:ext cx="8340267" cy="5171302"/>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59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16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159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6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0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5" grpId="0" animBg="1" advAuto="0"/>
      <p:bldP spid="1583" grpId="0" animBg="1" advAuto="0"/>
      <p:bldP spid="1590" grpId="0" animBg="1" advAuto="0"/>
      <p:bldP spid="1597" grpId="0" animBg="1" advAuto="0"/>
      <p:bldP spid="1604" grpId="0" animBg="1" advAuto="0"/>
      <p:bldP spid="1609" grpId="0" animBg="1" advAuto="0"/>
      <p:bldP spid="1612" grpId="0" animBg="1" advAuto="0"/>
      <p:bldP spid="1615" grpId="0" animBg="1" advAuto="0"/>
      <p:bldP spid="1618"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Rectangle"/>
          <p:cNvSpPr/>
          <p:nvPr/>
        </p:nvSpPr>
        <p:spPr>
          <a:xfrm>
            <a:off x="-11519" y="-26657"/>
            <a:ext cx="12215038" cy="2002696"/>
          </a:xfrm>
          <a:prstGeom prst="rect">
            <a:avLst/>
          </a:prstGeom>
          <a:solidFill>
            <a:srgbClr val="7893B7"/>
          </a:solidFill>
          <a:ln w="12700">
            <a:miter lim="400000"/>
          </a:ln>
        </p:spPr>
        <p:txBody>
          <a:bodyPr lIns="22860" rIns="22860" anchor="ctr"/>
          <a:lstStyle/>
          <a:p>
            <a:endParaRPr sz="1150"/>
          </a:p>
        </p:txBody>
      </p:sp>
      <p:sp>
        <p:nvSpPr>
          <p:cNvPr id="1623"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sp>
        <p:nvSpPr>
          <p:cNvPr id="1624" name="29"/>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29</a:t>
            </a:r>
          </a:p>
          <a:p>
            <a:pPr lvl="1">
              <a:defRPr sz="3000">
                <a:solidFill>
                  <a:srgbClr val="EBEBEB"/>
                </a:solidFill>
                <a:latin typeface="Helvetica"/>
                <a:ea typeface="Helvetica"/>
                <a:cs typeface="Helvetica"/>
                <a:sym typeface="Helvetica"/>
              </a:defRPr>
            </a:pPr>
            <a:endParaRPr sz="1500"/>
          </a:p>
        </p:txBody>
      </p:sp>
      <p:grpSp>
        <p:nvGrpSpPr>
          <p:cNvPr id="1628" name="Group"/>
          <p:cNvGrpSpPr/>
          <p:nvPr/>
        </p:nvGrpSpPr>
        <p:grpSpPr>
          <a:xfrm>
            <a:off x="3698550" y="586503"/>
            <a:ext cx="5406025" cy="1025163"/>
            <a:chOff x="0" y="0"/>
            <a:chExt cx="10812047" cy="2050324"/>
          </a:xfrm>
        </p:grpSpPr>
        <p:sp>
          <p:nvSpPr>
            <p:cNvPr id="1625" name="GGPLOT BASIC STRUCTURE"/>
            <p:cNvSpPr txBox="1"/>
            <p:nvPr/>
          </p:nvSpPr>
          <p:spPr>
            <a:xfrm>
              <a:off x="0" y="636647"/>
              <a:ext cx="9514564" cy="14136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a:t>GGPLOT BASIC STRUCTURE </a:t>
              </a:r>
            </a:p>
          </p:txBody>
        </p:sp>
        <p:sp>
          <p:nvSpPr>
            <p:cNvPr id="1626" name="From Excel to R"/>
            <p:cNvSpPr txBox="1"/>
            <p:nvPr/>
          </p:nvSpPr>
          <p:spPr>
            <a:xfrm>
              <a:off x="2302526" y="0"/>
              <a:ext cx="8509522" cy="4848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From Excel to R</a:t>
              </a:r>
            </a:p>
          </p:txBody>
        </p:sp>
        <p:sp>
          <p:nvSpPr>
            <p:cNvPr id="1627" name="Line"/>
            <p:cNvSpPr/>
            <p:nvPr/>
          </p:nvSpPr>
          <p:spPr>
            <a:xfrm>
              <a:off x="280413" y="242442"/>
              <a:ext cx="1710392"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pic>
        <p:nvPicPr>
          <p:cNvPr id="1629" name="pasted-movie.png" descr="pasted-movie.png"/>
          <p:cNvPicPr>
            <a:picLocks noChangeAspect="1"/>
          </p:cNvPicPr>
          <p:nvPr/>
        </p:nvPicPr>
        <p:blipFill>
          <a:blip r:embed="rId2"/>
          <a:stretch>
            <a:fillRect/>
          </a:stretch>
        </p:blipFill>
        <p:spPr>
          <a:xfrm>
            <a:off x="631825" y="4454525"/>
            <a:ext cx="3308350" cy="1987550"/>
          </a:xfrm>
          <a:prstGeom prst="rect">
            <a:avLst/>
          </a:prstGeom>
          <a:ln w="12700">
            <a:miter lim="400000"/>
          </a:ln>
        </p:spPr>
      </p:pic>
      <p:pic>
        <p:nvPicPr>
          <p:cNvPr id="1630" name="pasted-movie.png" descr="pasted-movie.png"/>
          <p:cNvPicPr>
            <a:picLocks noChangeAspect="1"/>
          </p:cNvPicPr>
          <p:nvPr/>
        </p:nvPicPr>
        <p:blipFill>
          <a:blip r:embed="rId3"/>
          <a:stretch>
            <a:fillRect/>
          </a:stretch>
        </p:blipFill>
        <p:spPr>
          <a:xfrm>
            <a:off x="4365625" y="4467225"/>
            <a:ext cx="3270250" cy="1962150"/>
          </a:xfrm>
          <a:prstGeom prst="rect">
            <a:avLst/>
          </a:prstGeom>
          <a:ln w="12700">
            <a:miter lim="400000"/>
          </a:ln>
        </p:spPr>
      </p:pic>
      <p:pic>
        <p:nvPicPr>
          <p:cNvPr id="1631" name="pasted-movie.png" descr="pasted-movie.png"/>
          <p:cNvPicPr>
            <a:picLocks noChangeAspect="1"/>
          </p:cNvPicPr>
          <p:nvPr/>
        </p:nvPicPr>
        <p:blipFill>
          <a:blip r:embed="rId4"/>
          <a:stretch>
            <a:fillRect/>
          </a:stretch>
        </p:blipFill>
        <p:spPr>
          <a:xfrm>
            <a:off x="8010525" y="4467225"/>
            <a:ext cx="3270250" cy="1962150"/>
          </a:xfrm>
          <a:prstGeom prst="rect">
            <a:avLst/>
          </a:prstGeom>
          <a:ln w="12700">
            <a:miter lim="400000"/>
          </a:ln>
        </p:spPr>
      </p:pic>
      <p:sp>
        <p:nvSpPr>
          <p:cNvPr id="1632" name="ggplot(my_wine,…"/>
          <p:cNvSpPr txBox="1"/>
          <p:nvPr/>
        </p:nvSpPr>
        <p:spPr>
          <a:xfrm>
            <a:off x="808753" y="3561206"/>
            <a:ext cx="3516612" cy="692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 fill=Country))</a:t>
            </a:r>
          </a:p>
          <a:p>
            <a:pPr>
              <a:buSzPct val="100000"/>
              <a:buChar char="+"/>
              <a:defRPr sz="2600">
                <a:solidFill>
                  <a:srgbClr val="374556"/>
                </a:solidFill>
                <a:latin typeface="Courier"/>
                <a:ea typeface="Courier"/>
                <a:cs typeface="Courier"/>
                <a:sym typeface="Courier"/>
              </a:defRPr>
            </a:pPr>
            <a:r>
              <a:rPr sz="1300"/>
              <a:t> geom_col() </a:t>
            </a:r>
          </a:p>
        </p:txBody>
      </p:sp>
      <p:sp>
        <p:nvSpPr>
          <p:cNvPr id="1633" name="ggplot(my_wine,…"/>
          <p:cNvSpPr txBox="1"/>
          <p:nvPr/>
        </p:nvSpPr>
        <p:spPr>
          <a:xfrm>
            <a:off x="4548903" y="3561206"/>
            <a:ext cx="3516612" cy="692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a:t>
            </a:r>
          </a:p>
          <a:p>
            <a:pPr>
              <a:buSzPct val="100000"/>
              <a:buChar char="+"/>
              <a:defRPr sz="2600">
                <a:solidFill>
                  <a:srgbClr val="374556"/>
                </a:solidFill>
                <a:latin typeface="Courier"/>
                <a:ea typeface="Courier"/>
                <a:cs typeface="Courier"/>
                <a:sym typeface="Courier"/>
              </a:defRPr>
            </a:pPr>
            <a:r>
              <a:rPr sz="1300"/>
              <a:t> geom_col(aes(fill=Country)) </a:t>
            </a:r>
          </a:p>
        </p:txBody>
      </p:sp>
      <p:sp>
        <p:nvSpPr>
          <p:cNvPr id="1634" name="ggplot(my_wine,…"/>
          <p:cNvSpPr txBox="1"/>
          <p:nvPr/>
        </p:nvSpPr>
        <p:spPr>
          <a:xfrm>
            <a:off x="8206503" y="3561206"/>
            <a:ext cx="3516612" cy="692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a:t>
            </a:r>
          </a:p>
          <a:p>
            <a:pPr>
              <a:buSzPct val="100000"/>
              <a:buChar char="+"/>
              <a:defRPr sz="2600">
                <a:solidFill>
                  <a:srgbClr val="374556"/>
                </a:solidFill>
                <a:latin typeface="Courier"/>
                <a:ea typeface="Courier"/>
                <a:cs typeface="Courier"/>
                <a:sym typeface="Courier"/>
              </a:defRPr>
            </a:pPr>
            <a:r>
              <a:rPr sz="1300"/>
              <a:t> geom_col(fill='green') </a:t>
            </a:r>
          </a:p>
        </p:txBody>
      </p:sp>
      <p:sp>
        <p:nvSpPr>
          <p:cNvPr id="1635" name="Geoms inherit the parameters from the ggplot they are added to:"/>
          <p:cNvSpPr txBox="1"/>
          <p:nvPr/>
        </p:nvSpPr>
        <p:spPr>
          <a:xfrm>
            <a:off x="759702" y="2363054"/>
            <a:ext cx="3052596" cy="1107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r>
              <a:rPr sz="1300" dirty="0" err="1"/>
              <a:t>Geoms</a:t>
            </a:r>
            <a:r>
              <a:rPr sz="1300" dirty="0"/>
              <a:t> inherit the parameters from the </a:t>
            </a:r>
            <a:r>
              <a:rPr sz="1300" dirty="0" err="1"/>
              <a:t>ggplot</a:t>
            </a:r>
            <a:r>
              <a:rPr sz="1300" dirty="0"/>
              <a:t> they are added to:</a:t>
            </a:r>
            <a:endParaRPr sz="600" dirty="0"/>
          </a:p>
        </p:txBody>
      </p:sp>
      <p:sp>
        <p:nvSpPr>
          <p:cNvPr id="1636" name="Alternatively, you can specify additional parameters directly in the geom:"/>
          <p:cNvSpPr txBox="1"/>
          <p:nvPr/>
        </p:nvSpPr>
        <p:spPr>
          <a:xfrm>
            <a:off x="4474452" y="2363054"/>
            <a:ext cx="3052596" cy="1107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r>
              <a:rPr sz="1300"/>
              <a:t>Alternatively, you can specify additional parameters directly in the geom:</a:t>
            </a:r>
            <a:endParaRPr sz="600"/>
          </a:p>
        </p:txBody>
      </p:sp>
      <p:sp>
        <p:nvSpPr>
          <p:cNvPr id="1637" name="Things outside the aes are applied to everything!"/>
          <p:cNvSpPr txBox="1"/>
          <p:nvPr/>
        </p:nvSpPr>
        <p:spPr>
          <a:xfrm>
            <a:off x="8208252" y="2363054"/>
            <a:ext cx="3052596" cy="1107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r>
              <a:rPr sz="1300"/>
              <a:t>Things outside the aes are applied to everything!</a:t>
            </a:r>
            <a:endParaRPr sz="60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Examples of plot types from </a:t>
            </a:r>
            <a:r>
              <a:rPr lang="en-US" dirty="0" err="1"/>
              <a:t>ggplot</a:t>
            </a:r>
            <a:endParaRPr lang="en-DK" dirty="0"/>
          </a:p>
        </p:txBody>
      </p:sp>
      <p:pic>
        <p:nvPicPr>
          <p:cNvPr id="1026" name="Picture 2" descr="Different types of plot (known as geom in ggplot2) can be used depending on the structure of the data, namely the number of variables and whether the variables are discrete or continuous.">
            <a:extLst>
              <a:ext uri="{FF2B5EF4-FFF2-40B4-BE49-F238E27FC236}">
                <a16:creationId xmlns:a16="http://schemas.microsoft.com/office/drawing/2014/main" id="{40FD0944-D8D8-3D38-ADF6-CC00D22FA8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3562" y="1027962"/>
            <a:ext cx="8384875"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820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More examples </a:t>
            </a:r>
            <a:r>
              <a:rPr lang="en-DK" dirty="0">
                <a:effectLst/>
              </a:rPr>
              <a:t>😅 </a:t>
            </a:r>
            <a:endParaRPr lang="en-DK" dirty="0"/>
          </a:p>
        </p:txBody>
      </p:sp>
      <p:pic>
        <p:nvPicPr>
          <p:cNvPr id="3074" name="Picture 2">
            <a:extLst>
              <a:ext uri="{FF2B5EF4-FFF2-40B4-BE49-F238E27FC236}">
                <a16:creationId xmlns:a16="http://schemas.microsoft.com/office/drawing/2014/main" id="{20F865E3-A886-9A8F-4669-2CD04D938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337" y="0"/>
            <a:ext cx="6824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691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 name="Rectangle"/>
          <p:cNvSpPr/>
          <p:nvPr/>
        </p:nvSpPr>
        <p:spPr>
          <a:xfrm>
            <a:off x="-11519" y="-26657"/>
            <a:ext cx="12215038" cy="2002696"/>
          </a:xfrm>
          <a:prstGeom prst="rect">
            <a:avLst/>
          </a:prstGeom>
          <a:solidFill>
            <a:srgbClr val="7893B7"/>
          </a:solidFill>
          <a:ln w="12700">
            <a:miter lim="400000"/>
          </a:ln>
        </p:spPr>
        <p:txBody>
          <a:bodyPr lIns="22860" rIns="22860" anchor="ctr"/>
          <a:lstStyle/>
          <a:p>
            <a:endParaRPr sz="1150"/>
          </a:p>
        </p:txBody>
      </p:sp>
      <p:sp>
        <p:nvSpPr>
          <p:cNvPr id="1640"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sp>
        <p:nvSpPr>
          <p:cNvPr id="1641" name="29"/>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29</a:t>
            </a:r>
          </a:p>
          <a:p>
            <a:pPr lvl="1">
              <a:defRPr sz="3000">
                <a:solidFill>
                  <a:srgbClr val="EBEBEB"/>
                </a:solidFill>
                <a:latin typeface="Helvetica"/>
                <a:ea typeface="Helvetica"/>
                <a:cs typeface="Helvetica"/>
                <a:sym typeface="Helvetica"/>
              </a:defRPr>
            </a:pPr>
            <a:endParaRPr sz="1500"/>
          </a:p>
        </p:txBody>
      </p:sp>
      <p:grpSp>
        <p:nvGrpSpPr>
          <p:cNvPr id="1645" name="Group"/>
          <p:cNvGrpSpPr/>
          <p:nvPr/>
        </p:nvGrpSpPr>
        <p:grpSpPr>
          <a:xfrm>
            <a:off x="3983067" y="508157"/>
            <a:ext cx="4588175" cy="1203896"/>
            <a:chOff x="97444" y="0"/>
            <a:chExt cx="9176349" cy="2407789"/>
          </a:xfrm>
        </p:grpSpPr>
        <p:sp>
          <p:nvSpPr>
            <p:cNvPr id="1642" name="GGPLOT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a:t>GGPLOT CHEAT SHEET </a:t>
              </a:r>
            </a:p>
          </p:txBody>
        </p:sp>
        <p:sp>
          <p:nvSpPr>
            <p:cNvPr id="1643" name="https://rstudio.com/wp-content/uploads/2016/11/ggplot2-cheatsheet-2.1.pdf"/>
            <p:cNvSpPr txBox="1"/>
            <p:nvPr/>
          </p:nvSpPr>
          <p:spPr>
            <a:xfrm>
              <a:off x="1859337" y="0"/>
              <a:ext cx="7414457" cy="11107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https://rstudio.com/wp-content/uploads/2016/11/ggplot2-cheatsheet-2.1.pdf</a:t>
              </a:r>
            </a:p>
          </p:txBody>
        </p:sp>
        <p:sp>
          <p:nvSpPr>
            <p:cNvPr id="1644"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grpSp>
        <p:nvGrpSpPr>
          <p:cNvPr id="1650" name="Group"/>
          <p:cNvGrpSpPr/>
          <p:nvPr/>
        </p:nvGrpSpPr>
        <p:grpSpPr>
          <a:xfrm>
            <a:off x="9455690" y="2302742"/>
            <a:ext cx="2609655" cy="4101250"/>
            <a:chOff x="0" y="0"/>
            <a:chExt cx="5219308" cy="8202497"/>
          </a:xfrm>
        </p:grpSpPr>
        <p:sp>
          <p:nvSpPr>
            <p:cNvPr id="1646"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7"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B39C85"/>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8"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F3C290">
                <a:alpha val="95258"/>
              </a:srgbClr>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9"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alpha val="67831"/>
              </a:srgbClr>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grpSp>
      <p:grpSp>
        <p:nvGrpSpPr>
          <p:cNvPr id="1660" name="Group"/>
          <p:cNvGrpSpPr/>
          <p:nvPr/>
        </p:nvGrpSpPr>
        <p:grpSpPr>
          <a:xfrm>
            <a:off x="877606" y="2298485"/>
            <a:ext cx="8437520" cy="4135648"/>
            <a:chOff x="0" y="0"/>
            <a:chExt cx="16875038" cy="8271295"/>
          </a:xfrm>
        </p:grpSpPr>
        <p:sp>
          <p:nvSpPr>
            <p:cNvPr id="1651" name="Группа 36"/>
            <p:cNvSpPr/>
            <p:nvPr/>
          </p:nvSpPr>
          <p:spPr>
            <a:xfrm>
              <a:off x="0" y="0"/>
              <a:ext cx="16875039" cy="1788800"/>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2" name="Группа 54"/>
            <p:cNvSpPr/>
            <p:nvPr/>
          </p:nvSpPr>
          <p:spPr>
            <a:xfrm>
              <a:off x="0" y="2160832"/>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3" name="Группа 63"/>
            <p:cNvSpPr/>
            <p:nvPr/>
          </p:nvSpPr>
          <p:spPr>
            <a:xfrm>
              <a:off x="0" y="4321664"/>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4" name="Группа 69"/>
            <p:cNvSpPr/>
            <p:nvPr/>
          </p:nvSpPr>
          <p:spPr>
            <a:xfrm>
              <a:off x="0" y="6482495"/>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5"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sz="1150"/>
            </a:p>
          </p:txBody>
        </p:sp>
        <p:sp>
          <p:nvSpPr>
            <p:cNvPr id="1656" name="Line"/>
            <p:cNvSpPr/>
            <p:nvPr/>
          </p:nvSpPr>
          <p:spPr>
            <a:xfrm flipV="1">
              <a:off x="3460894"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657" name="Line"/>
            <p:cNvSpPr/>
            <p:nvPr/>
          </p:nvSpPr>
          <p:spPr>
            <a:xfrm flipV="1">
              <a:off x="7909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658" name="Line"/>
            <p:cNvSpPr/>
            <p:nvPr/>
          </p:nvSpPr>
          <p:spPr>
            <a:xfrm flipV="1">
              <a:off x="9221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sp>
          <p:nvSpPr>
            <p:cNvPr id="1659" name="Line"/>
            <p:cNvSpPr/>
            <p:nvPr/>
          </p:nvSpPr>
          <p:spPr>
            <a:xfrm flipV="1">
              <a:off x="4827701"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sz="1150"/>
            </a:p>
          </p:txBody>
        </p:sp>
      </p:grpSp>
      <p:sp>
        <p:nvSpPr>
          <p:cNvPr id="1661" name="GET STARTED"/>
          <p:cNvSpPr txBox="1"/>
          <p:nvPr/>
        </p:nvSpPr>
        <p:spPr>
          <a:xfrm>
            <a:off x="9787722" y="2476265"/>
            <a:ext cx="1002595"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a:t>GET STARTED</a:t>
            </a:r>
          </a:p>
        </p:txBody>
      </p:sp>
      <p:sp>
        <p:nvSpPr>
          <p:cNvPr id="1662" name="COLORS"/>
          <p:cNvSpPr txBox="1"/>
          <p:nvPr/>
        </p:nvSpPr>
        <p:spPr>
          <a:xfrm>
            <a:off x="10010410" y="3675202"/>
            <a:ext cx="936482"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a:t>COLORS</a:t>
            </a:r>
          </a:p>
        </p:txBody>
      </p:sp>
      <p:sp>
        <p:nvSpPr>
          <p:cNvPr id="1663" name="TEXT"/>
          <p:cNvSpPr txBox="1"/>
          <p:nvPr/>
        </p:nvSpPr>
        <p:spPr>
          <a:xfrm>
            <a:off x="9977627" y="5832929"/>
            <a:ext cx="622785"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a:t>TEXT</a:t>
            </a:r>
          </a:p>
        </p:txBody>
      </p:sp>
      <p:sp>
        <p:nvSpPr>
          <p:cNvPr id="1664" name="Define Plot:"/>
          <p:cNvSpPr txBox="1"/>
          <p:nvPr/>
        </p:nvSpPr>
        <p:spPr>
          <a:xfrm>
            <a:off x="986107" y="2358733"/>
            <a:ext cx="1139067"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Define Plot:</a:t>
            </a:r>
          </a:p>
        </p:txBody>
      </p:sp>
      <p:sp>
        <p:nvSpPr>
          <p:cNvPr id="1665" name="+ geom_point()…"/>
          <p:cNvSpPr txBox="1"/>
          <p:nvPr/>
        </p:nvSpPr>
        <p:spPr>
          <a:xfrm>
            <a:off x="5573019" y="2563391"/>
            <a:ext cx="1408272"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 geom_point()</a:t>
            </a:r>
          </a:p>
          <a:p>
            <a:pPr>
              <a:defRPr sz="2500" spc="-200">
                <a:solidFill>
                  <a:srgbClr val="000000"/>
                </a:solidFill>
                <a:latin typeface="Courier"/>
                <a:ea typeface="Courier"/>
                <a:cs typeface="Courier"/>
                <a:sym typeface="Courier"/>
              </a:defRPr>
            </a:pPr>
            <a:r>
              <a:rPr sz="1250"/>
              <a:t>+ geom_line()</a:t>
            </a:r>
          </a:p>
          <a:p>
            <a:pPr>
              <a:defRPr sz="2500" spc="-200">
                <a:solidFill>
                  <a:srgbClr val="000000"/>
                </a:solidFill>
                <a:latin typeface="Courier"/>
                <a:ea typeface="Courier"/>
                <a:cs typeface="Courier"/>
                <a:sym typeface="Courier"/>
              </a:defRPr>
            </a:pPr>
            <a:r>
              <a:rPr sz="1250"/>
              <a:t>+ geom_boxplot()</a:t>
            </a:r>
          </a:p>
        </p:txBody>
      </p:sp>
      <p:sp>
        <p:nvSpPr>
          <p:cNvPr id="1666" name="+ geom_col()…"/>
          <p:cNvSpPr txBox="1"/>
          <p:nvPr/>
        </p:nvSpPr>
        <p:spPr>
          <a:xfrm>
            <a:off x="7199807" y="2567547"/>
            <a:ext cx="1688979"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 geom_col()</a:t>
            </a:r>
          </a:p>
          <a:p>
            <a:pPr>
              <a:defRPr sz="2500" spc="-200">
                <a:solidFill>
                  <a:srgbClr val="000000"/>
                </a:solidFill>
                <a:latin typeface="Courier"/>
                <a:ea typeface="Courier"/>
                <a:cs typeface="Courier"/>
                <a:sym typeface="Courier"/>
              </a:defRPr>
            </a:pPr>
            <a:r>
              <a:rPr sz="1250"/>
              <a:t>+ geom_density()</a:t>
            </a:r>
          </a:p>
          <a:p>
            <a:pPr>
              <a:defRPr sz="2500" spc="-200">
                <a:solidFill>
                  <a:srgbClr val="000000"/>
                </a:solidFill>
                <a:latin typeface="Courier"/>
                <a:ea typeface="Courier"/>
                <a:cs typeface="Courier"/>
                <a:sym typeface="Courier"/>
              </a:defRPr>
            </a:pPr>
            <a:r>
              <a:rPr sz="1250"/>
              <a:t>+ geom_histogram()</a:t>
            </a:r>
          </a:p>
        </p:txBody>
      </p:sp>
      <p:sp>
        <p:nvSpPr>
          <p:cNvPr id="1667" name="Add Plot Type:"/>
          <p:cNvSpPr txBox="1"/>
          <p:nvPr/>
        </p:nvSpPr>
        <p:spPr>
          <a:xfrm>
            <a:off x="4190719" y="2358733"/>
            <a:ext cx="150021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Add Plot Type:</a:t>
            </a:r>
          </a:p>
        </p:txBody>
      </p:sp>
      <p:sp>
        <p:nvSpPr>
          <p:cNvPr id="1668" name="ggplot(data = my.data, aes(x = x.var, y = y.var))"/>
          <p:cNvSpPr txBox="1"/>
          <p:nvPr/>
        </p:nvSpPr>
        <p:spPr>
          <a:xfrm>
            <a:off x="1029294" y="2751638"/>
            <a:ext cx="2276895"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ggplot(data = my.data, aes(x = x.var, y = y.var))</a:t>
            </a:r>
          </a:p>
        </p:txBody>
      </p:sp>
      <p:sp>
        <p:nvSpPr>
          <p:cNvPr id="1669" name="One Color:"/>
          <p:cNvSpPr txBox="1"/>
          <p:nvPr/>
        </p:nvSpPr>
        <p:spPr>
          <a:xfrm>
            <a:off x="986586" y="3418204"/>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One Color:</a:t>
            </a:r>
          </a:p>
        </p:txBody>
      </p:sp>
      <p:sp>
        <p:nvSpPr>
          <p:cNvPr id="1670" name="Color Fill by Group:"/>
          <p:cNvSpPr txBox="1"/>
          <p:nvPr/>
        </p:nvSpPr>
        <p:spPr>
          <a:xfrm>
            <a:off x="2831350" y="3418204"/>
            <a:ext cx="178412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Color Fill by Group:</a:t>
            </a:r>
          </a:p>
        </p:txBody>
      </p:sp>
      <p:sp>
        <p:nvSpPr>
          <p:cNvPr id="1671" name="ggplot(…, aes(…, color = “green”))"/>
          <p:cNvSpPr txBox="1"/>
          <p:nvPr/>
        </p:nvSpPr>
        <p:spPr>
          <a:xfrm>
            <a:off x="984780" y="3759923"/>
            <a:ext cx="1500215"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ggplot(…, aes(…, </a:t>
            </a:r>
            <a:r>
              <a:rPr sz="1250" b="1"/>
              <a:t>color = “green”</a:t>
            </a:r>
            <a:r>
              <a:rPr sz="1250"/>
              <a:t>))</a:t>
            </a:r>
          </a:p>
        </p:txBody>
      </p:sp>
      <p:sp>
        <p:nvSpPr>
          <p:cNvPr id="1672" name="ggplot(…, aes(…, fill = group.var))"/>
          <p:cNvSpPr txBox="1"/>
          <p:nvPr/>
        </p:nvSpPr>
        <p:spPr>
          <a:xfrm>
            <a:off x="2883597" y="3759923"/>
            <a:ext cx="1603428"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ggplot(…, aes(…, </a:t>
            </a:r>
            <a:r>
              <a:rPr sz="1250" b="1"/>
              <a:t>fill = group.var</a:t>
            </a:r>
            <a:r>
              <a:rPr sz="1250"/>
              <a:t>))</a:t>
            </a:r>
          </a:p>
        </p:txBody>
      </p:sp>
      <p:sp>
        <p:nvSpPr>
          <p:cNvPr id="1673" name="Custom Colors:"/>
          <p:cNvSpPr txBox="1"/>
          <p:nvPr/>
        </p:nvSpPr>
        <p:spPr>
          <a:xfrm>
            <a:off x="5060640" y="3418204"/>
            <a:ext cx="1560616"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Custom Colors:</a:t>
            </a:r>
          </a:p>
        </p:txBody>
      </p:sp>
      <p:sp>
        <p:nvSpPr>
          <p:cNvPr id="1674" name="scale_*_manual(values = c())…"/>
          <p:cNvSpPr txBox="1"/>
          <p:nvPr/>
        </p:nvSpPr>
        <p:spPr>
          <a:xfrm>
            <a:off x="5076127" y="3759923"/>
            <a:ext cx="4226981"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scale_*_manual(values = c())</a:t>
            </a:r>
          </a:p>
          <a:p>
            <a:pPr>
              <a:defRPr sz="2500" spc="-200">
                <a:solidFill>
                  <a:srgbClr val="000000"/>
                </a:solidFill>
                <a:latin typeface="Courier"/>
                <a:ea typeface="Courier"/>
                <a:cs typeface="Courier"/>
                <a:sym typeface="Courier"/>
              </a:defRPr>
            </a:pPr>
            <a:r>
              <a:rPr sz="1250" b="1" i="1"/>
              <a:t>ex:</a:t>
            </a:r>
            <a:r>
              <a:rPr sz="1250"/>
              <a:t> scale_color_manual(values = c(“blue”, “pink”))</a:t>
            </a:r>
          </a:p>
        </p:txBody>
      </p:sp>
      <p:sp>
        <p:nvSpPr>
          <p:cNvPr id="1675" name="Grid Theme:"/>
          <p:cNvSpPr txBox="1"/>
          <p:nvPr/>
        </p:nvSpPr>
        <p:spPr>
          <a:xfrm>
            <a:off x="6001251" y="4510075"/>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Grid Theme:</a:t>
            </a:r>
          </a:p>
        </p:txBody>
      </p:sp>
      <p:sp>
        <p:nvSpPr>
          <p:cNvPr id="1676" name="theme_bw()…"/>
          <p:cNvSpPr txBox="1"/>
          <p:nvPr/>
        </p:nvSpPr>
        <p:spPr>
          <a:xfrm>
            <a:off x="7458905" y="4515899"/>
            <a:ext cx="1500214"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theme_bw()</a:t>
            </a:r>
          </a:p>
          <a:p>
            <a:pPr>
              <a:buSzPct val="100000"/>
              <a:buChar char="+"/>
              <a:defRPr sz="2500" spc="-200">
                <a:solidFill>
                  <a:srgbClr val="000000"/>
                </a:solidFill>
                <a:latin typeface="Courier"/>
                <a:ea typeface="Courier"/>
                <a:cs typeface="Courier"/>
                <a:sym typeface="Courier"/>
              </a:defRPr>
            </a:pPr>
            <a:r>
              <a:rPr sz="1250"/>
              <a:t> theme_minimal()</a:t>
            </a:r>
          </a:p>
          <a:p>
            <a:pPr>
              <a:buSzPct val="100000"/>
              <a:buChar char="+"/>
              <a:defRPr sz="2500" spc="-200">
                <a:solidFill>
                  <a:srgbClr val="000000"/>
                </a:solidFill>
                <a:latin typeface="Courier"/>
                <a:ea typeface="Courier"/>
                <a:cs typeface="Courier"/>
                <a:sym typeface="Courier"/>
              </a:defRPr>
            </a:pPr>
            <a:r>
              <a:rPr sz="1250"/>
              <a:t> theme_dark()</a:t>
            </a:r>
          </a:p>
          <a:p>
            <a:pPr>
              <a:buSzPct val="100000"/>
              <a:buChar char="+"/>
              <a:defRPr sz="2500" spc="-200">
                <a:solidFill>
                  <a:srgbClr val="000000"/>
                </a:solidFill>
                <a:latin typeface="Courier"/>
                <a:ea typeface="Courier"/>
                <a:cs typeface="Courier"/>
                <a:sym typeface="Courier"/>
              </a:defRPr>
            </a:pPr>
            <a:r>
              <a:rPr sz="1250"/>
              <a:t> theme_*()</a:t>
            </a:r>
          </a:p>
        </p:txBody>
      </p:sp>
      <p:sp>
        <p:nvSpPr>
          <p:cNvPr id="1677" name="ggtitle(“…”)…"/>
          <p:cNvSpPr txBox="1"/>
          <p:nvPr/>
        </p:nvSpPr>
        <p:spPr>
          <a:xfrm>
            <a:off x="1782884" y="5720975"/>
            <a:ext cx="1316684"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ggtitle(“…”) </a:t>
            </a:r>
          </a:p>
          <a:p>
            <a:pPr>
              <a:buSzPct val="100000"/>
              <a:buChar char="+"/>
              <a:defRPr sz="2500" spc="-200">
                <a:solidFill>
                  <a:srgbClr val="000000"/>
                </a:solidFill>
                <a:latin typeface="Courier"/>
                <a:ea typeface="Courier"/>
                <a:cs typeface="Courier"/>
                <a:sym typeface="Courier"/>
              </a:defRPr>
            </a:pPr>
            <a:r>
              <a:rPr sz="1250"/>
              <a:t> xlab(“…”) </a:t>
            </a:r>
          </a:p>
          <a:p>
            <a:pPr>
              <a:buSzPct val="100000"/>
              <a:buChar char="+"/>
              <a:defRPr sz="2500" spc="-200">
                <a:solidFill>
                  <a:srgbClr val="000000"/>
                </a:solidFill>
                <a:latin typeface="Courier"/>
                <a:ea typeface="Courier"/>
                <a:cs typeface="Courier"/>
                <a:sym typeface="Courier"/>
              </a:defRPr>
            </a:pPr>
            <a:r>
              <a:rPr sz="1250"/>
              <a:t> ylab(“…”)</a:t>
            </a:r>
          </a:p>
        </p:txBody>
      </p:sp>
      <p:sp>
        <p:nvSpPr>
          <p:cNvPr id="1678" name="theme(* = element_text())…"/>
          <p:cNvSpPr txBox="1"/>
          <p:nvPr/>
        </p:nvSpPr>
        <p:spPr>
          <a:xfrm>
            <a:off x="4150845" y="5659805"/>
            <a:ext cx="5258797"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theme(* = element_text())</a:t>
            </a:r>
          </a:p>
          <a:p>
            <a:pPr>
              <a:buSzPct val="100000"/>
              <a:buChar char="+"/>
              <a:defRPr sz="2500" spc="-200">
                <a:solidFill>
                  <a:srgbClr val="000000"/>
                </a:solidFill>
                <a:latin typeface="Courier"/>
                <a:ea typeface="Courier"/>
                <a:cs typeface="Courier"/>
                <a:sym typeface="Courier"/>
              </a:defRPr>
            </a:pPr>
            <a:r>
              <a:rPr sz="1250"/>
              <a:t> theme(axis.title = element_text(angle = 90, colour= “red”), legend.text = element_text(size = 8, face = “bold”))</a:t>
            </a:r>
          </a:p>
        </p:txBody>
      </p:sp>
      <p:sp>
        <p:nvSpPr>
          <p:cNvPr id="1679" name="scale_fill_grey(start = 0.2, end = 0.8)…"/>
          <p:cNvSpPr txBox="1"/>
          <p:nvPr/>
        </p:nvSpPr>
        <p:spPr>
          <a:xfrm>
            <a:off x="1001491" y="4827192"/>
            <a:ext cx="3904429"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scale_fill_grey(start = 0.2, end = 0.8) </a:t>
            </a:r>
          </a:p>
          <a:p>
            <a:pPr>
              <a:buSzPct val="100000"/>
              <a:buChar char="+"/>
              <a:defRPr sz="2500" spc="-200">
                <a:solidFill>
                  <a:srgbClr val="000000"/>
                </a:solidFill>
                <a:latin typeface="Courier"/>
                <a:ea typeface="Courier"/>
                <a:cs typeface="Courier"/>
                <a:sym typeface="Courier"/>
              </a:defRPr>
            </a:pPr>
            <a:r>
              <a:rPr sz="1250"/>
              <a:t> scale_fill_gradient(low="white", high=“red”)</a:t>
            </a:r>
          </a:p>
        </p:txBody>
      </p:sp>
      <p:sp>
        <p:nvSpPr>
          <p:cNvPr id="1680" name="More Colors:"/>
          <p:cNvSpPr txBox="1"/>
          <p:nvPr/>
        </p:nvSpPr>
        <p:spPr>
          <a:xfrm>
            <a:off x="986586" y="4510075"/>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More Colors:</a:t>
            </a:r>
          </a:p>
        </p:txBody>
      </p:sp>
      <p:sp>
        <p:nvSpPr>
          <p:cNvPr id="1681" name="Labels:"/>
          <p:cNvSpPr txBox="1"/>
          <p:nvPr/>
        </p:nvSpPr>
        <p:spPr>
          <a:xfrm>
            <a:off x="987646" y="5601946"/>
            <a:ext cx="78616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Labels:</a:t>
            </a:r>
          </a:p>
        </p:txBody>
      </p:sp>
      <p:sp>
        <p:nvSpPr>
          <p:cNvPr id="1682" name="COLOR SCALES &amp; THEMES"/>
          <p:cNvSpPr txBox="1"/>
          <p:nvPr/>
        </p:nvSpPr>
        <p:spPr>
          <a:xfrm>
            <a:off x="9807210" y="4669787"/>
            <a:ext cx="16889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a:t>COLOR SCALES &amp; THEMES</a:t>
            </a:r>
          </a:p>
        </p:txBody>
      </p:sp>
      <p:sp>
        <p:nvSpPr>
          <p:cNvPr id="1683" name="Text:"/>
          <p:cNvSpPr txBox="1"/>
          <p:nvPr/>
        </p:nvSpPr>
        <p:spPr>
          <a:xfrm>
            <a:off x="3595379" y="5601946"/>
            <a:ext cx="178412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Text:</a:t>
            </a:r>
          </a:p>
        </p:txBody>
      </p:sp>
    </p:spTree>
    <p:extLst>
      <p:ext uri="{BB962C8B-B14F-4D97-AF65-F5344CB8AC3E}">
        <p14:creationId xmlns:p14="http://schemas.microsoft.com/office/powerpoint/2010/main" val="29321970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Rectangle"/>
          <p:cNvSpPr/>
          <p:nvPr/>
        </p:nvSpPr>
        <p:spPr>
          <a:xfrm>
            <a:off x="637612" y="-1"/>
            <a:ext cx="5315904" cy="6921501"/>
          </a:xfrm>
          <a:prstGeom prst="rect">
            <a:avLst/>
          </a:prstGeom>
          <a:solidFill>
            <a:srgbClr val="81A489"/>
          </a:solidFill>
          <a:ln w="12700">
            <a:miter lim="400000"/>
          </a:ln>
        </p:spPr>
        <p:txBody>
          <a:bodyPr lIns="22860" rIns="22860" anchor="ctr"/>
          <a:lstStyle/>
          <a:p>
            <a:endParaRPr sz="1150"/>
          </a:p>
        </p:txBody>
      </p:sp>
      <p:grpSp>
        <p:nvGrpSpPr>
          <p:cNvPr id="1744" name="Group"/>
          <p:cNvGrpSpPr/>
          <p:nvPr/>
        </p:nvGrpSpPr>
        <p:grpSpPr>
          <a:xfrm>
            <a:off x="6699056" y="744762"/>
            <a:ext cx="4743085" cy="1737989"/>
            <a:chOff x="0" y="0"/>
            <a:chExt cx="9486169" cy="3475976"/>
          </a:xfrm>
        </p:grpSpPr>
        <p:sp>
          <p:nvSpPr>
            <p:cNvPr id="1741" name="R - A STATISTICAL…"/>
            <p:cNvSpPr txBox="1"/>
            <p:nvPr/>
          </p:nvSpPr>
          <p:spPr>
            <a:xfrm>
              <a:off x="0" y="720813"/>
              <a:ext cx="9486170" cy="2755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374556"/>
                  </a:solidFill>
                  <a:latin typeface="Helvetica"/>
                  <a:ea typeface="Helvetica"/>
                  <a:cs typeface="Helvetica"/>
                  <a:sym typeface="Helvetica"/>
                </a:defRPr>
              </a:pPr>
              <a:r>
                <a:rPr sz="2500" b="1"/>
                <a:t>R</a:t>
              </a:r>
              <a:r>
                <a:rPr sz="2500"/>
                <a:t> - A STATISTICAL </a:t>
              </a:r>
            </a:p>
            <a:p>
              <a:pPr algn="ctr">
                <a:defRPr sz="5000">
                  <a:solidFill>
                    <a:srgbClr val="374556"/>
                  </a:solidFill>
                  <a:latin typeface="Helvetica"/>
                  <a:ea typeface="Helvetica"/>
                  <a:cs typeface="Helvetica"/>
                  <a:sym typeface="Helvetica"/>
                </a:defRPr>
              </a:pPr>
              <a:r>
                <a:rPr sz="2500"/>
                <a:t>SCRIPTING LANGUAGE</a:t>
              </a:r>
            </a:p>
          </p:txBody>
        </p:sp>
        <p:sp>
          <p:nvSpPr>
            <p:cNvPr id="1742" name="http://www.sthda.com/english/"/>
            <p:cNvSpPr txBox="1"/>
            <p:nvPr/>
          </p:nvSpPr>
          <p:spPr>
            <a:xfrm>
              <a:off x="2559380" y="0"/>
              <a:ext cx="5723756" cy="5190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200" spc="412">
                  <a:solidFill>
                    <a:srgbClr val="374556"/>
                  </a:solidFill>
                  <a:latin typeface="Helvetica"/>
                  <a:ea typeface="Helvetica"/>
                  <a:cs typeface="Helvetica"/>
                  <a:sym typeface="Helvetica"/>
                </a:defRPr>
              </a:pPr>
              <a:r>
                <a:rPr sz="1100" u="sng">
                  <a:hlinkClick r:id="rId2"/>
                </a:rPr>
                <a:t>http://www.sthda.com/english/</a:t>
              </a:r>
              <a:r>
                <a:rPr sz="1100"/>
                <a:t> </a:t>
              </a:r>
            </a:p>
          </p:txBody>
        </p:sp>
        <p:sp>
          <p:nvSpPr>
            <p:cNvPr id="1743" name="Line"/>
            <p:cNvSpPr/>
            <p:nvPr/>
          </p:nvSpPr>
          <p:spPr>
            <a:xfrm>
              <a:off x="1156530" y="218268"/>
              <a:ext cx="1053959"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1745" name="Rectangle"/>
          <p:cNvSpPr/>
          <p:nvPr/>
        </p:nvSpPr>
        <p:spPr>
          <a:xfrm>
            <a:off x="640720" y="1952619"/>
            <a:ext cx="5309688" cy="4332856"/>
          </a:xfrm>
          <a:prstGeom prst="rect">
            <a:avLst/>
          </a:prstGeom>
          <a:solidFill>
            <a:srgbClr val="FFFFFF"/>
          </a:solidFill>
          <a:ln w="12700">
            <a:solidFill>
              <a:srgbClr val="293441"/>
            </a:solidFill>
            <a:miter lim="400000"/>
          </a:ln>
        </p:spPr>
        <p:txBody>
          <a:bodyPr lIns="22860" rIns="22860" anchor="ctr"/>
          <a:lstStyle/>
          <a:p>
            <a:endParaRPr sz="1150"/>
          </a:p>
        </p:txBody>
      </p:sp>
      <p:grpSp>
        <p:nvGrpSpPr>
          <p:cNvPr id="1755" name="Group"/>
          <p:cNvGrpSpPr/>
          <p:nvPr/>
        </p:nvGrpSpPr>
        <p:grpSpPr>
          <a:xfrm>
            <a:off x="879014" y="4286442"/>
            <a:ext cx="2461823" cy="1820192"/>
            <a:chOff x="0" y="0"/>
            <a:chExt cx="4923643" cy="3640382"/>
          </a:xfrm>
        </p:grpSpPr>
        <p:sp>
          <p:nvSpPr>
            <p:cNvPr id="1746" name="Rectangle"/>
            <p:cNvSpPr/>
            <p:nvPr/>
          </p:nvSpPr>
          <p:spPr>
            <a:xfrm>
              <a:off x="702062" y="134374"/>
              <a:ext cx="1927923" cy="252315"/>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47" name="Rectangle"/>
            <p:cNvSpPr/>
            <p:nvPr/>
          </p:nvSpPr>
          <p:spPr>
            <a:xfrm>
              <a:off x="2995721" y="134374"/>
              <a:ext cx="1927923" cy="252315"/>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748" name="LogisticRegressionPlot.pdf" descr="LogisticRegressionPlot.pdf"/>
            <p:cNvPicPr>
              <a:picLocks noChangeAspect="1"/>
            </p:cNvPicPr>
            <p:nvPr/>
          </p:nvPicPr>
          <p:blipFill>
            <a:blip r:embed="rId3"/>
            <a:srcRect l="73556" t="120" r="7857" b="52086"/>
            <a:stretch>
              <a:fillRect/>
            </a:stretch>
          </p:blipFill>
          <p:spPr>
            <a:xfrm>
              <a:off x="51721" y="0"/>
              <a:ext cx="2529491" cy="3547950"/>
            </a:xfrm>
            <a:prstGeom prst="rect">
              <a:avLst/>
            </a:prstGeom>
            <a:ln w="12700" cap="flat">
              <a:noFill/>
              <a:miter lim="400000"/>
            </a:ln>
            <a:effectLst/>
          </p:spPr>
        </p:pic>
        <p:pic>
          <p:nvPicPr>
            <p:cNvPr id="1749" name="LogisticRegressionPlot.pdf" descr="LogisticRegressionPlot.pdf"/>
            <p:cNvPicPr>
              <a:picLocks noChangeAspect="1"/>
            </p:cNvPicPr>
            <p:nvPr/>
          </p:nvPicPr>
          <p:blipFill>
            <a:blip r:embed="rId3"/>
            <a:srcRect l="40627" t="48281" r="43937" b="3925"/>
            <a:stretch>
              <a:fillRect/>
            </a:stretch>
          </p:blipFill>
          <p:spPr>
            <a:xfrm>
              <a:off x="2531423" y="11622"/>
              <a:ext cx="2100687" cy="3547950"/>
            </a:xfrm>
            <a:prstGeom prst="rect">
              <a:avLst/>
            </a:prstGeom>
            <a:ln w="12700" cap="flat">
              <a:noFill/>
              <a:miter lim="400000"/>
            </a:ln>
            <a:effectLst/>
          </p:spPr>
        </p:pic>
        <p:sp>
          <p:nvSpPr>
            <p:cNvPr id="1750" name="Rectangle"/>
            <p:cNvSpPr/>
            <p:nvPr/>
          </p:nvSpPr>
          <p:spPr>
            <a:xfrm>
              <a:off x="3000693" y="122810"/>
              <a:ext cx="1162279" cy="230913"/>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51" name="Variable 2"/>
            <p:cNvSpPr txBox="1"/>
            <p:nvPr/>
          </p:nvSpPr>
          <p:spPr>
            <a:xfrm>
              <a:off x="2140135" y="40679"/>
              <a:ext cx="2342051"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600" b="1">
                  <a:solidFill>
                    <a:srgbClr val="374556"/>
                  </a:solidFill>
                  <a:latin typeface="Helvetica"/>
                  <a:ea typeface="Helvetica"/>
                  <a:cs typeface="Helvetica"/>
                  <a:sym typeface="Helvetica"/>
                </a:defRPr>
              </a:pPr>
              <a:r>
                <a:rPr sz="800"/>
                <a:t>Variable 2</a:t>
              </a:r>
            </a:p>
          </p:txBody>
        </p:sp>
        <p:sp>
          <p:nvSpPr>
            <p:cNvPr id="1752" name="Rectangle"/>
            <p:cNvSpPr/>
            <p:nvPr/>
          </p:nvSpPr>
          <p:spPr>
            <a:xfrm>
              <a:off x="993826" y="122810"/>
              <a:ext cx="1162279" cy="230913"/>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53" name="Variable 1"/>
            <p:cNvSpPr txBox="1"/>
            <p:nvPr/>
          </p:nvSpPr>
          <p:spPr>
            <a:xfrm>
              <a:off x="0" y="40679"/>
              <a:ext cx="2342050"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600" b="1">
                  <a:solidFill>
                    <a:srgbClr val="374556"/>
                  </a:solidFill>
                  <a:latin typeface="Helvetica"/>
                  <a:ea typeface="Helvetica"/>
                  <a:cs typeface="Helvetica"/>
                  <a:sym typeface="Helvetica"/>
                </a:defRPr>
              </a:pPr>
              <a:r>
                <a:rPr sz="800"/>
                <a:t>Variable 1</a:t>
              </a:r>
            </a:p>
          </p:txBody>
        </p:sp>
        <p:sp>
          <p:nvSpPr>
            <p:cNvPr id="1754" name="Rectangle"/>
            <p:cNvSpPr/>
            <p:nvPr/>
          </p:nvSpPr>
          <p:spPr>
            <a:xfrm>
              <a:off x="568498" y="3270329"/>
              <a:ext cx="4082654" cy="370054"/>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1756" name="Rectangle"/>
          <p:cNvSpPr/>
          <p:nvPr/>
        </p:nvSpPr>
        <p:spPr>
          <a:xfrm>
            <a:off x="4318000" y="2277533"/>
            <a:ext cx="252810" cy="119807"/>
          </a:xfrm>
          <a:prstGeom prst="rect">
            <a:avLst/>
          </a:prstGeom>
          <a:solidFill>
            <a:srgbClr val="FFFFFF"/>
          </a:solidFill>
          <a:ln w="12700">
            <a:miter lim="400000"/>
          </a:ln>
        </p:spPr>
        <p:txBody>
          <a:bodyPr lIns="22860" rIns="22860" anchor="ctr"/>
          <a:lstStyle/>
          <a:p>
            <a:endParaRPr sz="1150"/>
          </a:p>
        </p:txBody>
      </p:sp>
      <p:sp>
        <p:nvSpPr>
          <p:cNvPr id="1757" name="Rectangle"/>
          <p:cNvSpPr/>
          <p:nvPr/>
        </p:nvSpPr>
        <p:spPr>
          <a:xfrm>
            <a:off x="4787900" y="2274358"/>
            <a:ext cx="112515" cy="126157"/>
          </a:xfrm>
          <a:prstGeom prst="rect">
            <a:avLst/>
          </a:prstGeom>
          <a:solidFill>
            <a:srgbClr val="FFFFFF"/>
          </a:solidFill>
          <a:ln w="12700">
            <a:miter lim="400000"/>
          </a:ln>
        </p:spPr>
        <p:txBody>
          <a:bodyPr lIns="22860" rIns="22860" anchor="ctr"/>
          <a:lstStyle/>
          <a:p>
            <a:endParaRPr sz="1150"/>
          </a:p>
        </p:txBody>
      </p:sp>
      <p:sp>
        <p:nvSpPr>
          <p:cNvPr id="1758" name="Rectangle"/>
          <p:cNvSpPr/>
          <p:nvPr/>
        </p:nvSpPr>
        <p:spPr>
          <a:xfrm>
            <a:off x="5117505" y="2274358"/>
            <a:ext cx="112515" cy="126157"/>
          </a:xfrm>
          <a:prstGeom prst="rect">
            <a:avLst/>
          </a:prstGeom>
          <a:solidFill>
            <a:srgbClr val="FFFFFF"/>
          </a:solidFill>
          <a:ln w="12700">
            <a:miter lim="400000"/>
          </a:ln>
        </p:spPr>
        <p:txBody>
          <a:bodyPr lIns="22860" rIns="22860" anchor="ctr"/>
          <a:lstStyle/>
          <a:p>
            <a:endParaRPr sz="1150"/>
          </a:p>
        </p:txBody>
      </p:sp>
      <p:sp>
        <p:nvSpPr>
          <p:cNvPr id="1759" name="Rectangle"/>
          <p:cNvSpPr/>
          <p:nvPr/>
        </p:nvSpPr>
        <p:spPr>
          <a:xfrm>
            <a:off x="5447109" y="2274358"/>
            <a:ext cx="112515" cy="126157"/>
          </a:xfrm>
          <a:prstGeom prst="rect">
            <a:avLst/>
          </a:prstGeom>
          <a:solidFill>
            <a:srgbClr val="FFFFFF"/>
          </a:solidFill>
          <a:ln w="12700">
            <a:miter lim="400000"/>
          </a:ln>
        </p:spPr>
        <p:txBody>
          <a:bodyPr lIns="22860" rIns="22860" anchor="ctr"/>
          <a:lstStyle/>
          <a:p>
            <a:endParaRPr sz="1150"/>
          </a:p>
        </p:txBody>
      </p:sp>
      <p:pic>
        <p:nvPicPr>
          <p:cNvPr id="1760" name="unnamed.png" descr="unnamed.png"/>
          <p:cNvPicPr>
            <a:picLocks noChangeAspect="1"/>
          </p:cNvPicPr>
          <p:nvPr/>
        </p:nvPicPr>
        <p:blipFill>
          <a:blip r:embed="rId4"/>
          <a:srcRect l="11902" b="15530"/>
          <a:stretch>
            <a:fillRect/>
          </a:stretch>
        </p:blipFill>
        <p:spPr>
          <a:xfrm>
            <a:off x="3658887" y="2311301"/>
            <a:ext cx="1853466" cy="1332840"/>
          </a:xfrm>
          <a:prstGeom prst="rect">
            <a:avLst/>
          </a:prstGeom>
          <a:ln w="12700">
            <a:miter lim="400000"/>
          </a:ln>
        </p:spPr>
      </p:pic>
      <p:grpSp>
        <p:nvGrpSpPr>
          <p:cNvPr id="1770" name="Group"/>
          <p:cNvGrpSpPr/>
          <p:nvPr/>
        </p:nvGrpSpPr>
        <p:grpSpPr>
          <a:xfrm>
            <a:off x="3671428" y="4250592"/>
            <a:ext cx="1883852" cy="1706045"/>
            <a:chOff x="0" y="0"/>
            <a:chExt cx="3767702" cy="3412089"/>
          </a:xfrm>
        </p:grpSpPr>
        <p:pic>
          <p:nvPicPr>
            <p:cNvPr id="1761" name="BatchCorrectionBoxplot.pdf" descr="BatchCorrectionBoxplot.pdf"/>
            <p:cNvPicPr>
              <a:picLocks/>
            </p:cNvPicPr>
            <p:nvPr/>
          </p:nvPicPr>
          <p:blipFill>
            <a:blip r:embed="rId5"/>
            <a:srcRect l="42366" t="31517" r="18796" b="7333"/>
            <a:stretch>
              <a:fillRect/>
            </a:stretch>
          </p:blipFill>
          <p:spPr>
            <a:xfrm>
              <a:off x="0" y="75699"/>
              <a:ext cx="3767703" cy="3336391"/>
            </a:xfrm>
            <a:prstGeom prst="rect">
              <a:avLst/>
            </a:prstGeom>
            <a:ln w="12700" cap="flat">
              <a:noFill/>
              <a:miter lim="400000"/>
            </a:ln>
            <a:effectLst/>
          </p:spPr>
        </p:pic>
        <p:sp>
          <p:nvSpPr>
            <p:cNvPr id="1762" name="Rectangle"/>
            <p:cNvSpPr/>
            <p:nvPr/>
          </p:nvSpPr>
          <p:spPr>
            <a:xfrm>
              <a:off x="615134" y="166806"/>
              <a:ext cx="614429" cy="12676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3" name="Rectangle"/>
            <p:cNvSpPr/>
            <p:nvPr/>
          </p:nvSpPr>
          <p:spPr>
            <a:xfrm>
              <a:off x="2421906" y="166806"/>
              <a:ext cx="614430" cy="12676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4" name="Rectangle"/>
            <p:cNvSpPr/>
            <p:nvPr/>
          </p:nvSpPr>
          <p:spPr>
            <a:xfrm>
              <a:off x="503247" y="1819070"/>
              <a:ext cx="838201" cy="1267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5" name="Rectangle"/>
            <p:cNvSpPr/>
            <p:nvPr/>
          </p:nvSpPr>
          <p:spPr>
            <a:xfrm>
              <a:off x="2310021" y="1819070"/>
              <a:ext cx="838201" cy="1267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6" name="A"/>
            <p:cNvSpPr txBox="1"/>
            <p:nvPr/>
          </p:nvSpPr>
          <p:spPr>
            <a:xfrm>
              <a:off x="718011" y="0"/>
              <a:ext cx="408674"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a:t>A</a:t>
              </a:r>
            </a:p>
          </p:txBody>
        </p:sp>
        <p:sp>
          <p:nvSpPr>
            <p:cNvPr id="1767" name="B"/>
            <p:cNvSpPr txBox="1"/>
            <p:nvPr/>
          </p:nvSpPr>
          <p:spPr>
            <a:xfrm>
              <a:off x="2524785" y="12700"/>
              <a:ext cx="408673"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a:t>B</a:t>
              </a:r>
            </a:p>
          </p:txBody>
        </p:sp>
        <p:sp>
          <p:nvSpPr>
            <p:cNvPr id="1768" name="C"/>
            <p:cNvSpPr txBox="1"/>
            <p:nvPr/>
          </p:nvSpPr>
          <p:spPr>
            <a:xfrm>
              <a:off x="718011" y="1697566"/>
              <a:ext cx="408674" cy="3951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a:t>C</a:t>
              </a:r>
            </a:p>
          </p:txBody>
        </p:sp>
        <p:sp>
          <p:nvSpPr>
            <p:cNvPr id="1769" name="D"/>
            <p:cNvSpPr txBox="1"/>
            <p:nvPr/>
          </p:nvSpPr>
          <p:spPr>
            <a:xfrm>
              <a:off x="2524785" y="1710266"/>
              <a:ext cx="408673" cy="3951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a:t>D</a:t>
              </a:r>
            </a:p>
          </p:txBody>
        </p:sp>
      </p:grpSp>
      <p:grpSp>
        <p:nvGrpSpPr>
          <p:cNvPr id="1774" name="Group"/>
          <p:cNvGrpSpPr/>
          <p:nvPr/>
        </p:nvGrpSpPr>
        <p:grpSpPr>
          <a:xfrm>
            <a:off x="6950928" y="2592146"/>
            <a:ext cx="2141419" cy="1431926"/>
            <a:chOff x="0" y="0"/>
            <a:chExt cx="4282836" cy="2863850"/>
          </a:xfrm>
        </p:grpSpPr>
        <p:sp>
          <p:nvSpPr>
            <p:cNvPr id="1771" name="Freeform 6"/>
            <p:cNvSpPr/>
            <p:nvPr/>
          </p:nvSpPr>
          <p:spPr>
            <a:xfrm rot="10800000" flipH="1">
              <a:off x="0" y="0"/>
              <a:ext cx="4282836" cy="2863850"/>
            </a:xfrm>
            <a:custGeom>
              <a:avLst/>
              <a:gdLst/>
              <a:ahLst/>
              <a:cxnLst>
                <a:cxn ang="0">
                  <a:pos x="wd2" y="hd2"/>
                </a:cxn>
                <a:cxn ang="5400000">
                  <a:pos x="wd2" y="hd2"/>
                </a:cxn>
                <a:cxn ang="10800000">
                  <a:pos x="wd2" y="hd2"/>
                </a:cxn>
                <a:cxn ang="16200000">
                  <a:pos x="wd2" y="hd2"/>
                </a:cxn>
              </a:cxnLst>
              <a:rect l="0" t="0" r="r" b="b"/>
              <a:pathLst>
                <a:path w="21600" h="21600" extrusionOk="0">
                  <a:moveTo>
                    <a:pt x="20584" y="21600"/>
                  </a:moveTo>
                  <a:cubicBezTo>
                    <a:pt x="1016" y="21600"/>
                    <a:pt x="1016" y="21600"/>
                    <a:pt x="1016" y="21600"/>
                  </a:cubicBezTo>
                  <a:cubicBezTo>
                    <a:pt x="452" y="21600"/>
                    <a:pt x="0" y="21148"/>
                    <a:pt x="0" y="20584"/>
                  </a:cubicBezTo>
                  <a:cubicBezTo>
                    <a:pt x="0" y="1016"/>
                    <a:pt x="0" y="1016"/>
                    <a:pt x="0" y="1016"/>
                  </a:cubicBezTo>
                  <a:cubicBezTo>
                    <a:pt x="0" y="452"/>
                    <a:pt x="452" y="0"/>
                    <a:pt x="1016" y="0"/>
                  </a:cubicBezTo>
                  <a:cubicBezTo>
                    <a:pt x="20584" y="0"/>
                    <a:pt x="20584" y="0"/>
                    <a:pt x="20584" y="0"/>
                  </a:cubicBezTo>
                  <a:cubicBezTo>
                    <a:pt x="21148" y="0"/>
                    <a:pt x="21600" y="452"/>
                    <a:pt x="21600" y="1016"/>
                  </a:cubicBezTo>
                  <a:cubicBezTo>
                    <a:pt x="21600" y="20584"/>
                    <a:pt x="21600" y="20584"/>
                    <a:pt x="21600" y="20584"/>
                  </a:cubicBezTo>
                  <a:cubicBezTo>
                    <a:pt x="21600" y="21148"/>
                    <a:pt x="21148" y="21600"/>
                    <a:pt x="20584" y="21600"/>
                  </a:cubicBezTo>
                  <a:close/>
                </a:path>
              </a:pathLst>
            </a:custGeom>
            <a:solidFill>
              <a:srgbClr val="274766"/>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sp>
          <p:nvSpPr>
            <p:cNvPr id="1772" name="MODEL FUNCTIONS"/>
            <p:cNvSpPr txBox="1"/>
            <p:nvPr/>
          </p:nvSpPr>
          <p:spPr>
            <a:xfrm>
              <a:off x="307074" y="372091"/>
              <a:ext cx="3668688"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a:t>MODEL FUNCTIONS</a:t>
              </a:r>
            </a:p>
          </p:txBody>
        </p:sp>
        <p:sp>
          <p:nvSpPr>
            <p:cNvPr id="1773" name="lm(), glm()…"/>
            <p:cNvSpPr txBox="1"/>
            <p:nvPr/>
          </p:nvSpPr>
          <p:spPr>
            <a:xfrm>
              <a:off x="594878" y="1129915"/>
              <a:ext cx="3187594" cy="15304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500">
                  <a:solidFill>
                    <a:srgbClr val="FFFFFF"/>
                  </a:solidFill>
                  <a:latin typeface="Courier"/>
                  <a:ea typeface="Courier"/>
                  <a:cs typeface="Courier"/>
                  <a:sym typeface="Courier"/>
                </a:defRPr>
              </a:pPr>
              <a:r>
                <a:rPr sz="1250"/>
                <a:t>lm(), glm()</a:t>
              </a:r>
            </a:p>
            <a:p>
              <a:pPr>
                <a:defRPr sz="2500">
                  <a:solidFill>
                    <a:srgbClr val="FFFFFF"/>
                  </a:solidFill>
                  <a:latin typeface="Courier"/>
                  <a:ea typeface="Courier"/>
                  <a:cs typeface="Courier"/>
                  <a:sym typeface="Courier"/>
                </a:defRPr>
              </a:pPr>
              <a:r>
                <a:rPr sz="1250"/>
                <a:t>lmer(), glmer(),</a:t>
              </a:r>
            </a:p>
            <a:p>
              <a:pPr>
                <a:defRPr sz="2500">
                  <a:solidFill>
                    <a:srgbClr val="FFFFFF"/>
                  </a:solidFill>
                  <a:latin typeface="Courier"/>
                  <a:ea typeface="Courier"/>
                  <a:cs typeface="Courier"/>
                  <a:sym typeface="Courier"/>
                </a:defRPr>
              </a:pPr>
              <a:r>
                <a:rPr sz="1250"/>
                <a:t>nls(), …</a:t>
              </a:r>
            </a:p>
          </p:txBody>
        </p:sp>
      </p:grpSp>
      <p:grpSp>
        <p:nvGrpSpPr>
          <p:cNvPr id="1778" name="Group"/>
          <p:cNvGrpSpPr/>
          <p:nvPr/>
        </p:nvGrpSpPr>
        <p:grpSpPr>
          <a:xfrm>
            <a:off x="6602764" y="4090441"/>
            <a:ext cx="2478730" cy="1505649"/>
            <a:chOff x="0" y="0"/>
            <a:chExt cx="4957457" cy="3011296"/>
          </a:xfrm>
        </p:grpSpPr>
        <p:sp>
          <p:nvSpPr>
            <p:cNvPr id="1775" name="Freeform 8"/>
            <p:cNvSpPr/>
            <p:nvPr/>
          </p:nvSpPr>
          <p:spPr>
            <a:xfrm rot="10800000" flipH="1">
              <a:off x="0" y="0"/>
              <a:ext cx="4957458" cy="3011297"/>
            </a:xfrm>
            <a:custGeom>
              <a:avLst/>
              <a:gdLst/>
              <a:ahLst/>
              <a:cxnLst>
                <a:cxn ang="0">
                  <a:pos x="wd2" y="hd2"/>
                </a:cxn>
                <a:cxn ang="5400000">
                  <a:pos x="wd2" y="hd2"/>
                </a:cxn>
                <a:cxn ang="10800000">
                  <a:pos x="wd2" y="hd2"/>
                </a:cxn>
                <a:cxn ang="16200000">
                  <a:pos x="wd2" y="hd2"/>
                </a:cxn>
              </a:cxnLst>
              <a:rect l="0" t="0" r="r" b="b"/>
              <a:pathLst>
                <a:path w="21600" h="21600" extrusionOk="0">
                  <a:moveTo>
                    <a:pt x="20405" y="21600"/>
                  </a:moveTo>
                  <a:cubicBezTo>
                    <a:pt x="1239" y="21600"/>
                    <a:pt x="1239" y="21600"/>
                    <a:pt x="1239" y="21600"/>
                  </a:cubicBezTo>
                  <a:cubicBezTo>
                    <a:pt x="531" y="21600"/>
                    <a:pt x="0" y="21069"/>
                    <a:pt x="0" y="20361"/>
                  </a:cubicBezTo>
                  <a:cubicBezTo>
                    <a:pt x="0" y="1195"/>
                    <a:pt x="0" y="1195"/>
                    <a:pt x="0" y="1195"/>
                  </a:cubicBezTo>
                  <a:cubicBezTo>
                    <a:pt x="0" y="531"/>
                    <a:pt x="531" y="0"/>
                    <a:pt x="1239" y="0"/>
                  </a:cubicBezTo>
                  <a:cubicBezTo>
                    <a:pt x="20405" y="0"/>
                    <a:pt x="20405" y="0"/>
                    <a:pt x="20405" y="0"/>
                  </a:cubicBezTo>
                  <a:cubicBezTo>
                    <a:pt x="21069" y="0"/>
                    <a:pt x="21600" y="531"/>
                    <a:pt x="21600" y="1195"/>
                  </a:cubicBezTo>
                  <a:cubicBezTo>
                    <a:pt x="21600" y="20361"/>
                    <a:pt x="21600" y="20361"/>
                    <a:pt x="21600" y="20361"/>
                  </a:cubicBezTo>
                  <a:cubicBezTo>
                    <a:pt x="21600" y="21069"/>
                    <a:pt x="21069" y="21600"/>
                    <a:pt x="20405" y="21600"/>
                  </a:cubicBez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sp>
          <p:nvSpPr>
            <p:cNvPr id="1776" name="APPLY TO MODEL"/>
            <p:cNvSpPr txBox="1"/>
            <p:nvPr/>
          </p:nvSpPr>
          <p:spPr>
            <a:xfrm>
              <a:off x="832308" y="284569"/>
              <a:ext cx="3352218"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a:t>APPLY TO MODEL</a:t>
              </a:r>
            </a:p>
          </p:txBody>
        </p:sp>
        <p:sp>
          <p:nvSpPr>
            <p:cNvPr id="1777" name="summary(), anova(), confint(), predict(), drop1(), update(), step(), …"/>
            <p:cNvSpPr txBox="1"/>
            <p:nvPr/>
          </p:nvSpPr>
          <p:spPr>
            <a:xfrm>
              <a:off x="505362" y="984749"/>
              <a:ext cx="4144289" cy="17190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500">
                  <a:solidFill>
                    <a:srgbClr val="FFFFFF"/>
                  </a:solidFill>
                  <a:latin typeface="Courier"/>
                  <a:ea typeface="Courier"/>
                  <a:cs typeface="Courier"/>
                  <a:sym typeface="Courier"/>
                </a:defRPr>
              </a:lvl1pPr>
            </a:lstStyle>
            <a:p>
              <a:r>
                <a:rPr sz="1250"/>
                <a:t>summary(), anova(), confint(), predict(), drop1(), update(), step(), …</a:t>
              </a:r>
            </a:p>
          </p:txBody>
        </p:sp>
      </p:grpSp>
      <p:grpSp>
        <p:nvGrpSpPr>
          <p:cNvPr id="1782" name="Group"/>
          <p:cNvGrpSpPr/>
          <p:nvPr/>
        </p:nvGrpSpPr>
        <p:grpSpPr>
          <a:xfrm>
            <a:off x="9155651" y="2875810"/>
            <a:ext cx="2283844" cy="1149990"/>
            <a:chOff x="-38100" y="0"/>
            <a:chExt cx="4567686" cy="2299978"/>
          </a:xfrm>
        </p:grpSpPr>
        <p:sp>
          <p:nvSpPr>
            <p:cNvPr id="1779" name="Freeform 9"/>
            <p:cNvSpPr/>
            <p:nvPr/>
          </p:nvSpPr>
          <p:spPr>
            <a:xfrm rot="10800000" flipH="1">
              <a:off x="-38100" y="0"/>
              <a:ext cx="4567686" cy="2299979"/>
            </a:xfrm>
            <a:custGeom>
              <a:avLst/>
              <a:gdLst/>
              <a:ahLst/>
              <a:cxnLst>
                <a:cxn ang="0">
                  <a:pos x="wd2" y="hd2"/>
                </a:cxn>
                <a:cxn ang="5400000">
                  <a:pos x="wd2" y="hd2"/>
                </a:cxn>
                <a:cxn ang="10800000">
                  <a:pos x="wd2" y="hd2"/>
                </a:cxn>
                <a:cxn ang="16200000">
                  <a:pos x="wd2" y="hd2"/>
                </a:cxn>
              </a:cxnLst>
              <a:rect l="0" t="0" r="r" b="b"/>
              <a:pathLst>
                <a:path w="21600" h="21600" extrusionOk="0">
                  <a:moveTo>
                    <a:pt x="20211" y="21600"/>
                  </a:moveTo>
                  <a:cubicBezTo>
                    <a:pt x="1440" y="21600"/>
                    <a:pt x="1440" y="21600"/>
                    <a:pt x="1440" y="21600"/>
                  </a:cubicBezTo>
                  <a:cubicBezTo>
                    <a:pt x="617" y="21600"/>
                    <a:pt x="0" y="20983"/>
                    <a:pt x="0" y="20160"/>
                  </a:cubicBezTo>
                  <a:cubicBezTo>
                    <a:pt x="0" y="1389"/>
                    <a:pt x="0" y="1389"/>
                    <a:pt x="0" y="1389"/>
                  </a:cubicBezTo>
                  <a:cubicBezTo>
                    <a:pt x="0" y="617"/>
                    <a:pt x="617" y="0"/>
                    <a:pt x="1440" y="0"/>
                  </a:cubicBezTo>
                  <a:cubicBezTo>
                    <a:pt x="20211" y="0"/>
                    <a:pt x="20211" y="0"/>
                    <a:pt x="20211" y="0"/>
                  </a:cubicBezTo>
                  <a:cubicBezTo>
                    <a:pt x="20983" y="0"/>
                    <a:pt x="21600" y="617"/>
                    <a:pt x="21600" y="1389"/>
                  </a:cubicBezTo>
                  <a:cubicBezTo>
                    <a:pt x="21600" y="20160"/>
                    <a:pt x="21600" y="20160"/>
                    <a:pt x="21600" y="20160"/>
                  </a:cubicBezTo>
                  <a:cubicBezTo>
                    <a:pt x="21600" y="20983"/>
                    <a:pt x="20983" y="21600"/>
                    <a:pt x="20211" y="21600"/>
                  </a:cubicBezTo>
                  <a:close/>
                </a:path>
              </a:pathLst>
            </a:custGeom>
            <a:solidFill>
              <a:srgbClr val="557D9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sp>
          <p:nvSpPr>
            <p:cNvPr id="1780" name="EMMEANS PACKAGE"/>
            <p:cNvSpPr txBox="1"/>
            <p:nvPr/>
          </p:nvSpPr>
          <p:spPr>
            <a:xfrm>
              <a:off x="319113" y="316135"/>
              <a:ext cx="3929461"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a:t>EMMEANS PACKAGE</a:t>
              </a:r>
            </a:p>
          </p:txBody>
        </p:sp>
        <p:sp>
          <p:nvSpPr>
            <p:cNvPr id="1781" name="emmeans(), pairs(), cld()"/>
            <p:cNvSpPr txBox="1"/>
            <p:nvPr/>
          </p:nvSpPr>
          <p:spPr>
            <a:xfrm>
              <a:off x="768139" y="977028"/>
              <a:ext cx="2895988" cy="12148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500">
                  <a:solidFill>
                    <a:srgbClr val="FFFFFF"/>
                  </a:solidFill>
                  <a:latin typeface="Courier"/>
                  <a:ea typeface="Courier"/>
                  <a:cs typeface="Courier"/>
                  <a:sym typeface="Courier"/>
                </a:defRPr>
              </a:lvl1pPr>
            </a:lstStyle>
            <a:p>
              <a:r>
                <a:rPr sz="1250"/>
                <a:t>emmeans(), pairs(), cld()</a:t>
              </a:r>
            </a:p>
          </p:txBody>
        </p:sp>
      </p:grpSp>
      <p:grpSp>
        <p:nvGrpSpPr>
          <p:cNvPr id="1786" name="Group"/>
          <p:cNvGrpSpPr/>
          <p:nvPr/>
        </p:nvGrpSpPr>
        <p:grpSpPr>
          <a:xfrm>
            <a:off x="9151996" y="4090744"/>
            <a:ext cx="2009838" cy="1779787"/>
            <a:chOff x="-12700" y="-50800"/>
            <a:chExt cx="4019674" cy="3559572"/>
          </a:xfrm>
        </p:grpSpPr>
        <p:sp>
          <p:nvSpPr>
            <p:cNvPr id="1783" name="Freeform 7"/>
            <p:cNvSpPr/>
            <p:nvPr/>
          </p:nvSpPr>
          <p:spPr>
            <a:xfrm rot="10800000" flipH="1">
              <a:off x="-12700" y="-50800"/>
              <a:ext cx="4019675" cy="3559572"/>
            </a:xfrm>
            <a:custGeom>
              <a:avLst/>
              <a:gdLst/>
              <a:ahLst/>
              <a:cxnLst>
                <a:cxn ang="0">
                  <a:pos x="wd2" y="hd2"/>
                </a:cxn>
                <a:cxn ang="5400000">
                  <a:pos x="wd2" y="hd2"/>
                </a:cxn>
                <a:cxn ang="10800000">
                  <a:pos x="wd2" y="hd2"/>
                </a:cxn>
                <a:cxn ang="16200000">
                  <a:pos x="wd2" y="hd2"/>
                </a:cxn>
              </a:cxnLst>
              <a:rect l="0" t="0" r="r" b="b"/>
              <a:pathLst>
                <a:path w="21600" h="21600" extrusionOk="0">
                  <a:moveTo>
                    <a:pt x="19817" y="21600"/>
                  </a:moveTo>
                  <a:cubicBezTo>
                    <a:pt x="1850" y="21600"/>
                    <a:pt x="1850" y="21600"/>
                    <a:pt x="1850" y="21600"/>
                  </a:cubicBezTo>
                  <a:cubicBezTo>
                    <a:pt x="859" y="21600"/>
                    <a:pt x="0" y="20807"/>
                    <a:pt x="0" y="19750"/>
                  </a:cubicBezTo>
                  <a:cubicBezTo>
                    <a:pt x="0" y="1850"/>
                    <a:pt x="0" y="1850"/>
                    <a:pt x="0" y="1850"/>
                  </a:cubicBezTo>
                  <a:cubicBezTo>
                    <a:pt x="0" y="859"/>
                    <a:pt x="859" y="0"/>
                    <a:pt x="1850" y="0"/>
                  </a:cubicBezTo>
                  <a:cubicBezTo>
                    <a:pt x="19817" y="0"/>
                    <a:pt x="19817" y="0"/>
                    <a:pt x="19817" y="0"/>
                  </a:cubicBezTo>
                  <a:cubicBezTo>
                    <a:pt x="20807" y="0"/>
                    <a:pt x="21600" y="859"/>
                    <a:pt x="21600" y="1850"/>
                  </a:cubicBezTo>
                  <a:cubicBezTo>
                    <a:pt x="21600" y="19750"/>
                    <a:pt x="21600" y="19750"/>
                    <a:pt x="21600" y="19750"/>
                  </a:cubicBezTo>
                  <a:cubicBezTo>
                    <a:pt x="21600" y="20807"/>
                    <a:pt x="20807" y="21600"/>
                    <a:pt x="19817" y="21600"/>
                  </a:cubicBezTo>
                  <a:close/>
                </a:path>
              </a:pathLst>
            </a:custGeom>
            <a:solidFill>
              <a:srgbClr val="7FA287"/>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a:p>
          </p:txBody>
        </p:sp>
        <p:sp>
          <p:nvSpPr>
            <p:cNvPr id="1784" name="MORE FUNCTIONS"/>
            <p:cNvSpPr txBox="1"/>
            <p:nvPr/>
          </p:nvSpPr>
          <p:spPr>
            <a:xfrm>
              <a:off x="281371" y="331137"/>
              <a:ext cx="3456933"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a:t>MORE FUNCTIONS</a:t>
              </a:r>
            </a:p>
          </p:txBody>
        </p:sp>
        <p:sp>
          <p:nvSpPr>
            <p:cNvPr id="1785" name="t.test(), cor(), cor.test(), aov(), quantile(), p.adjust(),…"/>
            <p:cNvSpPr txBox="1"/>
            <p:nvPr/>
          </p:nvSpPr>
          <p:spPr>
            <a:xfrm>
              <a:off x="284714" y="984749"/>
              <a:ext cx="3668688" cy="22999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500">
                  <a:solidFill>
                    <a:srgbClr val="FFFFFF"/>
                  </a:solidFill>
                  <a:latin typeface="Courier"/>
                  <a:ea typeface="Courier"/>
                  <a:cs typeface="Courier"/>
                  <a:sym typeface="Courier"/>
                </a:defRPr>
              </a:pPr>
              <a:r>
                <a:rPr sz="1250"/>
                <a:t>t.test(), cor(), cor.test(), aov(), quantile(), p.adjust(),</a:t>
              </a:r>
            </a:p>
            <a:p>
              <a:pPr>
                <a:defRPr sz="2500">
                  <a:solidFill>
                    <a:srgbClr val="FFFFFF"/>
                  </a:solidFill>
                  <a:latin typeface="Courier"/>
                  <a:ea typeface="Courier"/>
                  <a:cs typeface="Courier"/>
                  <a:sym typeface="Courier"/>
                </a:defRPr>
              </a:pPr>
              <a:r>
                <a:rPr sz="1250"/>
                <a:t>rank(), …</a:t>
              </a:r>
            </a:p>
          </p:txBody>
        </p:sp>
      </p:grpSp>
      <p:grpSp>
        <p:nvGrpSpPr>
          <p:cNvPr id="1798" name="Group"/>
          <p:cNvGrpSpPr/>
          <p:nvPr/>
        </p:nvGrpSpPr>
        <p:grpSpPr>
          <a:xfrm>
            <a:off x="879014" y="2449836"/>
            <a:ext cx="2461823" cy="1154856"/>
            <a:chOff x="0" y="0"/>
            <a:chExt cx="4923643" cy="2309710"/>
          </a:xfrm>
        </p:grpSpPr>
        <p:sp>
          <p:nvSpPr>
            <p:cNvPr id="1803" name="Connection Line"/>
            <p:cNvSpPr/>
            <p:nvPr/>
          </p:nvSpPr>
          <p:spPr>
            <a:xfrm>
              <a:off x="457113" y="773114"/>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436C6E"/>
              </a:solidFill>
              <a:prstDash val="solid"/>
              <a:miter lim="400000"/>
            </a:ln>
            <a:effectLst/>
          </p:spPr>
          <p:txBody>
            <a:bodyPr/>
            <a:lstStyle/>
            <a:p>
              <a:endParaRPr sz="1150"/>
            </a:p>
          </p:txBody>
        </p:sp>
        <p:sp>
          <p:nvSpPr>
            <p:cNvPr id="1804" name="Connection Line"/>
            <p:cNvSpPr/>
            <p:nvPr/>
          </p:nvSpPr>
          <p:spPr>
            <a:xfrm>
              <a:off x="1420488" y="71456"/>
              <a:ext cx="907347" cy="764162"/>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436C6E"/>
              </a:solidFill>
              <a:prstDash val="solid"/>
              <a:miter lim="400000"/>
            </a:ln>
            <a:effectLst/>
          </p:spPr>
          <p:txBody>
            <a:bodyPr/>
            <a:lstStyle/>
            <a:p>
              <a:endParaRPr sz="1150"/>
            </a:p>
          </p:txBody>
        </p:sp>
        <p:sp>
          <p:nvSpPr>
            <p:cNvPr id="1805" name="Connection Line"/>
            <p:cNvSpPr/>
            <p:nvPr/>
          </p:nvSpPr>
          <p:spPr>
            <a:xfrm>
              <a:off x="2314261" y="790458"/>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436C6E"/>
              </a:solidFill>
              <a:prstDash val="solid"/>
              <a:miter lim="400000"/>
            </a:ln>
            <a:effectLst/>
          </p:spPr>
          <p:txBody>
            <a:bodyPr/>
            <a:lstStyle/>
            <a:p>
              <a:endParaRPr sz="1150"/>
            </a:p>
          </p:txBody>
        </p:sp>
        <p:sp>
          <p:nvSpPr>
            <p:cNvPr id="1806" name="Connection Line"/>
            <p:cNvSpPr/>
            <p:nvPr/>
          </p:nvSpPr>
          <p:spPr>
            <a:xfrm>
              <a:off x="2580174" y="73463"/>
              <a:ext cx="901124" cy="766246"/>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82A8BF"/>
              </a:solidFill>
              <a:prstDash val="solid"/>
              <a:miter lim="400000"/>
            </a:ln>
            <a:effectLst/>
          </p:spPr>
          <p:txBody>
            <a:bodyPr/>
            <a:lstStyle/>
            <a:p>
              <a:endParaRPr sz="1150"/>
            </a:p>
          </p:txBody>
        </p:sp>
        <p:sp>
          <p:nvSpPr>
            <p:cNvPr id="1807" name="Connection Line"/>
            <p:cNvSpPr/>
            <p:nvPr/>
          </p:nvSpPr>
          <p:spPr>
            <a:xfrm>
              <a:off x="3471995" y="804228"/>
              <a:ext cx="974195" cy="14896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82A8BF"/>
              </a:solidFill>
              <a:prstDash val="solid"/>
              <a:miter lim="400000"/>
            </a:ln>
            <a:effectLst/>
          </p:spPr>
          <p:txBody>
            <a:bodyPr/>
            <a:lstStyle/>
            <a:p>
              <a:endParaRPr sz="1150"/>
            </a:p>
          </p:txBody>
        </p:sp>
        <p:sp>
          <p:nvSpPr>
            <p:cNvPr id="1792" name="Shape"/>
            <p:cNvSpPr/>
            <p:nvPr/>
          </p:nvSpPr>
          <p:spPr>
            <a:xfrm>
              <a:off x="1638189" y="899455"/>
              <a:ext cx="964087" cy="1390694"/>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374556">
                <a:alpha val="91117"/>
              </a:srgbClr>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808" name="Connection Line"/>
            <p:cNvSpPr/>
            <p:nvPr/>
          </p:nvSpPr>
          <p:spPr>
            <a:xfrm>
              <a:off x="1616798" y="773114"/>
              <a:ext cx="972244"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82A8BF"/>
              </a:solidFill>
              <a:prstDash val="solid"/>
              <a:miter lim="400000"/>
            </a:ln>
            <a:effectLst/>
          </p:spPr>
          <p:txBody>
            <a:bodyPr/>
            <a:lstStyle/>
            <a:p>
              <a:endParaRPr sz="1150"/>
            </a:p>
          </p:txBody>
        </p:sp>
        <p:sp>
          <p:nvSpPr>
            <p:cNvPr id="1794" name="Line"/>
            <p:cNvSpPr/>
            <p:nvPr/>
          </p:nvSpPr>
          <p:spPr>
            <a:xfrm flipV="1">
              <a:off x="2593761" y="0"/>
              <a:ext cx="1" cy="2285608"/>
            </a:xfrm>
            <a:prstGeom prst="line">
              <a:avLst/>
            </a:prstGeom>
            <a:noFill/>
            <a:ln w="38100" cap="flat">
              <a:solidFill>
                <a:srgbClr val="374556"/>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5" name="Line"/>
            <p:cNvSpPr/>
            <p:nvPr/>
          </p:nvSpPr>
          <p:spPr>
            <a:xfrm flipH="1" flipV="1">
              <a:off x="-1" y="2309710"/>
              <a:ext cx="4923645" cy="1"/>
            </a:xfrm>
            <a:prstGeom prst="line">
              <a:avLst/>
            </a:prstGeom>
            <a:noFill/>
            <a:ln w="50800" cap="flat">
              <a:solidFill>
                <a:srgbClr val="374556"/>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6" name="Line"/>
            <p:cNvSpPr/>
            <p:nvPr/>
          </p:nvSpPr>
          <p:spPr>
            <a:xfrm flipV="1">
              <a:off x="1857535" y="167749"/>
              <a:ext cx="1" cy="1781383"/>
            </a:xfrm>
            <a:prstGeom prst="line">
              <a:avLst/>
            </a:prstGeom>
            <a:noFill/>
            <a:ln w="31750" cap="flat">
              <a:solidFill>
                <a:srgbClr val="436C6E"/>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7" name="Line"/>
            <p:cNvSpPr/>
            <p:nvPr/>
          </p:nvSpPr>
          <p:spPr>
            <a:xfrm flipV="1">
              <a:off x="3030665" y="145690"/>
              <a:ext cx="1" cy="1825502"/>
            </a:xfrm>
            <a:prstGeom prst="line">
              <a:avLst/>
            </a:prstGeom>
            <a:noFill/>
            <a:ln w="31750" cap="flat">
              <a:solidFill>
                <a:srgbClr val="82A8B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grpSp>
      <p:sp>
        <p:nvSpPr>
          <p:cNvPr id="1799" name="Line"/>
          <p:cNvSpPr/>
          <p:nvPr/>
        </p:nvSpPr>
        <p:spPr>
          <a:xfrm flipV="1">
            <a:off x="3775615" y="2658428"/>
            <a:ext cx="1675479" cy="651227"/>
          </a:xfrm>
          <a:prstGeom prst="line">
            <a:avLst/>
          </a:prstGeom>
          <a:ln w="38100">
            <a:solidFill>
              <a:srgbClr val="6C84C3"/>
            </a:solidFill>
            <a:miter lim="400000"/>
          </a:ln>
        </p:spPr>
        <p:txBody>
          <a:bodyPr lIns="0" tIns="0" rIns="0" bIns="0"/>
          <a:lstStyle/>
          <a:p>
            <a:endParaRPr sz="1150"/>
          </a:p>
        </p:txBody>
      </p:sp>
      <p:sp>
        <p:nvSpPr>
          <p:cNvPr id="1800" name="X"/>
          <p:cNvSpPr txBox="1"/>
          <p:nvPr/>
        </p:nvSpPr>
        <p:spPr>
          <a:xfrm>
            <a:off x="4515172" y="3666718"/>
            <a:ext cx="204337" cy="197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lvl="1">
              <a:defRPr sz="1500" b="1">
                <a:solidFill>
                  <a:srgbClr val="374556"/>
                </a:solidFill>
                <a:latin typeface="Helvetica"/>
                <a:ea typeface="Helvetica"/>
                <a:cs typeface="Helvetica"/>
                <a:sym typeface="Helvetica"/>
              </a:defRPr>
            </a:pPr>
            <a:r>
              <a:rPr sz="750"/>
              <a:t>X</a:t>
            </a:r>
          </a:p>
        </p:txBody>
      </p:sp>
      <p:sp>
        <p:nvSpPr>
          <p:cNvPr id="1801" name="Y"/>
          <p:cNvSpPr txBox="1"/>
          <p:nvPr/>
        </p:nvSpPr>
        <p:spPr>
          <a:xfrm>
            <a:off x="3454331" y="2777718"/>
            <a:ext cx="204337" cy="197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lvl="1">
              <a:defRPr sz="1500" b="1">
                <a:solidFill>
                  <a:srgbClr val="374556"/>
                </a:solidFill>
                <a:latin typeface="Helvetica"/>
                <a:ea typeface="Helvetica"/>
                <a:cs typeface="Helvetica"/>
                <a:sym typeface="Helvetica"/>
              </a:defRPr>
            </a:pPr>
            <a:r>
              <a:rPr sz="750"/>
              <a:t>Y</a:t>
            </a:r>
          </a:p>
        </p:txBody>
      </p:sp>
      <p:sp>
        <p:nvSpPr>
          <p:cNvPr id="1802" name="3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31</a:t>
            </a:r>
          </a:p>
          <a:p>
            <a:pPr lvl="1">
              <a:defRPr sz="3000">
                <a:solidFill>
                  <a:srgbClr val="EBEBEB"/>
                </a:solidFill>
                <a:latin typeface="Helvetica"/>
                <a:ea typeface="Helvetica"/>
                <a:cs typeface="Helvetica"/>
                <a:sym typeface="Helvetica"/>
              </a:defRPr>
            </a:pPr>
            <a:endParaRPr sz="15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 grpId="0" animBg="1" advAuto="0"/>
      <p:bldP spid="1782" grpId="0" animBg="1" advAuto="0"/>
      <p:bldP spid="1786"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 name="Rectangle"/>
          <p:cNvSpPr/>
          <p:nvPr/>
        </p:nvSpPr>
        <p:spPr>
          <a:xfrm>
            <a:off x="-11519" y="-26657"/>
            <a:ext cx="12215038" cy="2002696"/>
          </a:xfrm>
          <a:prstGeom prst="rect">
            <a:avLst/>
          </a:prstGeom>
          <a:solidFill>
            <a:srgbClr val="81A489"/>
          </a:solidFill>
          <a:ln w="12700">
            <a:miter lim="400000"/>
          </a:ln>
        </p:spPr>
        <p:txBody>
          <a:bodyPr lIns="22860" rIns="22860" anchor="ctr"/>
          <a:lstStyle/>
          <a:p>
            <a:endParaRPr sz="1150"/>
          </a:p>
        </p:txBody>
      </p:sp>
      <p:sp>
        <p:nvSpPr>
          <p:cNvPr id="1884"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sp>
        <p:nvSpPr>
          <p:cNvPr id="1885" name="34"/>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34</a:t>
            </a:r>
          </a:p>
          <a:p>
            <a:pPr lvl="1">
              <a:defRPr sz="3000">
                <a:solidFill>
                  <a:srgbClr val="EBEBEB"/>
                </a:solidFill>
                <a:latin typeface="Helvetica"/>
                <a:ea typeface="Helvetica"/>
                <a:cs typeface="Helvetica"/>
                <a:sym typeface="Helvetica"/>
              </a:defRPr>
            </a:pPr>
            <a:endParaRPr sz="1500"/>
          </a:p>
        </p:txBody>
      </p:sp>
      <p:grpSp>
        <p:nvGrpSpPr>
          <p:cNvPr id="1889" name="Group"/>
          <p:cNvGrpSpPr/>
          <p:nvPr/>
        </p:nvGrpSpPr>
        <p:grpSpPr>
          <a:xfrm>
            <a:off x="1061352" y="506651"/>
            <a:ext cx="12104100" cy="1230802"/>
            <a:chOff x="-5924214" y="212886"/>
            <a:chExt cx="24208198" cy="2461602"/>
          </a:xfrm>
        </p:grpSpPr>
        <p:sp>
          <p:nvSpPr>
            <p:cNvPr id="1886" name="STATS  CHEAT SHEET"/>
            <p:cNvSpPr txBox="1"/>
            <p:nvPr/>
          </p:nvSpPr>
          <p:spPr>
            <a:xfrm>
              <a:off x="-1" y="1442734"/>
              <a:ext cx="8290163" cy="12317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b="1">
                  <a:solidFill>
                    <a:srgbClr val="FFFFFF"/>
                  </a:solidFill>
                  <a:latin typeface="Helvetica"/>
                  <a:ea typeface="Helvetica"/>
                  <a:cs typeface="Helvetica"/>
                  <a:sym typeface="Helvetica"/>
                </a:defRPr>
              </a:pPr>
              <a:r>
                <a:rPr sz="2500"/>
                <a:t>STATS</a:t>
              </a:r>
              <a:r>
                <a:rPr sz="600">
                  <a:solidFill>
                    <a:srgbClr val="000000"/>
                  </a:solidFill>
                  <a:latin typeface="Times Roman"/>
                  <a:ea typeface="Times Roman"/>
                  <a:cs typeface="Times Roman"/>
                  <a:sym typeface="Times Roman"/>
                </a:rPr>
                <a:t> </a:t>
              </a:r>
              <a:r>
                <a:rPr sz="2500"/>
                <a:t> CHEAT SHEET </a:t>
              </a:r>
            </a:p>
          </p:txBody>
        </p:sp>
        <p:sp>
          <p:nvSpPr>
            <p:cNvPr id="1887" name="https://rstudio.com/resources/cheatsheets/ for various relevant cheat sheets.…"/>
            <p:cNvSpPr txBox="1"/>
            <p:nvPr/>
          </p:nvSpPr>
          <p:spPr>
            <a:xfrm>
              <a:off x="-4004834" y="212886"/>
              <a:ext cx="22288819" cy="23784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200" spc="412">
                  <a:solidFill>
                    <a:srgbClr val="FFFFFF"/>
                  </a:solidFill>
                  <a:latin typeface="Helvetica"/>
                  <a:ea typeface="Helvetica"/>
                  <a:cs typeface="Helvetica"/>
                  <a:sym typeface="Helvetica"/>
                </a:defRPr>
              </a:pPr>
              <a:r>
                <a:rPr sz="1100"/>
                <a:t>https://rstudio.com/resources/cheatsheets/ for various relevant cheat sheets.</a:t>
              </a:r>
              <a:endParaRPr sz="600" spc="113">
                <a:solidFill>
                  <a:srgbClr val="000000"/>
                </a:solidFill>
                <a:latin typeface="Times Roman"/>
                <a:ea typeface="Times Roman"/>
                <a:cs typeface="Times Roman"/>
                <a:sym typeface="Times Roman"/>
              </a:endParaRPr>
            </a:p>
            <a:p>
              <a:pPr>
                <a:defRPr sz="2200" spc="412">
                  <a:solidFill>
                    <a:srgbClr val="FFFFFF"/>
                  </a:solidFill>
                  <a:latin typeface="Helvetica"/>
                  <a:ea typeface="Helvetica"/>
                  <a:cs typeface="Helvetica"/>
                  <a:sym typeface="Helvetica"/>
                </a:defRPr>
              </a:pPr>
              <a:r>
                <a:rPr sz="1100"/>
                <a:t>Other example: https://www.dummies.com/programming/r/statistical-analysis-with-r-for-dummies-cheat-sheet/</a:t>
              </a:r>
              <a:endParaRPr sz="600" spc="113">
                <a:solidFill>
                  <a:srgbClr val="000000"/>
                </a:solidFill>
                <a:latin typeface="Times Roman"/>
                <a:ea typeface="Times Roman"/>
                <a:cs typeface="Times Roman"/>
                <a:sym typeface="Times Roman"/>
              </a:endParaRPr>
            </a:p>
          </p:txBody>
        </p:sp>
        <p:sp>
          <p:nvSpPr>
            <p:cNvPr id="1888" name="Line"/>
            <p:cNvSpPr/>
            <p:nvPr/>
          </p:nvSpPr>
          <p:spPr>
            <a:xfrm>
              <a:off x="-5924215" y="403636"/>
              <a:ext cx="1490287"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grpSp>
        <p:nvGrpSpPr>
          <p:cNvPr id="1894" name="Group"/>
          <p:cNvGrpSpPr/>
          <p:nvPr/>
        </p:nvGrpSpPr>
        <p:grpSpPr>
          <a:xfrm>
            <a:off x="9455690" y="2302742"/>
            <a:ext cx="2609655" cy="4101250"/>
            <a:chOff x="0" y="0"/>
            <a:chExt cx="5219308" cy="8202497"/>
          </a:xfrm>
        </p:grpSpPr>
        <p:sp>
          <p:nvSpPr>
            <p:cNvPr id="1890"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1"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B39C85"/>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2"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F3C290">
                <a:alpha val="95258"/>
              </a:srgbClr>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3"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alpha val="67831"/>
              </a:srgbClr>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grpSp>
      <p:grpSp>
        <p:nvGrpSpPr>
          <p:cNvPr id="1906" name="Group"/>
          <p:cNvGrpSpPr/>
          <p:nvPr/>
        </p:nvGrpSpPr>
        <p:grpSpPr>
          <a:xfrm>
            <a:off x="871256" y="2298485"/>
            <a:ext cx="8443870" cy="4135648"/>
            <a:chOff x="-12699" y="0"/>
            <a:chExt cx="16887738" cy="8271295"/>
          </a:xfrm>
        </p:grpSpPr>
        <p:sp>
          <p:nvSpPr>
            <p:cNvPr id="1895" name="Группа 36"/>
            <p:cNvSpPr/>
            <p:nvPr/>
          </p:nvSpPr>
          <p:spPr>
            <a:xfrm>
              <a:off x="0" y="0"/>
              <a:ext cx="16875039" cy="1788800"/>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6" name="Группа 54"/>
            <p:cNvSpPr/>
            <p:nvPr/>
          </p:nvSpPr>
          <p:spPr>
            <a:xfrm>
              <a:off x="-12700" y="2160832"/>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7" name="Группа 63"/>
            <p:cNvSpPr/>
            <p:nvPr/>
          </p:nvSpPr>
          <p:spPr>
            <a:xfrm>
              <a:off x="0" y="4321664"/>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8" name="Группа 69"/>
            <p:cNvSpPr/>
            <p:nvPr/>
          </p:nvSpPr>
          <p:spPr>
            <a:xfrm>
              <a:off x="0" y="6482495"/>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9"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sz="1150"/>
            </a:p>
          </p:txBody>
        </p:sp>
        <p:sp>
          <p:nvSpPr>
            <p:cNvPr id="1900" name="Line"/>
            <p:cNvSpPr/>
            <p:nvPr/>
          </p:nvSpPr>
          <p:spPr>
            <a:xfrm flipV="1">
              <a:off x="4016005"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1" name="Line"/>
            <p:cNvSpPr/>
            <p:nvPr/>
          </p:nvSpPr>
          <p:spPr>
            <a:xfrm flipV="1">
              <a:off x="7020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2" name="Line"/>
            <p:cNvSpPr/>
            <p:nvPr/>
          </p:nvSpPr>
          <p:spPr>
            <a:xfrm flipV="1">
              <a:off x="9475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sp>
          <p:nvSpPr>
            <p:cNvPr id="1903" name="Line"/>
            <p:cNvSpPr/>
            <p:nvPr/>
          </p:nvSpPr>
          <p:spPr>
            <a:xfrm flipV="1">
              <a:off x="6774096"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sz="1150"/>
            </a:p>
          </p:txBody>
        </p:sp>
        <p:sp>
          <p:nvSpPr>
            <p:cNvPr id="1904" name="Line"/>
            <p:cNvSpPr/>
            <p:nvPr/>
          </p:nvSpPr>
          <p:spPr>
            <a:xfrm flipV="1">
              <a:off x="10885442"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5" name="Line"/>
            <p:cNvSpPr/>
            <p:nvPr/>
          </p:nvSpPr>
          <p:spPr>
            <a:xfrm flipV="1">
              <a:off x="4349240" y="4441609"/>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grpSp>
      <p:sp>
        <p:nvSpPr>
          <p:cNvPr id="1907" name="GET STARTED"/>
          <p:cNvSpPr txBox="1"/>
          <p:nvPr/>
        </p:nvSpPr>
        <p:spPr>
          <a:xfrm>
            <a:off x="9787722" y="2476265"/>
            <a:ext cx="1002595"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a:t>GET STARTED</a:t>
            </a:r>
          </a:p>
        </p:txBody>
      </p:sp>
      <p:sp>
        <p:nvSpPr>
          <p:cNvPr id="1908" name="REGRESSION MODELS"/>
          <p:cNvSpPr txBox="1"/>
          <p:nvPr/>
        </p:nvSpPr>
        <p:spPr>
          <a:xfrm>
            <a:off x="9911004" y="3573026"/>
            <a:ext cx="1392490"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a:t>REGRESSION MODELS</a:t>
            </a:r>
            <a:endParaRPr sz="600">
              <a:solidFill>
                <a:srgbClr val="000000"/>
              </a:solidFill>
              <a:latin typeface="Times Roman"/>
              <a:ea typeface="Times Roman"/>
              <a:cs typeface="Times Roman"/>
              <a:sym typeface="Times Roman"/>
            </a:endParaRPr>
          </a:p>
        </p:txBody>
      </p:sp>
      <p:sp>
        <p:nvSpPr>
          <p:cNvPr id="1909" name="VARIABLES"/>
          <p:cNvSpPr txBox="1"/>
          <p:nvPr/>
        </p:nvSpPr>
        <p:spPr>
          <a:xfrm>
            <a:off x="9612678" y="5717513"/>
            <a:ext cx="113906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b="1">
                <a:solidFill>
                  <a:srgbClr val="FFFFFF"/>
                </a:solidFill>
                <a:latin typeface="Helvetica"/>
                <a:ea typeface="Helvetica"/>
                <a:cs typeface="Helvetica"/>
                <a:sym typeface="Helvetica"/>
              </a:defRPr>
            </a:pPr>
            <a:r>
              <a:rPr sz="1500"/>
              <a:t>VARIABLES</a:t>
            </a:r>
            <a:r>
              <a:rPr sz="600">
                <a:solidFill>
                  <a:srgbClr val="000000"/>
                </a:solidFill>
                <a:latin typeface="Times Roman"/>
                <a:ea typeface="Times Roman"/>
                <a:cs typeface="Times Roman"/>
                <a:sym typeface="Times Roman"/>
              </a:rPr>
              <a:t> </a:t>
            </a:r>
          </a:p>
        </p:txBody>
      </p:sp>
      <p:sp>
        <p:nvSpPr>
          <p:cNvPr id="1910" name="Import Data:"/>
          <p:cNvSpPr txBox="1"/>
          <p:nvPr/>
        </p:nvSpPr>
        <p:spPr>
          <a:xfrm>
            <a:off x="1017857" y="2358733"/>
            <a:ext cx="1139067"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Import Data:</a:t>
            </a:r>
          </a:p>
        </p:txBody>
      </p:sp>
      <p:sp>
        <p:nvSpPr>
          <p:cNvPr id="1911" name="summary(my.data)…"/>
          <p:cNvSpPr txBox="1"/>
          <p:nvPr/>
        </p:nvSpPr>
        <p:spPr>
          <a:xfrm>
            <a:off x="5972323" y="2534909"/>
            <a:ext cx="1615841"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summary(my.data)</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nrow(my.data)</a:t>
            </a:r>
          </a:p>
        </p:txBody>
      </p:sp>
      <p:sp>
        <p:nvSpPr>
          <p:cNvPr id="1912" name="length(my.data)…"/>
          <p:cNvSpPr txBox="1"/>
          <p:nvPr/>
        </p:nvSpPr>
        <p:spPr>
          <a:xfrm>
            <a:off x="7626147" y="2534909"/>
            <a:ext cx="16889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length(my.data)</a:t>
            </a:r>
          </a:p>
          <a:p>
            <a:pPr>
              <a:defRPr sz="2500" spc="-200">
                <a:solidFill>
                  <a:srgbClr val="000000"/>
                </a:solidFill>
                <a:latin typeface="Courier"/>
                <a:ea typeface="Courier"/>
                <a:cs typeface="Courier"/>
                <a:sym typeface="Courier"/>
              </a:defRPr>
            </a:pPr>
            <a:r>
              <a:rPr sz="1250"/>
              <a:t>names(my.data)</a:t>
            </a:r>
          </a:p>
        </p:txBody>
      </p:sp>
      <p:sp>
        <p:nvSpPr>
          <p:cNvPr id="1913" name="Overview of Data:"/>
          <p:cNvSpPr txBox="1"/>
          <p:nvPr/>
        </p:nvSpPr>
        <p:spPr>
          <a:xfrm>
            <a:off x="4190719" y="2358733"/>
            <a:ext cx="1688979"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Overview of Data:</a:t>
            </a:r>
          </a:p>
        </p:txBody>
      </p:sp>
      <p:sp>
        <p:nvSpPr>
          <p:cNvPr id="1914" name="read_excel(“my.data.xlsx”)"/>
          <p:cNvSpPr txBox="1"/>
          <p:nvPr/>
        </p:nvSpPr>
        <p:spPr>
          <a:xfrm>
            <a:off x="1029294" y="2808001"/>
            <a:ext cx="2276895"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read_excel(“my.data.xlsx”)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600" spc="-48">
              <a:latin typeface="Times Roman"/>
              <a:ea typeface="Times Roman"/>
              <a:cs typeface="Times Roman"/>
              <a:sym typeface="Times Roman"/>
            </a:endParaRPr>
          </a:p>
        </p:txBody>
      </p:sp>
      <p:sp>
        <p:nvSpPr>
          <p:cNvPr id="1915" name="Linear:"/>
          <p:cNvSpPr txBox="1"/>
          <p:nvPr/>
        </p:nvSpPr>
        <p:spPr>
          <a:xfrm>
            <a:off x="986586" y="3418204"/>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Linear:</a:t>
            </a:r>
          </a:p>
        </p:txBody>
      </p:sp>
      <p:sp>
        <p:nvSpPr>
          <p:cNvPr id="1916" name="Logistic:"/>
          <p:cNvSpPr txBox="1"/>
          <p:nvPr/>
        </p:nvSpPr>
        <p:spPr>
          <a:xfrm>
            <a:off x="3034719" y="3418204"/>
            <a:ext cx="178412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Logistic:</a:t>
            </a:r>
          </a:p>
        </p:txBody>
      </p:sp>
      <p:sp>
        <p:nvSpPr>
          <p:cNvPr id="1917" name="lm(y~x, data=my.data)…"/>
          <p:cNvSpPr txBox="1"/>
          <p:nvPr/>
        </p:nvSpPr>
        <p:spPr>
          <a:xfrm>
            <a:off x="984780" y="3759923"/>
            <a:ext cx="19031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lm(y~x, data=my.data)</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confint(model)</a:t>
            </a:r>
            <a:endParaRPr sz="600" spc="-48">
              <a:latin typeface="Times Roman"/>
              <a:ea typeface="Times Roman"/>
              <a:cs typeface="Times Roman"/>
              <a:sym typeface="Times Roman"/>
            </a:endParaRPr>
          </a:p>
        </p:txBody>
      </p:sp>
      <p:sp>
        <p:nvSpPr>
          <p:cNvPr id="1918" name="glm(y~x,…"/>
          <p:cNvSpPr txBox="1"/>
          <p:nvPr/>
        </p:nvSpPr>
        <p:spPr>
          <a:xfrm>
            <a:off x="3137171" y="3759923"/>
            <a:ext cx="19031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glm(y~x, </a:t>
            </a:r>
          </a:p>
          <a:p>
            <a:pPr>
              <a:defRPr sz="2500" spc="-200">
                <a:solidFill>
                  <a:srgbClr val="000000"/>
                </a:solidFill>
                <a:latin typeface="Courier"/>
                <a:ea typeface="Courier"/>
                <a:cs typeface="Courier"/>
                <a:sym typeface="Courier"/>
              </a:defRPr>
            </a:pPr>
            <a:r>
              <a:rPr sz="1250"/>
              <a:t>data=my.data)</a:t>
            </a:r>
            <a:endParaRPr sz="600" spc="-48">
              <a:latin typeface="Times Roman"/>
              <a:ea typeface="Times Roman"/>
              <a:cs typeface="Times Roman"/>
              <a:sym typeface="Times Roman"/>
            </a:endParaRPr>
          </a:p>
        </p:txBody>
      </p:sp>
      <p:sp>
        <p:nvSpPr>
          <p:cNvPr id="1919" name="Linear Mixed:"/>
          <p:cNvSpPr txBox="1"/>
          <p:nvPr/>
        </p:nvSpPr>
        <p:spPr>
          <a:xfrm>
            <a:off x="4498011" y="3418204"/>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Linear Mixed:</a:t>
            </a:r>
          </a:p>
        </p:txBody>
      </p:sp>
      <p:sp>
        <p:nvSpPr>
          <p:cNvPr id="1920" name="lmer(y~x + (1|z), data=my.data)"/>
          <p:cNvSpPr txBox="1"/>
          <p:nvPr/>
        </p:nvSpPr>
        <p:spPr>
          <a:xfrm>
            <a:off x="4695127" y="3759923"/>
            <a:ext cx="1529643"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lmer(y~x + (1|z), data=my.data)</a:t>
            </a:r>
          </a:p>
        </p:txBody>
      </p:sp>
      <p:sp>
        <p:nvSpPr>
          <p:cNvPr id="1921" name="Emmeans:"/>
          <p:cNvSpPr txBox="1"/>
          <p:nvPr/>
        </p:nvSpPr>
        <p:spPr>
          <a:xfrm>
            <a:off x="6001251" y="4510075"/>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Emmeans:</a:t>
            </a:r>
          </a:p>
        </p:txBody>
      </p:sp>
      <p:sp>
        <p:nvSpPr>
          <p:cNvPr id="1922" name="emmeans(model,~x)…"/>
          <p:cNvSpPr txBox="1"/>
          <p:nvPr/>
        </p:nvSpPr>
        <p:spPr>
          <a:xfrm>
            <a:off x="7016024" y="4767784"/>
            <a:ext cx="2140776"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emmeans(model,~x)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pairs(emmeans(model,~x))</a:t>
            </a:r>
          </a:p>
        </p:txBody>
      </p:sp>
      <p:sp>
        <p:nvSpPr>
          <p:cNvPr id="1923" name="table(my.data$x)…"/>
          <p:cNvSpPr txBox="1"/>
          <p:nvPr/>
        </p:nvSpPr>
        <p:spPr>
          <a:xfrm>
            <a:off x="2179414" y="5743200"/>
            <a:ext cx="2276895"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table(my.data$x)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is.numeric(my.data$x)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is.factor(my.data$x)</a:t>
            </a:r>
          </a:p>
        </p:txBody>
      </p:sp>
      <p:sp>
        <p:nvSpPr>
          <p:cNvPr id="1924" name="my.data &lt;- mutate(my.data, x = factor(x))…"/>
          <p:cNvSpPr txBox="1"/>
          <p:nvPr/>
        </p:nvSpPr>
        <p:spPr>
          <a:xfrm>
            <a:off x="5745910" y="5839380"/>
            <a:ext cx="3567878"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my.data &lt;- mutate(my.data, x = factor(x))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my.data$z &lt;- as.numeric(my.data$z)</a:t>
            </a:r>
            <a:endParaRPr sz="600" spc="-48">
              <a:latin typeface="Times Roman"/>
              <a:ea typeface="Times Roman"/>
              <a:cs typeface="Times Roman"/>
              <a:sym typeface="Times Roman"/>
            </a:endParaRPr>
          </a:p>
        </p:txBody>
      </p:sp>
      <p:sp>
        <p:nvSpPr>
          <p:cNvPr id="1925" name="anova(model2, model1)"/>
          <p:cNvSpPr txBox="1"/>
          <p:nvPr/>
        </p:nvSpPr>
        <p:spPr>
          <a:xfrm>
            <a:off x="1001491" y="4923373"/>
            <a:ext cx="3904429" cy="243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anova(model2, model1)</a:t>
            </a:r>
            <a:endParaRPr sz="600" spc="-48">
              <a:latin typeface="Times Roman"/>
              <a:ea typeface="Times Roman"/>
              <a:cs typeface="Times Roman"/>
              <a:sym typeface="Times Roman"/>
            </a:endParaRPr>
          </a:p>
        </p:txBody>
      </p:sp>
      <p:sp>
        <p:nvSpPr>
          <p:cNvPr id="1926" name="ANOVA:"/>
          <p:cNvSpPr txBox="1"/>
          <p:nvPr/>
        </p:nvSpPr>
        <p:spPr>
          <a:xfrm>
            <a:off x="986586" y="4510075"/>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ANOVA:</a:t>
            </a:r>
          </a:p>
        </p:txBody>
      </p:sp>
      <p:sp>
        <p:nvSpPr>
          <p:cNvPr id="1927" name="Check Type:"/>
          <p:cNvSpPr txBox="1"/>
          <p:nvPr/>
        </p:nvSpPr>
        <p:spPr>
          <a:xfrm>
            <a:off x="987646" y="5490377"/>
            <a:ext cx="1135990"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Check Type:</a:t>
            </a:r>
          </a:p>
        </p:txBody>
      </p:sp>
      <p:sp>
        <p:nvSpPr>
          <p:cNvPr id="1928" name="TESTS/COMPARISONS"/>
          <p:cNvSpPr txBox="1"/>
          <p:nvPr/>
        </p:nvSpPr>
        <p:spPr>
          <a:xfrm>
            <a:off x="9800860" y="4669787"/>
            <a:ext cx="1688979"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a:t>TESTS/COMPARISONS</a:t>
            </a:r>
            <a:endParaRPr sz="600">
              <a:solidFill>
                <a:srgbClr val="000000"/>
              </a:solidFill>
              <a:latin typeface="Times Roman"/>
              <a:ea typeface="Times Roman"/>
              <a:cs typeface="Times Roman"/>
              <a:sym typeface="Times Roman"/>
            </a:endParaRPr>
          </a:p>
        </p:txBody>
      </p:sp>
      <p:sp>
        <p:nvSpPr>
          <p:cNvPr id="1929" name="Change Type:"/>
          <p:cNvSpPr txBox="1"/>
          <p:nvPr/>
        </p:nvSpPr>
        <p:spPr>
          <a:xfrm>
            <a:off x="4467716" y="5601365"/>
            <a:ext cx="178412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Change Type:</a:t>
            </a:r>
          </a:p>
        </p:txBody>
      </p:sp>
      <p:sp>
        <p:nvSpPr>
          <p:cNvPr id="1930" name="Check Model:"/>
          <p:cNvSpPr txBox="1"/>
          <p:nvPr/>
        </p:nvSpPr>
        <p:spPr>
          <a:xfrm>
            <a:off x="6464569" y="3418204"/>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Check Model:</a:t>
            </a:r>
          </a:p>
        </p:txBody>
      </p:sp>
      <p:sp>
        <p:nvSpPr>
          <p:cNvPr id="1931" name="F-Test:"/>
          <p:cNvSpPr txBox="1"/>
          <p:nvPr/>
        </p:nvSpPr>
        <p:spPr>
          <a:xfrm>
            <a:off x="3462169" y="4510075"/>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F-Test:</a:t>
            </a:r>
          </a:p>
        </p:txBody>
      </p:sp>
      <p:sp>
        <p:nvSpPr>
          <p:cNvPr id="1932" name="summary(model) par(mfrow=c(2,2))…"/>
          <p:cNvSpPr txBox="1"/>
          <p:nvPr/>
        </p:nvSpPr>
        <p:spPr>
          <a:xfrm>
            <a:off x="7705815" y="3555793"/>
            <a:ext cx="1529644"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summary(model)</a:t>
            </a:r>
            <a:r>
              <a:rPr sz="600" spc="-48">
                <a:latin typeface="Times Roman"/>
                <a:ea typeface="Times Roman"/>
                <a:cs typeface="Times Roman"/>
                <a:sym typeface="Times Roman"/>
              </a:rPr>
              <a:t> </a:t>
            </a:r>
            <a:r>
              <a:rPr sz="1250"/>
              <a:t>par(mfrow=c(2,2))</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plot(model)</a:t>
            </a:r>
            <a:endParaRPr sz="600" spc="-48">
              <a:latin typeface="Times Roman"/>
              <a:ea typeface="Times Roman"/>
              <a:cs typeface="Times Roman"/>
              <a:sym typeface="Times Roman"/>
            </a:endParaRPr>
          </a:p>
        </p:txBody>
      </p:sp>
      <p:sp>
        <p:nvSpPr>
          <p:cNvPr id="1933" name="drop1(model, test=&quot;F&quot;)"/>
          <p:cNvSpPr txBox="1"/>
          <p:nvPr/>
        </p:nvSpPr>
        <p:spPr>
          <a:xfrm>
            <a:off x="3445662" y="4921655"/>
            <a:ext cx="3904429"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drop1(model, test="F")</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600" spc="-48">
              <a:latin typeface="Times Roman"/>
              <a:ea typeface="Times Roman"/>
              <a:cs typeface="Times Roman"/>
              <a:sym typeface="Times Roman"/>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Trebuchet MS" panose="020B0703020202090204" pitchFamily="34" charset="0"/>
              </a:rPr>
              <a:t>Exercise 3 – Explore how to use </a:t>
            </a:r>
            <a:r>
              <a:rPr kumimoji="0" lang="en-US" sz="2300" u="none" strike="noStrike" cap="none" normalizeH="0" baseline="0" dirty="0" err="1">
                <a:ln>
                  <a:noFill/>
                </a:ln>
                <a:solidFill>
                  <a:schemeClr val="bg1"/>
                </a:solidFill>
                <a:effectLst/>
                <a:latin typeface="Trebuchet MS" panose="020B0703020202090204" pitchFamily="34" charset="0"/>
              </a:rPr>
              <a:t>ggplot</a:t>
            </a:r>
            <a:r>
              <a:rPr kumimoji="0" lang="en-US" sz="2300" u="none" strike="noStrike" cap="none" normalizeH="0" baseline="0" dirty="0">
                <a:ln>
                  <a:noFill/>
                </a:ln>
                <a:solidFill>
                  <a:schemeClr val="bg1"/>
                </a:solidFill>
                <a:effectLst/>
                <a:latin typeface="Trebuchet MS" panose="020B0703020202090204" pitchFamily="34" charset="0"/>
              </a:rPr>
              <a:t> to explore and visualize your data</a:t>
            </a:r>
            <a:endParaRPr kumimoji="0" lang="en-DK" sz="230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2429138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What is high performance computing (HPC?)</a:t>
            </a:r>
            <a:endParaRPr lang="en-GB" sz="2800" dirty="0">
              <a:latin typeface="Trebuchet MS" panose="020B070302020209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Trebuchet MS" panose="020B0703020202090204" pitchFamily="34" charset="0"/>
                <a:ea typeface="Helvetica Neue"/>
                <a:cs typeface="Helvetica Neue"/>
                <a:sym typeface="Helvetica Neue"/>
              </a:rPr>
              <a:t>Using a supercomputer or cluster of computers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Trebuchet MS" panose="020B070302020209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Trebuchet MS" panose="020B0703020202090204" pitchFamily="34" charset="0"/>
                <a:ea typeface="Helvetica Neue"/>
                <a:cs typeface="Helvetica Neue"/>
                <a:sym typeface="Helvetica Neue"/>
              </a:rPr>
              <a:t>Complex physical simulations (CFD)</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Trebuchet MS" panose="020B070302020209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Trebuchet MS" panose="020B070302020209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Trebuchet MS" panose="020B0703020202090204" pitchFamily="34" charset="0"/>
                <a:ea typeface="Helvetica Neue"/>
                <a:cs typeface="Helvetica Neue"/>
                <a:sym typeface="Helvetica Neue"/>
              </a:rPr>
              <a:t>Machine learning / LLMs</a:t>
            </a:r>
            <a:endParaRPr lang="en-US" sz="2400" kern="1200" dirty="0">
              <a:solidFill>
                <a:srgbClr val="000000"/>
              </a:solidFill>
              <a:latin typeface="Trebuchet MS" panose="020B0703020202090204" pitchFamily="34" charset="0"/>
              <a:ea typeface="Helvetica Neue"/>
              <a:cs typeface="Helvetica Neue"/>
              <a:sym typeface="Helvetica Neue"/>
            </a:endParaRPr>
          </a:p>
          <a:p>
            <a:endParaRPr lang="en-DK" sz="2400" dirty="0">
              <a:solidFill>
                <a:schemeClr val="tx1"/>
              </a:solidFill>
              <a:latin typeface="Trebuchet MS" panose="020B0703020202090204" pitchFamily="34" charset="0"/>
            </a:endParaRPr>
          </a:p>
        </p:txBody>
      </p:sp>
      <p:grpSp>
        <p:nvGrpSpPr>
          <p:cNvPr id="3" name="Group 2">
            <a:extLst>
              <a:ext uri="{FF2B5EF4-FFF2-40B4-BE49-F238E27FC236}">
                <a16:creationId xmlns:a16="http://schemas.microsoft.com/office/drawing/2014/main" id="{20E146A2-0EB9-80EE-2B01-D62987AC0777}"/>
              </a:ext>
            </a:extLst>
          </p:cNvPr>
          <p:cNvGrpSpPr/>
          <p:nvPr/>
        </p:nvGrpSpPr>
        <p:grpSpPr>
          <a:xfrm>
            <a:off x="5750762" y="1629266"/>
            <a:ext cx="6234814" cy="5082430"/>
            <a:chOff x="6246933" y="1672389"/>
            <a:chExt cx="5631889" cy="4590944"/>
          </a:xfrm>
        </p:grpSpPr>
        <p:grpSp>
          <p:nvGrpSpPr>
            <p:cNvPr id="4" name="Group 3">
              <a:extLst>
                <a:ext uri="{FF2B5EF4-FFF2-40B4-BE49-F238E27FC236}">
                  <a16:creationId xmlns:a16="http://schemas.microsoft.com/office/drawing/2014/main" id="{84DE16C3-4ECB-3357-F3C6-90DCCE71CF11}"/>
                </a:ext>
              </a:extLst>
            </p:cNvPr>
            <p:cNvGrpSpPr/>
            <p:nvPr/>
          </p:nvGrpSpPr>
          <p:grpSpPr>
            <a:xfrm>
              <a:off x="6246933" y="1672389"/>
              <a:ext cx="5631889" cy="4590944"/>
              <a:chOff x="6500811" y="1982239"/>
              <a:chExt cx="5631889" cy="4590944"/>
            </a:xfrm>
          </p:grpSpPr>
          <p:grpSp>
            <p:nvGrpSpPr>
              <p:cNvPr id="6" name="Group 5">
                <a:extLst>
                  <a:ext uri="{FF2B5EF4-FFF2-40B4-BE49-F238E27FC236}">
                    <a16:creationId xmlns:a16="http://schemas.microsoft.com/office/drawing/2014/main" id="{A11BC40F-808B-1E62-C6CD-BEF88EF9855D}"/>
                  </a:ext>
                </a:extLst>
              </p:cNvPr>
              <p:cNvGrpSpPr/>
              <p:nvPr/>
            </p:nvGrpSpPr>
            <p:grpSpPr>
              <a:xfrm>
                <a:off x="7517892" y="4425451"/>
                <a:ext cx="1676400" cy="2147732"/>
                <a:chOff x="6468553" y="4203114"/>
                <a:chExt cx="1676400" cy="2147732"/>
              </a:xfrm>
            </p:grpSpPr>
            <p:sp>
              <p:nvSpPr>
                <p:cNvPr id="52" name="Rounded Rectangle 51">
                  <a:extLst>
                    <a:ext uri="{FF2B5EF4-FFF2-40B4-BE49-F238E27FC236}">
                      <a16:creationId xmlns:a16="http://schemas.microsoft.com/office/drawing/2014/main" id="{B16D9965-61DE-8C0C-2684-B7414FD3AA18}"/>
                    </a:ext>
                  </a:extLst>
                </p:cNvPr>
                <p:cNvSpPr/>
                <p:nvPr/>
              </p:nvSpPr>
              <p:spPr bwMode="auto">
                <a:xfrm>
                  <a:off x="6468553" y="4203114"/>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1800" kern="1200" dirty="0">
                      <a:solidFill>
                        <a:sysClr val="windowText" lastClr="000000"/>
                      </a:solidFill>
                      <a:latin typeface="Trebuchet MS" panose="020B0703020202090204" pitchFamily="34" charset="0"/>
                    </a:rPr>
                    <a:t>Data-heavy tasks</a:t>
                  </a:r>
                </a:p>
              </p:txBody>
            </p:sp>
            <p:grpSp>
              <p:nvGrpSpPr>
                <p:cNvPr id="53" name="Group 52">
                  <a:extLst>
                    <a:ext uri="{FF2B5EF4-FFF2-40B4-BE49-F238E27FC236}">
                      <a16:creationId xmlns:a16="http://schemas.microsoft.com/office/drawing/2014/main" id="{E226A50D-05BC-CABB-AAFB-7F8792AB75DA}"/>
                    </a:ext>
                  </a:extLst>
                </p:cNvPr>
                <p:cNvGrpSpPr/>
                <p:nvPr/>
              </p:nvGrpSpPr>
              <p:grpSpPr>
                <a:xfrm>
                  <a:off x="6526371" y="4205989"/>
                  <a:ext cx="1554010" cy="1519610"/>
                  <a:chOff x="5410200" y="4923351"/>
                  <a:chExt cx="1554010" cy="1519610"/>
                </a:xfrm>
              </p:grpSpPr>
              <p:pic>
                <p:nvPicPr>
                  <p:cNvPr id="54" name="Graphic 53" descr="Database with solid fill">
                    <a:extLst>
                      <a:ext uri="{FF2B5EF4-FFF2-40B4-BE49-F238E27FC236}">
                        <a16:creationId xmlns:a16="http://schemas.microsoft.com/office/drawing/2014/main" id="{2C4E1C2F-85FD-4E03-D872-5F0C9412B7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9810" y="5027042"/>
                    <a:ext cx="914400" cy="914400"/>
                  </a:xfrm>
                  <a:prstGeom prst="rect">
                    <a:avLst/>
                  </a:prstGeom>
                </p:spPr>
              </p:pic>
              <p:pic>
                <p:nvPicPr>
                  <p:cNvPr id="55" name="Graphic 54" descr="Database with solid fill">
                    <a:extLst>
                      <a:ext uri="{FF2B5EF4-FFF2-40B4-BE49-F238E27FC236}">
                        <a16:creationId xmlns:a16="http://schemas.microsoft.com/office/drawing/2014/main" id="{622C5486-48D3-C761-B826-69FA3DA2F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200" y="5033909"/>
                    <a:ext cx="914400" cy="914400"/>
                  </a:xfrm>
                  <a:prstGeom prst="rect">
                    <a:avLst/>
                  </a:prstGeom>
                </p:spPr>
              </p:pic>
              <p:pic>
                <p:nvPicPr>
                  <p:cNvPr id="56" name="Graphic 55">
                    <a:extLst>
                      <a:ext uri="{FF2B5EF4-FFF2-40B4-BE49-F238E27FC236}">
                        <a16:creationId xmlns:a16="http://schemas.microsoft.com/office/drawing/2014/main" id="{0ACC84AA-3977-AC5A-CDE5-7C3E99076D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168" y="5904740"/>
                    <a:ext cx="1076442" cy="538221"/>
                  </a:xfrm>
                  <a:prstGeom prst="rect">
                    <a:avLst/>
                  </a:prstGeom>
                </p:spPr>
              </p:pic>
              <p:pic>
                <p:nvPicPr>
                  <p:cNvPr id="57" name="Graphic 56" descr="Database with solid fill">
                    <a:extLst>
                      <a:ext uri="{FF2B5EF4-FFF2-40B4-BE49-F238E27FC236}">
                        <a16:creationId xmlns:a16="http://schemas.microsoft.com/office/drawing/2014/main" id="{66D7781A-00ED-5676-5D71-E0908B7165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0189" y="4923351"/>
                    <a:ext cx="914400" cy="914400"/>
                  </a:xfrm>
                  <a:prstGeom prst="rect">
                    <a:avLst/>
                  </a:prstGeom>
                </p:spPr>
              </p:pic>
            </p:grpSp>
          </p:grpSp>
          <p:grpSp>
            <p:nvGrpSpPr>
              <p:cNvPr id="7" name="Group 6">
                <a:extLst>
                  <a:ext uri="{FF2B5EF4-FFF2-40B4-BE49-F238E27FC236}">
                    <a16:creationId xmlns:a16="http://schemas.microsoft.com/office/drawing/2014/main" id="{1608D0FB-C012-6944-D387-64BC162D99DD}"/>
                  </a:ext>
                </a:extLst>
              </p:cNvPr>
              <p:cNvGrpSpPr/>
              <p:nvPr/>
            </p:nvGrpSpPr>
            <p:grpSpPr>
              <a:xfrm>
                <a:off x="6500811" y="1982239"/>
                <a:ext cx="1676400" cy="2147732"/>
                <a:chOff x="6708047" y="1655295"/>
                <a:chExt cx="1676400" cy="2147732"/>
              </a:xfrm>
            </p:grpSpPr>
            <p:sp>
              <p:nvSpPr>
                <p:cNvPr id="50" name="Rounded Rectangle 49">
                  <a:extLst>
                    <a:ext uri="{FF2B5EF4-FFF2-40B4-BE49-F238E27FC236}">
                      <a16:creationId xmlns:a16="http://schemas.microsoft.com/office/drawing/2014/main" id="{57C92B75-95A3-4944-4905-B387EC03FA09}"/>
                    </a:ext>
                  </a:extLst>
                </p:cNvPr>
                <p:cNvSpPr/>
                <p:nvPr/>
              </p:nvSpPr>
              <p:spPr bwMode="auto">
                <a:xfrm>
                  <a:off x="6708047" y="1655295"/>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1800" kern="1200" dirty="0">
                      <a:solidFill>
                        <a:sysClr val="windowText" lastClr="000000"/>
                      </a:solidFill>
                      <a:latin typeface="Trebuchet MS" panose="020B0703020202090204" pitchFamily="34" charset="0"/>
                    </a:rPr>
                    <a:t>GPU-based tasks</a:t>
                  </a:r>
                </a:p>
              </p:txBody>
            </p:sp>
            <p:pic>
              <p:nvPicPr>
                <p:cNvPr id="51" name="Graphic 50">
                  <a:extLst>
                    <a:ext uri="{FF2B5EF4-FFF2-40B4-BE49-F238E27FC236}">
                      <a16:creationId xmlns:a16="http://schemas.microsoft.com/office/drawing/2014/main" id="{1D934F8C-C131-B2CF-5C38-1576EE9F1C0E}"/>
                    </a:ext>
                  </a:extLst>
                </p:cNvPr>
                <p:cNvPicPr>
                  <a:picLocks noChangeAspect="1"/>
                </p:cNvPicPr>
                <p:nvPr/>
              </p:nvPicPr>
              <p:blipFill>
                <a:blip r:embed="rId9">
                  <a:alphaModFix/>
                  <a:extLst>
                    <a:ext uri="{96DAC541-7B7A-43D3-8B79-37D633B846F1}">
                      <asvg:svgBlip xmlns:asvg="http://schemas.microsoft.com/office/drawing/2016/SVG/main" r:embed="rId10"/>
                    </a:ext>
                  </a:extLst>
                </a:blip>
                <a:stretch>
                  <a:fillRect/>
                </a:stretch>
              </p:blipFill>
              <p:spPr>
                <a:xfrm>
                  <a:off x="6869217" y="1720543"/>
                  <a:ext cx="1418230" cy="864590"/>
                </a:xfrm>
                <a:prstGeom prst="rect">
                  <a:avLst/>
                </a:prstGeom>
              </p:spPr>
            </p:pic>
          </p:grpSp>
          <p:grpSp>
            <p:nvGrpSpPr>
              <p:cNvPr id="8" name="Group 7">
                <a:extLst>
                  <a:ext uri="{FF2B5EF4-FFF2-40B4-BE49-F238E27FC236}">
                    <a16:creationId xmlns:a16="http://schemas.microsoft.com/office/drawing/2014/main" id="{796E8FBD-2190-29AC-4A20-16ECE01AF46C}"/>
                  </a:ext>
                </a:extLst>
              </p:cNvPr>
              <p:cNvGrpSpPr/>
              <p:nvPr/>
            </p:nvGrpSpPr>
            <p:grpSpPr>
              <a:xfrm>
                <a:off x="9439341" y="4400563"/>
                <a:ext cx="1820780" cy="2170936"/>
                <a:chOff x="9885369" y="1598768"/>
                <a:chExt cx="1820780" cy="2170936"/>
              </a:xfrm>
            </p:grpSpPr>
            <p:sp>
              <p:nvSpPr>
                <p:cNvPr id="42" name="Rounded Rectangle 41">
                  <a:extLst>
                    <a:ext uri="{FF2B5EF4-FFF2-40B4-BE49-F238E27FC236}">
                      <a16:creationId xmlns:a16="http://schemas.microsoft.com/office/drawing/2014/main" id="{A4BC6BDB-0E28-7BC7-1558-61A4BCCF781B}"/>
                    </a:ext>
                  </a:extLst>
                </p:cNvPr>
                <p:cNvSpPr/>
                <p:nvPr/>
              </p:nvSpPr>
              <p:spPr bwMode="auto">
                <a:xfrm>
                  <a:off x="9944859" y="1621972"/>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1800" kern="1200" dirty="0">
                      <a:solidFill>
                        <a:sysClr val="windowText" lastClr="000000"/>
                      </a:solidFill>
                      <a:latin typeface="Trebuchet MS" panose="020B0703020202090204" pitchFamily="34" charset="0"/>
                    </a:rPr>
                    <a:t>Safely shared tasks</a:t>
                  </a:r>
                </a:p>
              </p:txBody>
            </p:sp>
            <p:grpSp>
              <p:nvGrpSpPr>
                <p:cNvPr id="43" name="Group 42">
                  <a:extLst>
                    <a:ext uri="{FF2B5EF4-FFF2-40B4-BE49-F238E27FC236}">
                      <a16:creationId xmlns:a16="http://schemas.microsoft.com/office/drawing/2014/main" id="{88E2EE39-4123-9E31-FF6A-996FA34F2A29}"/>
                    </a:ext>
                  </a:extLst>
                </p:cNvPr>
                <p:cNvGrpSpPr/>
                <p:nvPr/>
              </p:nvGrpSpPr>
              <p:grpSpPr>
                <a:xfrm>
                  <a:off x="9885369" y="1598768"/>
                  <a:ext cx="1820780" cy="1820780"/>
                  <a:chOff x="9872669" y="1484468"/>
                  <a:chExt cx="1820780" cy="1820780"/>
                </a:xfrm>
              </p:grpSpPr>
              <p:grpSp>
                <p:nvGrpSpPr>
                  <p:cNvPr id="44" name="Group 43">
                    <a:extLst>
                      <a:ext uri="{FF2B5EF4-FFF2-40B4-BE49-F238E27FC236}">
                        <a16:creationId xmlns:a16="http://schemas.microsoft.com/office/drawing/2014/main" id="{B48E63F8-061B-00EB-8DB7-B8CBAC8DF83A}"/>
                      </a:ext>
                    </a:extLst>
                  </p:cNvPr>
                  <p:cNvGrpSpPr/>
                  <p:nvPr/>
                </p:nvGrpSpPr>
                <p:grpSpPr>
                  <a:xfrm>
                    <a:off x="9872669" y="1484468"/>
                    <a:ext cx="1820780" cy="1820780"/>
                    <a:chOff x="9877657" y="1227380"/>
                    <a:chExt cx="2357267" cy="2357267"/>
                  </a:xfrm>
                </p:grpSpPr>
                <p:pic>
                  <p:nvPicPr>
                    <p:cNvPr id="46" name="Graphic 45" descr="Social network outline">
                      <a:extLst>
                        <a:ext uri="{FF2B5EF4-FFF2-40B4-BE49-F238E27FC236}">
                          <a16:creationId xmlns:a16="http://schemas.microsoft.com/office/drawing/2014/main" id="{B6E24EB9-09D0-6F9B-6405-E968A9E92C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7657" y="1227380"/>
                      <a:ext cx="2357267" cy="2357267"/>
                    </a:xfrm>
                    <a:prstGeom prst="rect">
                      <a:avLst/>
                    </a:prstGeom>
                  </p:spPr>
                </p:pic>
                <p:grpSp>
                  <p:nvGrpSpPr>
                    <p:cNvPr id="47" name="Group 46">
                      <a:extLst>
                        <a:ext uri="{FF2B5EF4-FFF2-40B4-BE49-F238E27FC236}">
                          <a16:creationId xmlns:a16="http://schemas.microsoft.com/office/drawing/2014/main" id="{441F1A5F-E921-EB8B-F886-9FC3F6484586}"/>
                        </a:ext>
                      </a:extLst>
                    </p:cNvPr>
                    <p:cNvGrpSpPr/>
                    <p:nvPr/>
                  </p:nvGrpSpPr>
                  <p:grpSpPr>
                    <a:xfrm>
                      <a:off x="10572101" y="2064638"/>
                      <a:ext cx="897341" cy="897341"/>
                      <a:chOff x="8991598" y="2582458"/>
                      <a:chExt cx="897341" cy="897341"/>
                    </a:xfrm>
                  </p:grpSpPr>
                  <p:sp>
                    <p:nvSpPr>
                      <p:cNvPr id="48" name="Oval 47">
                        <a:extLst>
                          <a:ext uri="{FF2B5EF4-FFF2-40B4-BE49-F238E27FC236}">
                            <a16:creationId xmlns:a16="http://schemas.microsoft.com/office/drawing/2014/main" id="{2549E462-A819-7317-B96A-E2E8E00A2154}"/>
                          </a:ext>
                        </a:extLst>
                      </p:cNvPr>
                      <p:cNvSpPr/>
                      <p:nvPr/>
                    </p:nvSpPr>
                    <p:spPr bwMode="auto">
                      <a:xfrm>
                        <a:off x="8991598" y="2582458"/>
                        <a:ext cx="897341" cy="897341"/>
                      </a:xfrm>
                      <a:prstGeom prst="ellipse">
                        <a:avLst/>
                      </a:prstGeom>
                      <a:solidFill>
                        <a:schemeClr val="bg1">
                          <a:lumMod val="85000"/>
                        </a:schemeClr>
                      </a:solidFill>
                      <a:ln w="38100">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1800" kern="1200" dirty="0">
                          <a:solidFill>
                            <a:srgbClr val="FFFFFF"/>
                          </a:solidFill>
                          <a:latin typeface="Trebuchet MS" panose="020B0703020202090204" pitchFamily="34" charset="0"/>
                        </a:endParaRPr>
                      </a:p>
                    </p:txBody>
                  </p:sp>
                  <p:pic>
                    <p:nvPicPr>
                      <p:cNvPr id="49" name="Graphic 48" descr="Database with solid fill">
                        <a:extLst>
                          <a:ext uri="{FF2B5EF4-FFF2-40B4-BE49-F238E27FC236}">
                            <a16:creationId xmlns:a16="http://schemas.microsoft.com/office/drawing/2014/main" id="{C42D01C5-4FDE-1852-8F98-FDB73C109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6400" y="2637260"/>
                        <a:ext cx="787735" cy="787735"/>
                      </a:xfrm>
                      <a:prstGeom prst="rect">
                        <a:avLst/>
                      </a:prstGeom>
                    </p:spPr>
                  </p:pic>
                </p:grpSp>
              </p:grpSp>
              <p:pic>
                <p:nvPicPr>
                  <p:cNvPr id="45" name="Graphic 44" descr="Heart lock with solid fill">
                    <a:extLst>
                      <a:ext uri="{FF2B5EF4-FFF2-40B4-BE49-F238E27FC236}">
                        <a16:creationId xmlns:a16="http://schemas.microsoft.com/office/drawing/2014/main" id="{9875875F-BA7E-ABFD-6391-F5CE7050B3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17146" y="2246221"/>
                    <a:ext cx="470478" cy="470478"/>
                  </a:xfrm>
                  <a:prstGeom prst="rect">
                    <a:avLst/>
                  </a:prstGeom>
                </p:spPr>
              </p:pic>
            </p:grpSp>
          </p:grpSp>
          <p:grpSp>
            <p:nvGrpSpPr>
              <p:cNvPr id="9" name="Group 8">
                <a:extLst>
                  <a:ext uri="{FF2B5EF4-FFF2-40B4-BE49-F238E27FC236}">
                    <a16:creationId xmlns:a16="http://schemas.microsoft.com/office/drawing/2014/main" id="{6C6A1D98-3690-D19E-232A-BBF05542FCFF}"/>
                  </a:ext>
                </a:extLst>
              </p:cNvPr>
              <p:cNvGrpSpPr/>
              <p:nvPr/>
            </p:nvGrpSpPr>
            <p:grpSpPr>
              <a:xfrm>
                <a:off x="10456300" y="1993240"/>
                <a:ext cx="1676400" cy="2147732"/>
                <a:chOff x="8348284" y="4799566"/>
                <a:chExt cx="1676400" cy="2147732"/>
              </a:xfrm>
            </p:grpSpPr>
            <p:sp>
              <p:nvSpPr>
                <p:cNvPr id="22" name="Rounded Rectangle 21">
                  <a:extLst>
                    <a:ext uri="{FF2B5EF4-FFF2-40B4-BE49-F238E27FC236}">
                      <a16:creationId xmlns:a16="http://schemas.microsoft.com/office/drawing/2014/main" id="{5C55F851-B162-563C-DD75-DA4795230522}"/>
                    </a:ext>
                  </a:extLst>
                </p:cNvPr>
                <p:cNvSpPr/>
                <p:nvPr/>
              </p:nvSpPr>
              <p:spPr bwMode="auto">
                <a:xfrm>
                  <a:off x="8348284" y="479956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1800" kern="1200" dirty="0">
                      <a:solidFill>
                        <a:sysClr val="windowText" lastClr="000000"/>
                      </a:solidFill>
                      <a:latin typeface="Trebuchet MS" panose="020B0703020202090204" pitchFamily="34" charset="0"/>
                    </a:rPr>
                    <a:t>RAM-heavy tasks</a:t>
                  </a:r>
                </a:p>
              </p:txBody>
            </p:sp>
            <p:grpSp>
              <p:nvGrpSpPr>
                <p:cNvPr id="23" name="Graphic 15">
                  <a:extLst>
                    <a:ext uri="{FF2B5EF4-FFF2-40B4-BE49-F238E27FC236}">
                      <a16:creationId xmlns:a16="http://schemas.microsoft.com/office/drawing/2014/main" id="{C187BACF-7D95-4210-282E-E4DDBBDD411F}"/>
                    </a:ext>
                  </a:extLst>
                </p:cNvPr>
                <p:cNvGrpSpPr/>
                <p:nvPr/>
              </p:nvGrpSpPr>
              <p:grpSpPr>
                <a:xfrm rot="5400000">
                  <a:off x="8588964" y="4926585"/>
                  <a:ext cx="1195041" cy="1300284"/>
                  <a:chOff x="8588964" y="4926585"/>
                  <a:chExt cx="1195041" cy="1300284"/>
                </a:xfrm>
                <a:noFill/>
              </p:grpSpPr>
              <p:sp>
                <p:nvSpPr>
                  <p:cNvPr id="24" name="Freeform 23">
                    <a:extLst>
                      <a:ext uri="{FF2B5EF4-FFF2-40B4-BE49-F238E27FC236}">
                        <a16:creationId xmlns:a16="http://schemas.microsoft.com/office/drawing/2014/main" id="{532B2893-4DED-C98D-97A6-6319D8876CE5}"/>
                      </a:ext>
                    </a:extLst>
                  </p:cNvPr>
                  <p:cNvSpPr/>
                  <p:nvPr/>
                </p:nvSpPr>
                <p:spPr>
                  <a:xfrm>
                    <a:off x="8588964" y="4926585"/>
                    <a:ext cx="597393" cy="1300284"/>
                  </a:xfrm>
                  <a:custGeom>
                    <a:avLst/>
                    <a:gdLst>
                      <a:gd name="connsiteX0" fmla="*/ 597393 w 597393"/>
                      <a:gd name="connsiteY0" fmla="*/ 987945 h 1300284"/>
                      <a:gd name="connsiteX1" fmla="*/ 597393 w 597393"/>
                      <a:gd name="connsiteY1" fmla="*/ 1143853 h 1300284"/>
                      <a:gd name="connsiteX2" fmla="*/ 442006 w 597393"/>
                      <a:gd name="connsiteY2" fmla="*/ 1300284 h 1300284"/>
                      <a:gd name="connsiteX3" fmla="*/ 324813 w 597393"/>
                      <a:gd name="connsiteY3" fmla="*/ 1247792 h 1300284"/>
                      <a:gd name="connsiteX4" fmla="*/ 311560 w 597393"/>
                      <a:gd name="connsiteY4" fmla="*/ 1247792 h 1300284"/>
                      <a:gd name="connsiteX5" fmla="*/ 155652 w 597393"/>
                      <a:gd name="connsiteY5" fmla="*/ 1109293 h 1300284"/>
                      <a:gd name="connsiteX6" fmla="*/ 51713 w 597393"/>
                      <a:gd name="connsiteY6" fmla="*/ 961960 h 1300284"/>
                      <a:gd name="connsiteX7" fmla="*/ 71981 w 597393"/>
                      <a:gd name="connsiteY7" fmla="*/ 884006 h 1300284"/>
                      <a:gd name="connsiteX8" fmla="*/ 25941 w 597393"/>
                      <a:gd name="connsiteY8" fmla="*/ 668379 h 1300284"/>
                      <a:gd name="connsiteX9" fmla="*/ 39760 w 597393"/>
                      <a:gd name="connsiteY9" fmla="*/ 650143 h 1300284"/>
                      <a:gd name="connsiteX10" fmla="*/ 51907 w 597393"/>
                      <a:gd name="connsiteY10" fmla="*/ 429990 h 1300284"/>
                      <a:gd name="connsiteX11" fmla="*/ 62627 w 597393"/>
                      <a:gd name="connsiteY11" fmla="*/ 421217 h 1300284"/>
                      <a:gd name="connsiteX12" fmla="*/ 51713 w 597393"/>
                      <a:gd name="connsiteY12" fmla="*/ 364311 h 1300284"/>
                      <a:gd name="connsiteX13" fmla="*/ 155652 w 597393"/>
                      <a:gd name="connsiteY13" fmla="*/ 217237 h 1300284"/>
                      <a:gd name="connsiteX14" fmla="*/ 155652 w 597393"/>
                      <a:gd name="connsiteY14" fmla="*/ 208402 h 1300284"/>
                      <a:gd name="connsiteX15" fmla="*/ 311560 w 597393"/>
                      <a:gd name="connsiteY15" fmla="*/ 52494 h 1300284"/>
                      <a:gd name="connsiteX16" fmla="*/ 324813 w 597393"/>
                      <a:gd name="connsiteY16" fmla="*/ 52494 h 1300284"/>
                      <a:gd name="connsiteX17" fmla="*/ 544901 w 597393"/>
                      <a:gd name="connsiteY17" fmla="*/ 39238 h 1300284"/>
                      <a:gd name="connsiteX18" fmla="*/ 597393 w 597393"/>
                      <a:gd name="connsiteY18" fmla="*/ 156433 h 1300284"/>
                      <a:gd name="connsiteX19" fmla="*/ 597393 w 597393"/>
                      <a:gd name="connsiteY19" fmla="*/ 312341 h 13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7393" h="1300284">
                        <a:moveTo>
                          <a:pt x="597393" y="987945"/>
                        </a:moveTo>
                        <a:lnTo>
                          <a:pt x="597393" y="1143853"/>
                        </a:lnTo>
                        <a:cubicBezTo>
                          <a:pt x="597681" y="1229959"/>
                          <a:pt x="528112" y="1299995"/>
                          <a:pt x="442006" y="1300284"/>
                        </a:cubicBezTo>
                        <a:cubicBezTo>
                          <a:pt x="397217" y="1300432"/>
                          <a:pt x="354524" y="1281312"/>
                          <a:pt x="324813" y="1247792"/>
                        </a:cubicBezTo>
                        <a:cubicBezTo>
                          <a:pt x="320398" y="1248052"/>
                          <a:pt x="315975" y="1248052"/>
                          <a:pt x="311560" y="1247792"/>
                        </a:cubicBezTo>
                        <a:cubicBezTo>
                          <a:pt x="231819" y="1248291"/>
                          <a:pt x="164555" y="1188536"/>
                          <a:pt x="155652" y="1109293"/>
                        </a:cubicBezTo>
                        <a:cubicBezTo>
                          <a:pt x="93241" y="1087227"/>
                          <a:pt x="51568" y="1028156"/>
                          <a:pt x="51713" y="961960"/>
                        </a:cubicBezTo>
                        <a:cubicBezTo>
                          <a:pt x="51438" y="934637"/>
                          <a:pt x="58433" y="907735"/>
                          <a:pt x="71981" y="884006"/>
                        </a:cubicBezTo>
                        <a:cubicBezTo>
                          <a:pt x="-276" y="837176"/>
                          <a:pt x="-20889" y="740635"/>
                          <a:pt x="25941" y="668379"/>
                        </a:cubicBezTo>
                        <a:cubicBezTo>
                          <a:pt x="30094" y="661968"/>
                          <a:pt x="34713" y="655875"/>
                          <a:pt x="39760" y="650143"/>
                        </a:cubicBezTo>
                        <a:cubicBezTo>
                          <a:pt x="-17679" y="585994"/>
                          <a:pt x="-12241" y="487429"/>
                          <a:pt x="51907" y="429990"/>
                        </a:cubicBezTo>
                        <a:cubicBezTo>
                          <a:pt x="55348" y="426908"/>
                          <a:pt x="58925" y="423982"/>
                          <a:pt x="62627" y="421217"/>
                        </a:cubicBezTo>
                        <a:cubicBezTo>
                          <a:pt x="55398" y="403116"/>
                          <a:pt x="51694" y="383802"/>
                          <a:pt x="51713" y="364311"/>
                        </a:cubicBezTo>
                        <a:cubicBezTo>
                          <a:pt x="51678" y="298208"/>
                          <a:pt x="93331" y="239272"/>
                          <a:pt x="155652" y="217237"/>
                        </a:cubicBezTo>
                        <a:cubicBezTo>
                          <a:pt x="155652" y="214379"/>
                          <a:pt x="155652" y="211520"/>
                          <a:pt x="155652" y="208402"/>
                        </a:cubicBezTo>
                        <a:cubicBezTo>
                          <a:pt x="155652" y="122296"/>
                          <a:pt x="225455" y="52494"/>
                          <a:pt x="311560" y="52494"/>
                        </a:cubicBezTo>
                        <a:cubicBezTo>
                          <a:pt x="315975" y="52235"/>
                          <a:pt x="320398" y="52235"/>
                          <a:pt x="324813" y="52494"/>
                        </a:cubicBezTo>
                        <a:cubicBezTo>
                          <a:pt x="381927" y="-11943"/>
                          <a:pt x="480467" y="-17878"/>
                          <a:pt x="544901" y="39238"/>
                        </a:cubicBezTo>
                        <a:cubicBezTo>
                          <a:pt x="578421" y="68949"/>
                          <a:pt x="597543" y="111641"/>
                          <a:pt x="597393" y="156433"/>
                        </a:cubicBezTo>
                        <a:lnTo>
                          <a:pt x="597393" y="312341"/>
                        </a:ln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5" name="Freeform 24">
                    <a:extLst>
                      <a:ext uri="{FF2B5EF4-FFF2-40B4-BE49-F238E27FC236}">
                        <a16:creationId xmlns:a16="http://schemas.microsoft.com/office/drawing/2014/main" id="{5631CCB1-380E-2A79-B0E9-CDD70AA5C6A1}"/>
                      </a:ext>
                    </a:extLst>
                  </p:cNvPr>
                  <p:cNvSpPr/>
                  <p:nvPr/>
                </p:nvSpPr>
                <p:spPr>
                  <a:xfrm>
                    <a:off x="8874038" y="4979079"/>
                    <a:ext cx="39738" cy="103939"/>
                  </a:xfrm>
                  <a:custGeom>
                    <a:avLst/>
                    <a:gdLst>
                      <a:gd name="connsiteX0" fmla="*/ 39738 w 39738"/>
                      <a:gd name="connsiteY0" fmla="*/ 0 h 103939"/>
                      <a:gd name="connsiteX1" fmla="*/ 501 w 39738"/>
                      <a:gd name="connsiteY1" fmla="*/ 103939 h 103939"/>
                    </a:gdLst>
                    <a:ahLst/>
                    <a:cxnLst>
                      <a:cxn ang="0">
                        <a:pos x="connsiteX0" y="connsiteY0"/>
                      </a:cxn>
                      <a:cxn ang="0">
                        <a:pos x="connsiteX1" y="connsiteY1"/>
                      </a:cxn>
                    </a:cxnLst>
                    <a:rect l="l" t="t" r="r" b="b"/>
                    <a:pathLst>
                      <a:path w="39738" h="103939">
                        <a:moveTo>
                          <a:pt x="39738" y="0"/>
                        </a:moveTo>
                        <a:cubicBezTo>
                          <a:pt x="11503" y="26856"/>
                          <a:pt x="-2944" y="65123"/>
                          <a:pt x="501" y="10393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6" name="Freeform 25">
                    <a:extLst>
                      <a:ext uri="{FF2B5EF4-FFF2-40B4-BE49-F238E27FC236}">
                        <a16:creationId xmlns:a16="http://schemas.microsoft.com/office/drawing/2014/main" id="{97D3FCE5-65B7-2F4A-B5AF-ED4DC1A84AD4}"/>
                      </a:ext>
                    </a:extLst>
                  </p:cNvPr>
                  <p:cNvSpPr/>
                  <p:nvPr/>
                </p:nvSpPr>
                <p:spPr>
                  <a:xfrm>
                    <a:off x="8874540" y="5083018"/>
                    <a:ext cx="155908" cy="155908"/>
                  </a:xfrm>
                  <a:custGeom>
                    <a:avLst/>
                    <a:gdLst>
                      <a:gd name="connsiteX0" fmla="*/ 0 w 155908"/>
                      <a:gd name="connsiteY0" fmla="*/ 155909 h 155908"/>
                      <a:gd name="connsiteX1" fmla="*/ 155909 w 155908"/>
                      <a:gd name="connsiteY1" fmla="*/ 0 h 155908"/>
                    </a:gdLst>
                    <a:ahLst/>
                    <a:cxnLst>
                      <a:cxn ang="0">
                        <a:pos x="connsiteX0" y="connsiteY0"/>
                      </a:cxn>
                      <a:cxn ang="0">
                        <a:pos x="connsiteX1" y="connsiteY1"/>
                      </a:cxn>
                    </a:cxnLst>
                    <a:rect l="l" t="t" r="r" b="b"/>
                    <a:pathLst>
                      <a:path w="155908" h="155908">
                        <a:moveTo>
                          <a:pt x="0" y="155909"/>
                        </a:moveTo>
                        <a:cubicBezTo>
                          <a:pt x="86106" y="155909"/>
                          <a:pt x="155909" y="86106"/>
                          <a:pt x="155909"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7" name="Freeform 26">
                    <a:extLst>
                      <a:ext uri="{FF2B5EF4-FFF2-40B4-BE49-F238E27FC236}">
                        <a16:creationId xmlns:a16="http://schemas.microsoft.com/office/drawing/2014/main" id="{B6E72984-BD23-127F-0A88-C8C89B19CAF0}"/>
                      </a:ext>
                    </a:extLst>
                  </p:cNvPr>
                  <p:cNvSpPr/>
                  <p:nvPr/>
                </p:nvSpPr>
                <p:spPr>
                  <a:xfrm>
                    <a:off x="8744614" y="5623760"/>
                    <a:ext cx="38979" cy="188389"/>
                  </a:xfrm>
                  <a:custGeom>
                    <a:avLst/>
                    <a:gdLst>
                      <a:gd name="connsiteX0" fmla="*/ 38979 w 38979"/>
                      <a:gd name="connsiteY0" fmla="*/ 0 h 188389"/>
                      <a:gd name="connsiteX1" fmla="*/ 38979 w 38979"/>
                      <a:gd name="connsiteY1" fmla="*/ 188389 h 188389"/>
                    </a:gdLst>
                    <a:ahLst/>
                    <a:cxnLst>
                      <a:cxn ang="0">
                        <a:pos x="connsiteX0" y="connsiteY0"/>
                      </a:cxn>
                      <a:cxn ang="0">
                        <a:pos x="connsiteX1" y="connsiteY1"/>
                      </a:cxn>
                    </a:cxnLst>
                    <a:rect l="l" t="t" r="r" b="b"/>
                    <a:pathLst>
                      <a:path w="38979" h="188389">
                        <a:moveTo>
                          <a:pt x="38979" y="0"/>
                        </a:moveTo>
                        <a:cubicBezTo>
                          <a:pt x="-12993" y="52042"/>
                          <a:pt x="-12993" y="136347"/>
                          <a:pt x="38979" y="18838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8" name="Freeform 27">
                    <a:extLst>
                      <a:ext uri="{FF2B5EF4-FFF2-40B4-BE49-F238E27FC236}">
                        <a16:creationId xmlns:a16="http://schemas.microsoft.com/office/drawing/2014/main" id="{42AC81E6-AA4D-8EBC-B51A-8BDD1A80C4C0}"/>
                      </a:ext>
                    </a:extLst>
                  </p:cNvPr>
                  <p:cNvSpPr/>
                  <p:nvPr/>
                </p:nvSpPr>
                <p:spPr>
                  <a:xfrm>
                    <a:off x="8874540" y="5394835"/>
                    <a:ext cx="155908" cy="155908"/>
                  </a:xfrm>
                  <a:custGeom>
                    <a:avLst/>
                    <a:gdLst>
                      <a:gd name="connsiteX0" fmla="*/ 155909 w 155908"/>
                      <a:gd name="connsiteY0" fmla="*/ 0 h 155908"/>
                      <a:gd name="connsiteX1" fmla="*/ 0 w 155908"/>
                      <a:gd name="connsiteY1" fmla="*/ 155909 h 155908"/>
                    </a:gdLst>
                    <a:ahLst/>
                    <a:cxnLst>
                      <a:cxn ang="0">
                        <a:pos x="connsiteX0" y="connsiteY0"/>
                      </a:cxn>
                      <a:cxn ang="0">
                        <a:pos x="connsiteX1" y="connsiteY1"/>
                      </a:cxn>
                    </a:cxnLst>
                    <a:rect l="l" t="t" r="r" b="b"/>
                    <a:pathLst>
                      <a:path w="155908" h="155908">
                        <a:moveTo>
                          <a:pt x="155909" y="0"/>
                        </a:moveTo>
                        <a:cubicBezTo>
                          <a:pt x="69803" y="0"/>
                          <a:pt x="0" y="69803"/>
                          <a:pt x="0" y="15590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9" name="Freeform 28">
                    <a:extLst>
                      <a:ext uri="{FF2B5EF4-FFF2-40B4-BE49-F238E27FC236}">
                        <a16:creationId xmlns:a16="http://schemas.microsoft.com/office/drawing/2014/main" id="{A4D4C29B-97C6-A27A-1BBA-021D34EF27F2}"/>
                      </a:ext>
                    </a:extLst>
                  </p:cNvPr>
                  <p:cNvSpPr/>
                  <p:nvPr/>
                </p:nvSpPr>
                <p:spPr>
                  <a:xfrm>
                    <a:off x="8811136" y="5333771"/>
                    <a:ext cx="103939" cy="113033"/>
                  </a:xfrm>
                  <a:custGeom>
                    <a:avLst/>
                    <a:gdLst>
                      <a:gd name="connsiteX0" fmla="*/ 103940 w 103939"/>
                      <a:gd name="connsiteY0" fmla="*/ 113034 h 113033"/>
                      <a:gd name="connsiteX1" fmla="*/ 1 w 103939"/>
                      <a:gd name="connsiteY1" fmla="*/ 0 h 113033"/>
                    </a:gdLst>
                    <a:ahLst/>
                    <a:cxnLst>
                      <a:cxn ang="0">
                        <a:pos x="connsiteX0" y="connsiteY0"/>
                      </a:cxn>
                      <a:cxn ang="0">
                        <a:pos x="connsiteX1" y="connsiteY1"/>
                      </a:cxn>
                    </a:cxnLst>
                    <a:rect l="l" t="t" r="r" b="b"/>
                    <a:pathLst>
                      <a:path w="103939" h="113033">
                        <a:moveTo>
                          <a:pt x="103940" y="113034"/>
                        </a:moveTo>
                        <a:cubicBezTo>
                          <a:pt x="45089" y="108284"/>
                          <a:pt x="-191" y="59040"/>
                          <a:pt x="1"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1" name="Freeform 30">
                    <a:extLst>
                      <a:ext uri="{FF2B5EF4-FFF2-40B4-BE49-F238E27FC236}">
                        <a16:creationId xmlns:a16="http://schemas.microsoft.com/office/drawing/2014/main" id="{ABB23578-2E6A-9C1D-9269-990B1C4CB27F}"/>
                      </a:ext>
                    </a:extLst>
                  </p:cNvPr>
                  <p:cNvSpPr/>
                  <p:nvPr/>
                </p:nvSpPr>
                <p:spPr>
                  <a:xfrm>
                    <a:off x="8926509" y="5919467"/>
                    <a:ext cx="155908" cy="150971"/>
                  </a:xfrm>
                  <a:custGeom>
                    <a:avLst/>
                    <a:gdLst>
                      <a:gd name="connsiteX0" fmla="*/ 155909 w 155908"/>
                      <a:gd name="connsiteY0" fmla="*/ 150971 h 150971"/>
                      <a:gd name="connsiteX1" fmla="*/ 0 w 155908"/>
                      <a:gd name="connsiteY1" fmla="*/ 0 h 150971"/>
                    </a:gdLst>
                    <a:ahLst/>
                    <a:cxnLst>
                      <a:cxn ang="0">
                        <a:pos x="connsiteX0" y="connsiteY0"/>
                      </a:cxn>
                      <a:cxn ang="0">
                        <a:pos x="connsiteX1" y="connsiteY1"/>
                      </a:cxn>
                    </a:cxnLst>
                    <a:rect l="l" t="t" r="r" b="b"/>
                    <a:pathLst>
                      <a:path w="155908" h="150971">
                        <a:moveTo>
                          <a:pt x="155909" y="150971"/>
                        </a:moveTo>
                        <a:cubicBezTo>
                          <a:pt x="71695" y="151013"/>
                          <a:pt x="2666" y="84172"/>
                          <a:pt x="0"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2" name="Freeform 31">
                    <a:extLst>
                      <a:ext uri="{FF2B5EF4-FFF2-40B4-BE49-F238E27FC236}">
                        <a16:creationId xmlns:a16="http://schemas.microsoft.com/office/drawing/2014/main" id="{B93601FC-C9B6-B254-A5D3-428EE95F5575}"/>
                      </a:ext>
                    </a:extLst>
                  </p:cNvPr>
                  <p:cNvSpPr/>
                  <p:nvPr/>
                </p:nvSpPr>
                <p:spPr>
                  <a:xfrm>
                    <a:off x="8848555" y="5680667"/>
                    <a:ext cx="156260" cy="259847"/>
                  </a:xfrm>
                  <a:custGeom>
                    <a:avLst/>
                    <a:gdLst>
                      <a:gd name="connsiteX0" fmla="*/ 103939 w 156260"/>
                      <a:gd name="connsiteY0" fmla="*/ 0 h 259847"/>
                      <a:gd name="connsiteX1" fmla="*/ 155909 w 156260"/>
                      <a:gd name="connsiteY1" fmla="*/ 103939 h 259847"/>
                      <a:gd name="connsiteX2" fmla="*/ 0 w 156260"/>
                      <a:gd name="connsiteY2" fmla="*/ 259848 h 259847"/>
                    </a:gdLst>
                    <a:ahLst/>
                    <a:cxnLst>
                      <a:cxn ang="0">
                        <a:pos x="connsiteX0" y="connsiteY0"/>
                      </a:cxn>
                      <a:cxn ang="0">
                        <a:pos x="connsiteX1" y="connsiteY1"/>
                      </a:cxn>
                      <a:cxn ang="0">
                        <a:pos x="connsiteX2" y="connsiteY2"/>
                      </a:cxn>
                    </a:cxnLst>
                    <a:rect l="l" t="t" r="r" b="b"/>
                    <a:pathLst>
                      <a:path w="156260" h="259847">
                        <a:moveTo>
                          <a:pt x="103939" y="0"/>
                        </a:moveTo>
                        <a:cubicBezTo>
                          <a:pt x="139198" y="22326"/>
                          <a:pt x="159203" y="62335"/>
                          <a:pt x="155909" y="103939"/>
                        </a:cubicBezTo>
                        <a:cubicBezTo>
                          <a:pt x="155909" y="190045"/>
                          <a:pt x="86106" y="259848"/>
                          <a:pt x="0" y="259848"/>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3" name="Freeform 32">
                    <a:extLst>
                      <a:ext uri="{FF2B5EF4-FFF2-40B4-BE49-F238E27FC236}">
                        <a16:creationId xmlns:a16="http://schemas.microsoft.com/office/drawing/2014/main" id="{B0CC1114-61DE-9339-DFF5-3A72DCC43EF1}"/>
                      </a:ext>
                    </a:extLst>
                  </p:cNvPr>
                  <p:cNvSpPr/>
                  <p:nvPr/>
                </p:nvSpPr>
                <p:spPr>
                  <a:xfrm>
                    <a:off x="9134387" y="5654682"/>
                    <a:ext cx="571664" cy="103939"/>
                  </a:xfrm>
                  <a:custGeom>
                    <a:avLst/>
                    <a:gdLst>
                      <a:gd name="connsiteX0" fmla="*/ 571665 w 571664"/>
                      <a:gd name="connsiteY0" fmla="*/ 103939 h 103939"/>
                      <a:gd name="connsiteX1" fmla="*/ 571665 w 571664"/>
                      <a:gd name="connsiteY1" fmla="*/ 0 h 103939"/>
                      <a:gd name="connsiteX2" fmla="*/ 0 w 571664"/>
                      <a:gd name="connsiteY2" fmla="*/ 0 h 103939"/>
                    </a:gdLst>
                    <a:ahLst/>
                    <a:cxnLst>
                      <a:cxn ang="0">
                        <a:pos x="connsiteX0" y="connsiteY0"/>
                      </a:cxn>
                      <a:cxn ang="0">
                        <a:pos x="connsiteX1" y="connsiteY1"/>
                      </a:cxn>
                      <a:cxn ang="0">
                        <a:pos x="connsiteX2" y="connsiteY2"/>
                      </a:cxn>
                    </a:cxnLst>
                    <a:rect l="l" t="t" r="r" b="b"/>
                    <a:pathLst>
                      <a:path w="571664" h="103939">
                        <a:moveTo>
                          <a:pt x="571665" y="103939"/>
                        </a:moveTo>
                        <a:lnTo>
                          <a:pt x="571665" y="0"/>
                        </a:lnTo>
                        <a:lnTo>
                          <a:pt x="0"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5" name="Freeform 34">
                    <a:extLst>
                      <a:ext uri="{FF2B5EF4-FFF2-40B4-BE49-F238E27FC236}">
                        <a16:creationId xmlns:a16="http://schemas.microsoft.com/office/drawing/2014/main" id="{8F94D2BB-AAEA-A19D-2FF2-AAB4E9658D2A}"/>
                      </a:ext>
                    </a:extLst>
                  </p:cNvPr>
                  <p:cNvSpPr/>
                  <p:nvPr/>
                </p:nvSpPr>
                <p:spPr>
                  <a:xfrm>
                    <a:off x="9134387" y="5394835"/>
                    <a:ext cx="571664" cy="103939"/>
                  </a:xfrm>
                  <a:custGeom>
                    <a:avLst/>
                    <a:gdLst>
                      <a:gd name="connsiteX0" fmla="*/ 571665 w 571664"/>
                      <a:gd name="connsiteY0" fmla="*/ 0 h 103939"/>
                      <a:gd name="connsiteX1" fmla="*/ 571665 w 571664"/>
                      <a:gd name="connsiteY1" fmla="*/ 103939 h 103939"/>
                      <a:gd name="connsiteX2" fmla="*/ 0 w 571664"/>
                      <a:gd name="connsiteY2" fmla="*/ 103939 h 103939"/>
                    </a:gdLst>
                    <a:ahLst/>
                    <a:cxnLst>
                      <a:cxn ang="0">
                        <a:pos x="connsiteX0" y="connsiteY0"/>
                      </a:cxn>
                      <a:cxn ang="0">
                        <a:pos x="connsiteX1" y="connsiteY1"/>
                      </a:cxn>
                      <a:cxn ang="0">
                        <a:pos x="connsiteX2" y="connsiteY2"/>
                      </a:cxn>
                    </a:cxnLst>
                    <a:rect l="l" t="t" r="r" b="b"/>
                    <a:pathLst>
                      <a:path w="571664" h="103939">
                        <a:moveTo>
                          <a:pt x="571665" y="0"/>
                        </a:moveTo>
                        <a:lnTo>
                          <a:pt x="571665" y="103939"/>
                        </a:lnTo>
                        <a:lnTo>
                          <a:pt x="0" y="103939"/>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6" name="Freeform 35">
                    <a:extLst>
                      <a:ext uri="{FF2B5EF4-FFF2-40B4-BE49-F238E27FC236}">
                        <a16:creationId xmlns:a16="http://schemas.microsoft.com/office/drawing/2014/main" id="{9F32A079-7C1F-DA20-BA20-24FE766938D7}"/>
                      </a:ext>
                    </a:extLst>
                  </p:cNvPr>
                  <p:cNvSpPr/>
                  <p:nvPr/>
                </p:nvSpPr>
                <p:spPr>
                  <a:xfrm>
                    <a:off x="9134387" y="5810591"/>
                    <a:ext cx="337801" cy="207878"/>
                  </a:xfrm>
                  <a:custGeom>
                    <a:avLst/>
                    <a:gdLst>
                      <a:gd name="connsiteX0" fmla="*/ 0 w 337801"/>
                      <a:gd name="connsiteY0" fmla="*/ 0 h 207878"/>
                      <a:gd name="connsiteX1" fmla="*/ 337802 w 337801"/>
                      <a:gd name="connsiteY1" fmla="*/ 0 h 207878"/>
                      <a:gd name="connsiteX2" fmla="*/ 337802 w 337801"/>
                      <a:gd name="connsiteY2" fmla="*/ 207878 h 207878"/>
                    </a:gdLst>
                    <a:ahLst/>
                    <a:cxnLst>
                      <a:cxn ang="0">
                        <a:pos x="connsiteX0" y="connsiteY0"/>
                      </a:cxn>
                      <a:cxn ang="0">
                        <a:pos x="connsiteX1" y="connsiteY1"/>
                      </a:cxn>
                      <a:cxn ang="0">
                        <a:pos x="connsiteX2" y="connsiteY2"/>
                      </a:cxn>
                    </a:cxnLst>
                    <a:rect l="l" t="t" r="r" b="b"/>
                    <a:pathLst>
                      <a:path w="337801" h="207878">
                        <a:moveTo>
                          <a:pt x="0" y="0"/>
                        </a:moveTo>
                        <a:lnTo>
                          <a:pt x="337802" y="0"/>
                        </a:lnTo>
                        <a:lnTo>
                          <a:pt x="337802" y="207878"/>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7" name="Freeform 36">
                    <a:extLst>
                      <a:ext uri="{FF2B5EF4-FFF2-40B4-BE49-F238E27FC236}">
                        <a16:creationId xmlns:a16="http://schemas.microsoft.com/office/drawing/2014/main" id="{4C12883F-EB21-7851-FD8E-64882FC9485D}"/>
                      </a:ext>
                    </a:extLst>
                  </p:cNvPr>
                  <p:cNvSpPr/>
                  <p:nvPr/>
                </p:nvSpPr>
                <p:spPr>
                  <a:xfrm>
                    <a:off x="9134387" y="5134987"/>
                    <a:ext cx="337801" cy="207878"/>
                  </a:xfrm>
                  <a:custGeom>
                    <a:avLst/>
                    <a:gdLst>
                      <a:gd name="connsiteX0" fmla="*/ 0 w 337801"/>
                      <a:gd name="connsiteY0" fmla="*/ 207878 h 207878"/>
                      <a:gd name="connsiteX1" fmla="*/ 337802 w 337801"/>
                      <a:gd name="connsiteY1" fmla="*/ 207878 h 207878"/>
                      <a:gd name="connsiteX2" fmla="*/ 337802 w 337801"/>
                      <a:gd name="connsiteY2" fmla="*/ 0 h 207878"/>
                    </a:gdLst>
                    <a:ahLst/>
                    <a:cxnLst>
                      <a:cxn ang="0">
                        <a:pos x="connsiteX0" y="connsiteY0"/>
                      </a:cxn>
                      <a:cxn ang="0">
                        <a:pos x="connsiteX1" y="connsiteY1"/>
                      </a:cxn>
                      <a:cxn ang="0">
                        <a:pos x="connsiteX2" y="connsiteY2"/>
                      </a:cxn>
                    </a:cxnLst>
                    <a:rect l="l" t="t" r="r" b="b"/>
                    <a:pathLst>
                      <a:path w="337801" h="207878">
                        <a:moveTo>
                          <a:pt x="0" y="207878"/>
                        </a:moveTo>
                        <a:lnTo>
                          <a:pt x="337802" y="207878"/>
                        </a:lnTo>
                        <a:lnTo>
                          <a:pt x="337802"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8" name="Freeform 37">
                    <a:extLst>
                      <a:ext uri="{FF2B5EF4-FFF2-40B4-BE49-F238E27FC236}">
                        <a16:creationId xmlns:a16="http://schemas.microsoft.com/office/drawing/2014/main" id="{221FBDB1-302E-F433-DF25-49B0C102FEAC}"/>
                      </a:ext>
                    </a:extLst>
                  </p:cNvPr>
                  <p:cNvSpPr/>
                  <p:nvPr/>
                </p:nvSpPr>
                <p:spPr>
                  <a:xfrm>
                    <a:off x="9628097" y="5758621"/>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9" name="Freeform 38">
                    <a:extLst>
                      <a:ext uri="{FF2B5EF4-FFF2-40B4-BE49-F238E27FC236}">
                        <a16:creationId xmlns:a16="http://schemas.microsoft.com/office/drawing/2014/main" id="{CF5D2756-2CA1-F016-A72A-1F928132BC0E}"/>
                      </a:ext>
                    </a:extLst>
                  </p:cNvPr>
                  <p:cNvSpPr/>
                  <p:nvPr/>
                </p:nvSpPr>
                <p:spPr>
                  <a:xfrm>
                    <a:off x="9628097" y="5238926"/>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40" name="Freeform 39">
                    <a:extLst>
                      <a:ext uri="{FF2B5EF4-FFF2-40B4-BE49-F238E27FC236}">
                        <a16:creationId xmlns:a16="http://schemas.microsoft.com/office/drawing/2014/main" id="{3F3DB41C-D785-00AD-B8C6-D344755943CE}"/>
                      </a:ext>
                    </a:extLst>
                  </p:cNvPr>
                  <p:cNvSpPr/>
                  <p:nvPr/>
                </p:nvSpPr>
                <p:spPr>
                  <a:xfrm>
                    <a:off x="9394235" y="497907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41" name="Freeform 40">
                    <a:extLst>
                      <a:ext uri="{FF2B5EF4-FFF2-40B4-BE49-F238E27FC236}">
                        <a16:creationId xmlns:a16="http://schemas.microsoft.com/office/drawing/2014/main" id="{75242438-23EC-AAAC-A6FA-FAE8DEBECFD1}"/>
                      </a:ext>
                    </a:extLst>
                  </p:cNvPr>
                  <p:cNvSpPr/>
                  <p:nvPr/>
                </p:nvSpPr>
                <p:spPr>
                  <a:xfrm>
                    <a:off x="9394235" y="601846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grpSp>
          </p:grpSp>
          <p:grpSp>
            <p:nvGrpSpPr>
              <p:cNvPr id="10" name="Group 9">
                <a:extLst>
                  <a:ext uri="{FF2B5EF4-FFF2-40B4-BE49-F238E27FC236}">
                    <a16:creationId xmlns:a16="http://schemas.microsoft.com/office/drawing/2014/main" id="{FC85BAB2-3B90-689D-DC45-2E8E59FBF670}"/>
                  </a:ext>
                </a:extLst>
              </p:cNvPr>
              <p:cNvGrpSpPr/>
              <p:nvPr/>
            </p:nvGrpSpPr>
            <p:grpSpPr>
              <a:xfrm>
                <a:off x="8490570" y="1993240"/>
                <a:ext cx="1676400" cy="2147732"/>
                <a:chOff x="10221063" y="4137386"/>
                <a:chExt cx="1676400" cy="2147732"/>
              </a:xfrm>
            </p:grpSpPr>
            <p:sp>
              <p:nvSpPr>
                <p:cNvPr id="11" name="Rounded Rectangle 10">
                  <a:extLst>
                    <a:ext uri="{FF2B5EF4-FFF2-40B4-BE49-F238E27FC236}">
                      <a16:creationId xmlns:a16="http://schemas.microsoft.com/office/drawing/2014/main" id="{336D02B1-6E4E-AA30-10A4-3EA28FC24004}"/>
                    </a:ext>
                  </a:extLst>
                </p:cNvPr>
                <p:cNvSpPr/>
                <p:nvPr/>
              </p:nvSpPr>
              <p:spPr bwMode="auto">
                <a:xfrm>
                  <a:off x="10221063" y="413738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1800" kern="1200" dirty="0">
                      <a:solidFill>
                        <a:sysClr val="windowText" lastClr="000000"/>
                      </a:solidFill>
                      <a:latin typeface="Trebuchet MS" panose="020B0703020202090204" pitchFamily="34" charset="0"/>
                    </a:rPr>
                    <a:t>Compute-heavy tasks</a:t>
                  </a:r>
                </a:p>
              </p:txBody>
            </p:sp>
            <p:grpSp>
              <p:nvGrpSpPr>
                <p:cNvPr id="12" name="Graphic 271">
                  <a:extLst>
                    <a:ext uri="{FF2B5EF4-FFF2-40B4-BE49-F238E27FC236}">
                      <a16:creationId xmlns:a16="http://schemas.microsoft.com/office/drawing/2014/main" id="{AE64FD2E-3E1C-FEA2-BA54-5AE79D708F87}"/>
                    </a:ext>
                  </a:extLst>
                </p:cNvPr>
                <p:cNvGrpSpPr/>
                <p:nvPr/>
              </p:nvGrpSpPr>
              <p:grpSpPr>
                <a:xfrm rot="5400000">
                  <a:off x="10407133" y="4300188"/>
                  <a:ext cx="1329660" cy="1231167"/>
                  <a:chOff x="10406745" y="4300188"/>
                  <a:chExt cx="1329660" cy="1231167"/>
                </a:xfrm>
                <a:noFill/>
              </p:grpSpPr>
              <p:sp>
                <p:nvSpPr>
                  <p:cNvPr id="13" name="Freeform 12">
                    <a:extLst>
                      <a:ext uri="{FF2B5EF4-FFF2-40B4-BE49-F238E27FC236}">
                        <a16:creationId xmlns:a16="http://schemas.microsoft.com/office/drawing/2014/main" id="{385D6298-0C2F-16FA-2466-63E1BB6786C5}"/>
                      </a:ext>
                    </a:extLst>
                  </p:cNvPr>
                  <p:cNvSpPr/>
                  <p:nvPr/>
                </p:nvSpPr>
                <p:spPr>
                  <a:xfrm>
                    <a:off x="10849965" y="4644915"/>
                    <a:ext cx="640206" cy="541713"/>
                  </a:xfrm>
                  <a:custGeom>
                    <a:avLst/>
                    <a:gdLst>
                      <a:gd name="connsiteX0" fmla="*/ 640207 w 640206"/>
                      <a:gd name="connsiteY0" fmla="*/ 0 h 541713"/>
                      <a:gd name="connsiteX1" fmla="*/ 640207 w 640206"/>
                      <a:gd name="connsiteY1" fmla="*/ 147740 h 541713"/>
                      <a:gd name="connsiteX2" fmla="*/ 123117 w 640206"/>
                      <a:gd name="connsiteY2" fmla="*/ 147740 h 541713"/>
                      <a:gd name="connsiteX3" fmla="*/ 0 w 640206"/>
                      <a:gd name="connsiteY3" fmla="*/ 270857 h 541713"/>
                      <a:gd name="connsiteX4" fmla="*/ 123117 w 640206"/>
                      <a:gd name="connsiteY4" fmla="*/ 393974 h 541713"/>
                      <a:gd name="connsiteX5" fmla="*/ 640207 w 640206"/>
                      <a:gd name="connsiteY5" fmla="*/ 393974 h 541713"/>
                      <a:gd name="connsiteX6" fmla="*/ 640207 w 640206"/>
                      <a:gd name="connsiteY6" fmla="*/ 541714 h 54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206" h="541713">
                        <a:moveTo>
                          <a:pt x="640207" y="0"/>
                        </a:moveTo>
                        <a:lnTo>
                          <a:pt x="640207" y="147740"/>
                        </a:lnTo>
                        <a:lnTo>
                          <a:pt x="123117" y="147740"/>
                        </a:lnTo>
                        <a:cubicBezTo>
                          <a:pt x="55122" y="147740"/>
                          <a:pt x="0" y="202862"/>
                          <a:pt x="0" y="270857"/>
                        </a:cubicBezTo>
                        <a:cubicBezTo>
                          <a:pt x="0" y="338852"/>
                          <a:pt x="55122" y="393974"/>
                          <a:pt x="123117" y="393974"/>
                        </a:cubicBezTo>
                        <a:lnTo>
                          <a:pt x="640207" y="393974"/>
                        </a:lnTo>
                        <a:lnTo>
                          <a:pt x="640207" y="541714"/>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4" name="Freeform 13">
                    <a:extLst>
                      <a:ext uri="{FF2B5EF4-FFF2-40B4-BE49-F238E27FC236}">
                        <a16:creationId xmlns:a16="http://schemas.microsoft.com/office/drawing/2014/main" id="{59483DE6-12A1-5CBA-B774-6BA252F2969E}"/>
                      </a:ext>
                    </a:extLst>
                  </p:cNvPr>
                  <p:cNvSpPr/>
                  <p:nvPr/>
                </p:nvSpPr>
                <p:spPr>
                  <a:xfrm>
                    <a:off x="10702225" y="4447928"/>
                    <a:ext cx="590960" cy="935687"/>
                  </a:xfrm>
                  <a:custGeom>
                    <a:avLst/>
                    <a:gdLst>
                      <a:gd name="connsiteX0" fmla="*/ 590960 w 590960"/>
                      <a:gd name="connsiteY0" fmla="*/ 0 h 935687"/>
                      <a:gd name="connsiteX1" fmla="*/ 590960 w 590960"/>
                      <a:gd name="connsiteY1" fmla="*/ 196987 h 935687"/>
                      <a:gd name="connsiteX2" fmla="*/ 270857 w 590960"/>
                      <a:gd name="connsiteY2" fmla="*/ 196987 h 935687"/>
                      <a:gd name="connsiteX3" fmla="*/ 0 w 590960"/>
                      <a:gd name="connsiteY3" fmla="*/ 467844 h 935687"/>
                      <a:gd name="connsiteX4" fmla="*/ 270857 w 590960"/>
                      <a:gd name="connsiteY4" fmla="*/ 738700 h 935687"/>
                      <a:gd name="connsiteX5" fmla="*/ 590960 w 590960"/>
                      <a:gd name="connsiteY5" fmla="*/ 738700 h 935687"/>
                      <a:gd name="connsiteX6" fmla="*/ 590960 w 590960"/>
                      <a:gd name="connsiteY6" fmla="*/ 935687 h 93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960" h="935687">
                        <a:moveTo>
                          <a:pt x="590960" y="0"/>
                        </a:moveTo>
                        <a:lnTo>
                          <a:pt x="590960" y="196987"/>
                        </a:lnTo>
                        <a:lnTo>
                          <a:pt x="270857" y="196987"/>
                        </a:lnTo>
                        <a:cubicBezTo>
                          <a:pt x="121267" y="196987"/>
                          <a:pt x="0" y="318254"/>
                          <a:pt x="0" y="467844"/>
                        </a:cubicBezTo>
                        <a:cubicBezTo>
                          <a:pt x="0" y="617433"/>
                          <a:pt x="121267" y="738700"/>
                          <a:pt x="270857" y="738700"/>
                        </a:cubicBezTo>
                        <a:lnTo>
                          <a:pt x="590960" y="738700"/>
                        </a:lnTo>
                        <a:lnTo>
                          <a:pt x="590960" y="935687"/>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5" name="Freeform 14">
                    <a:extLst>
                      <a:ext uri="{FF2B5EF4-FFF2-40B4-BE49-F238E27FC236}">
                        <a16:creationId xmlns:a16="http://schemas.microsoft.com/office/drawing/2014/main" id="{27C69C5D-1E3D-DB99-2D2F-BBAF59A554AA}"/>
                      </a:ext>
                    </a:extLst>
                  </p:cNvPr>
                  <p:cNvSpPr/>
                  <p:nvPr/>
                </p:nvSpPr>
                <p:spPr>
                  <a:xfrm>
                    <a:off x="11219315" y="430018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6" name="Freeform 15">
                    <a:extLst>
                      <a:ext uri="{FF2B5EF4-FFF2-40B4-BE49-F238E27FC236}">
                        <a16:creationId xmlns:a16="http://schemas.microsoft.com/office/drawing/2014/main" id="{EBDD0607-4DE7-0BD7-2167-152B36B5F76E}"/>
                      </a:ext>
                    </a:extLst>
                  </p:cNvPr>
                  <p:cNvSpPr/>
                  <p:nvPr/>
                </p:nvSpPr>
                <p:spPr>
                  <a:xfrm>
                    <a:off x="11416302" y="449717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7" name="Freeform 16">
                    <a:extLst>
                      <a:ext uri="{FF2B5EF4-FFF2-40B4-BE49-F238E27FC236}">
                        <a16:creationId xmlns:a16="http://schemas.microsoft.com/office/drawing/2014/main" id="{1BEA1AEB-D341-3BD6-19CF-77C6913BAE70}"/>
                      </a:ext>
                    </a:extLst>
                  </p:cNvPr>
                  <p:cNvSpPr/>
                  <p:nvPr/>
                </p:nvSpPr>
                <p:spPr>
                  <a:xfrm>
                    <a:off x="11588665" y="4841901"/>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8" name="Freeform 17">
                    <a:extLst>
                      <a:ext uri="{FF2B5EF4-FFF2-40B4-BE49-F238E27FC236}">
                        <a16:creationId xmlns:a16="http://schemas.microsoft.com/office/drawing/2014/main" id="{DC590170-AC0B-20F1-FAAD-647A3AE24E02}"/>
                      </a:ext>
                    </a:extLst>
                  </p:cNvPr>
                  <p:cNvSpPr/>
                  <p:nvPr/>
                </p:nvSpPr>
                <p:spPr>
                  <a:xfrm>
                    <a:off x="11416302" y="518662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9" name="Freeform 18">
                    <a:extLst>
                      <a:ext uri="{FF2B5EF4-FFF2-40B4-BE49-F238E27FC236}">
                        <a16:creationId xmlns:a16="http://schemas.microsoft.com/office/drawing/2014/main" id="{162F60AC-E8E7-F548-3C05-F127CAFA7FAB}"/>
                      </a:ext>
                    </a:extLst>
                  </p:cNvPr>
                  <p:cNvSpPr/>
                  <p:nvPr/>
                </p:nvSpPr>
                <p:spPr>
                  <a:xfrm>
                    <a:off x="11219315" y="538361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0" name="Freeform 19">
                    <a:extLst>
                      <a:ext uri="{FF2B5EF4-FFF2-40B4-BE49-F238E27FC236}">
                        <a16:creationId xmlns:a16="http://schemas.microsoft.com/office/drawing/2014/main" id="{FA7C039A-50BF-6335-D162-12D885E6A14A}"/>
                      </a:ext>
                    </a:extLst>
                  </p:cNvPr>
                  <p:cNvSpPr/>
                  <p:nvPr/>
                </p:nvSpPr>
                <p:spPr>
                  <a:xfrm>
                    <a:off x="10973082" y="4915772"/>
                    <a:ext cx="615583" cy="24623"/>
                  </a:xfrm>
                  <a:custGeom>
                    <a:avLst/>
                    <a:gdLst>
                      <a:gd name="connsiteX0" fmla="*/ 0 w 615583"/>
                      <a:gd name="connsiteY0" fmla="*/ 0 h 24623"/>
                      <a:gd name="connsiteX1" fmla="*/ 615584 w 615583"/>
                      <a:gd name="connsiteY1" fmla="*/ 0 h 24623"/>
                    </a:gdLst>
                    <a:ahLst/>
                    <a:cxnLst>
                      <a:cxn ang="0">
                        <a:pos x="connsiteX0" y="connsiteY0"/>
                      </a:cxn>
                      <a:cxn ang="0">
                        <a:pos x="connsiteX1" y="connsiteY1"/>
                      </a:cxn>
                    </a:cxnLst>
                    <a:rect l="l" t="t" r="r" b="b"/>
                    <a:pathLst>
                      <a:path w="615583" h="24623">
                        <a:moveTo>
                          <a:pt x="0" y="0"/>
                        </a:moveTo>
                        <a:lnTo>
                          <a:pt x="615584" y="0"/>
                        </a:lnTo>
                      </a:path>
                    </a:pathLst>
                  </a:custGeom>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1" name="Freeform 20">
                    <a:extLst>
                      <a:ext uri="{FF2B5EF4-FFF2-40B4-BE49-F238E27FC236}">
                        <a16:creationId xmlns:a16="http://schemas.microsoft.com/office/drawing/2014/main" id="{D43E1625-DE59-1CD6-7348-A24264F04FC5}"/>
                      </a:ext>
                    </a:extLst>
                  </p:cNvPr>
                  <p:cNvSpPr/>
                  <p:nvPr/>
                </p:nvSpPr>
                <p:spPr>
                  <a:xfrm>
                    <a:off x="10406745" y="4349435"/>
                    <a:ext cx="738700" cy="1132673"/>
                  </a:xfrm>
                  <a:custGeom>
                    <a:avLst/>
                    <a:gdLst>
                      <a:gd name="connsiteX0" fmla="*/ 738700 w 738700"/>
                      <a:gd name="connsiteY0" fmla="*/ 147740 h 1132673"/>
                      <a:gd name="connsiteX1" fmla="*/ 681574 w 738700"/>
                      <a:gd name="connsiteY1" fmla="*/ 128534 h 1132673"/>
                      <a:gd name="connsiteX2" fmla="*/ 656951 w 738700"/>
                      <a:gd name="connsiteY2" fmla="*/ 95785 h 1132673"/>
                      <a:gd name="connsiteX3" fmla="*/ 656951 w 738700"/>
                      <a:gd name="connsiteY3" fmla="*/ 33980 h 1132673"/>
                      <a:gd name="connsiteX4" fmla="*/ 622970 w 738700"/>
                      <a:gd name="connsiteY4" fmla="*/ 0 h 1132673"/>
                      <a:gd name="connsiteX5" fmla="*/ 509703 w 738700"/>
                      <a:gd name="connsiteY5" fmla="*/ 0 h 1132673"/>
                      <a:gd name="connsiteX6" fmla="*/ 475723 w 738700"/>
                      <a:gd name="connsiteY6" fmla="*/ 33980 h 1132673"/>
                      <a:gd name="connsiteX7" fmla="*/ 475723 w 738700"/>
                      <a:gd name="connsiteY7" fmla="*/ 95292 h 1132673"/>
                      <a:gd name="connsiteX8" fmla="*/ 451100 w 738700"/>
                      <a:gd name="connsiteY8" fmla="*/ 128041 h 1132673"/>
                      <a:gd name="connsiteX9" fmla="*/ 338078 w 738700"/>
                      <a:gd name="connsiteY9" fmla="*/ 175072 h 1132673"/>
                      <a:gd name="connsiteX10" fmla="*/ 297450 w 738700"/>
                      <a:gd name="connsiteY10" fmla="*/ 169409 h 1132673"/>
                      <a:gd name="connsiteX11" fmla="*/ 253867 w 738700"/>
                      <a:gd name="connsiteY11" fmla="*/ 125825 h 1132673"/>
                      <a:gd name="connsiteX12" fmla="*/ 205827 w 738700"/>
                      <a:gd name="connsiteY12" fmla="*/ 124619 h 1132673"/>
                      <a:gd name="connsiteX13" fmla="*/ 204620 w 738700"/>
                      <a:gd name="connsiteY13" fmla="*/ 125825 h 1132673"/>
                      <a:gd name="connsiteX14" fmla="*/ 125825 w 738700"/>
                      <a:gd name="connsiteY14" fmla="*/ 205851 h 1132673"/>
                      <a:gd name="connsiteX15" fmla="*/ 124619 w 738700"/>
                      <a:gd name="connsiteY15" fmla="*/ 253891 h 1132673"/>
                      <a:gd name="connsiteX16" fmla="*/ 125825 w 738700"/>
                      <a:gd name="connsiteY16" fmla="*/ 255098 h 1132673"/>
                      <a:gd name="connsiteX17" fmla="*/ 169409 w 738700"/>
                      <a:gd name="connsiteY17" fmla="*/ 298681 h 1132673"/>
                      <a:gd name="connsiteX18" fmla="*/ 175072 w 738700"/>
                      <a:gd name="connsiteY18" fmla="*/ 339310 h 1132673"/>
                      <a:gd name="connsiteX19" fmla="*/ 128041 w 738700"/>
                      <a:gd name="connsiteY19" fmla="*/ 451100 h 1132673"/>
                      <a:gd name="connsiteX20" fmla="*/ 95292 w 738700"/>
                      <a:gd name="connsiteY20" fmla="*/ 475723 h 1132673"/>
                      <a:gd name="connsiteX21" fmla="*/ 33980 w 738700"/>
                      <a:gd name="connsiteY21" fmla="*/ 475723 h 1132673"/>
                      <a:gd name="connsiteX22" fmla="*/ 0 w 738700"/>
                      <a:gd name="connsiteY22" fmla="*/ 509703 h 1132673"/>
                      <a:gd name="connsiteX23" fmla="*/ 0 w 738700"/>
                      <a:gd name="connsiteY23" fmla="*/ 622971 h 1132673"/>
                      <a:gd name="connsiteX24" fmla="*/ 33980 w 738700"/>
                      <a:gd name="connsiteY24" fmla="*/ 656951 h 1132673"/>
                      <a:gd name="connsiteX25" fmla="*/ 95292 w 738700"/>
                      <a:gd name="connsiteY25" fmla="*/ 656951 h 1132673"/>
                      <a:gd name="connsiteX26" fmla="*/ 128041 w 738700"/>
                      <a:gd name="connsiteY26" fmla="*/ 681574 h 1132673"/>
                      <a:gd name="connsiteX27" fmla="*/ 175072 w 738700"/>
                      <a:gd name="connsiteY27" fmla="*/ 794595 h 1132673"/>
                      <a:gd name="connsiteX28" fmla="*/ 169409 w 738700"/>
                      <a:gd name="connsiteY28" fmla="*/ 835224 h 1132673"/>
                      <a:gd name="connsiteX29" fmla="*/ 125825 w 738700"/>
                      <a:gd name="connsiteY29" fmla="*/ 878807 h 1132673"/>
                      <a:gd name="connsiteX30" fmla="*/ 124619 w 738700"/>
                      <a:gd name="connsiteY30" fmla="*/ 926847 h 1132673"/>
                      <a:gd name="connsiteX31" fmla="*/ 125825 w 738700"/>
                      <a:gd name="connsiteY31" fmla="*/ 928054 h 1132673"/>
                      <a:gd name="connsiteX32" fmla="*/ 205851 w 738700"/>
                      <a:gd name="connsiteY32" fmla="*/ 1008080 h 1132673"/>
                      <a:gd name="connsiteX33" fmla="*/ 253891 w 738700"/>
                      <a:gd name="connsiteY33" fmla="*/ 1009286 h 1132673"/>
                      <a:gd name="connsiteX34" fmla="*/ 255098 w 738700"/>
                      <a:gd name="connsiteY34" fmla="*/ 1008080 h 1132673"/>
                      <a:gd name="connsiteX35" fmla="*/ 298681 w 738700"/>
                      <a:gd name="connsiteY35" fmla="*/ 964496 h 1132673"/>
                      <a:gd name="connsiteX36" fmla="*/ 339310 w 738700"/>
                      <a:gd name="connsiteY36" fmla="*/ 958833 h 1132673"/>
                      <a:gd name="connsiteX37" fmla="*/ 452331 w 738700"/>
                      <a:gd name="connsiteY37" fmla="*/ 1005864 h 1132673"/>
                      <a:gd name="connsiteX38" fmla="*/ 476954 w 738700"/>
                      <a:gd name="connsiteY38" fmla="*/ 1038613 h 1132673"/>
                      <a:gd name="connsiteX39" fmla="*/ 476954 w 738700"/>
                      <a:gd name="connsiteY39" fmla="*/ 1099925 h 1132673"/>
                      <a:gd name="connsiteX40" fmla="*/ 509703 w 738700"/>
                      <a:gd name="connsiteY40" fmla="*/ 1132674 h 1132673"/>
                      <a:gd name="connsiteX41" fmla="*/ 622970 w 738700"/>
                      <a:gd name="connsiteY41" fmla="*/ 1132674 h 1132673"/>
                      <a:gd name="connsiteX42" fmla="*/ 656951 w 738700"/>
                      <a:gd name="connsiteY42" fmla="*/ 1098694 h 1132673"/>
                      <a:gd name="connsiteX43" fmla="*/ 656951 w 738700"/>
                      <a:gd name="connsiteY43" fmla="*/ 1037382 h 1132673"/>
                      <a:gd name="connsiteX44" fmla="*/ 681574 w 738700"/>
                      <a:gd name="connsiteY44" fmla="*/ 1004633 h 1132673"/>
                      <a:gd name="connsiteX45" fmla="*/ 738700 w 738700"/>
                      <a:gd name="connsiteY45" fmla="*/ 984934 h 11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38700" h="1132673">
                        <a:moveTo>
                          <a:pt x="738700" y="147740"/>
                        </a:moveTo>
                        <a:cubicBezTo>
                          <a:pt x="720100" y="140090"/>
                          <a:pt x="701017" y="133674"/>
                          <a:pt x="681574" y="128534"/>
                        </a:cubicBezTo>
                        <a:cubicBezTo>
                          <a:pt x="666867" y="124498"/>
                          <a:pt x="656744" y="111035"/>
                          <a:pt x="656951" y="95785"/>
                        </a:cubicBezTo>
                        <a:lnTo>
                          <a:pt x="656951" y="33980"/>
                        </a:lnTo>
                        <a:cubicBezTo>
                          <a:pt x="656951" y="15214"/>
                          <a:pt x="641738" y="0"/>
                          <a:pt x="622970" y="0"/>
                        </a:cubicBezTo>
                        <a:lnTo>
                          <a:pt x="509703" y="0"/>
                        </a:lnTo>
                        <a:cubicBezTo>
                          <a:pt x="490935" y="0"/>
                          <a:pt x="475723" y="15214"/>
                          <a:pt x="475723" y="33980"/>
                        </a:cubicBezTo>
                        <a:lnTo>
                          <a:pt x="475723" y="95292"/>
                        </a:lnTo>
                        <a:cubicBezTo>
                          <a:pt x="475930" y="110542"/>
                          <a:pt x="465807" y="124006"/>
                          <a:pt x="451100" y="128041"/>
                        </a:cubicBezTo>
                        <a:cubicBezTo>
                          <a:pt x="411471" y="138530"/>
                          <a:pt x="373450" y="154352"/>
                          <a:pt x="338078" y="175072"/>
                        </a:cubicBezTo>
                        <a:cubicBezTo>
                          <a:pt x="324811" y="182582"/>
                          <a:pt x="308159" y="180260"/>
                          <a:pt x="297450" y="169409"/>
                        </a:cubicBezTo>
                        <a:lnTo>
                          <a:pt x="253867" y="125825"/>
                        </a:lnTo>
                        <a:cubicBezTo>
                          <a:pt x="240934" y="112226"/>
                          <a:pt x="219426" y="111686"/>
                          <a:pt x="205827" y="124619"/>
                        </a:cubicBezTo>
                        <a:cubicBezTo>
                          <a:pt x="205414" y="125011"/>
                          <a:pt x="205012" y="125413"/>
                          <a:pt x="204620" y="125825"/>
                        </a:cubicBezTo>
                        <a:lnTo>
                          <a:pt x="125825" y="205851"/>
                        </a:lnTo>
                        <a:cubicBezTo>
                          <a:pt x="112226" y="218783"/>
                          <a:pt x="111686" y="240292"/>
                          <a:pt x="124619" y="253891"/>
                        </a:cubicBezTo>
                        <a:cubicBezTo>
                          <a:pt x="125011" y="254303"/>
                          <a:pt x="125413" y="254706"/>
                          <a:pt x="125825" y="255098"/>
                        </a:cubicBezTo>
                        <a:lnTo>
                          <a:pt x="169409" y="298681"/>
                        </a:lnTo>
                        <a:cubicBezTo>
                          <a:pt x="180260" y="309390"/>
                          <a:pt x="182581" y="326043"/>
                          <a:pt x="175072" y="339310"/>
                        </a:cubicBezTo>
                        <a:cubicBezTo>
                          <a:pt x="154453" y="374295"/>
                          <a:pt x="138635" y="411897"/>
                          <a:pt x="128041" y="451100"/>
                        </a:cubicBezTo>
                        <a:cubicBezTo>
                          <a:pt x="124006" y="465807"/>
                          <a:pt x="110542" y="475930"/>
                          <a:pt x="95292" y="475723"/>
                        </a:cubicBezTo>
                        <a:lnTo>
                          <a:pt x="33980" y="475723"/>
                        </a:lnTo>
                        <a:cubicBezTo>
                          <a:pt x="15214" y="475723"/>
                          <a:pt x="0" y="490935"/>
                          <a:pt x="0" y="509703"/>
                        </a:cubicBezTo>
                        <a:lnTo>
                          <a:pt x="0" y="622971"/>
                        </a:lnTo>
                        <a:cubicBezTo>
                          <a:pt x="0" y="641739"/>
                          <a:pt x="15214" y="656951"/>
                          <a:pt x="33980" y="656951"/>
                        </a:cubicBezTo>
                        <a:lnTo>
                          <a:pt x="95292" y="656951"/>
                        </a:lnTo>
                        <a:cubicBezTo>
                          <a:pt x="110542" y="656744"/>
                          <a:pt x="124006" y="666867"/>
                          <a:pt x="128041" y="681574"/>
                        </a:cubicBezTo>
                        <a:cubicBezTo>
                          <a:pt x="138530" y="721203"/>
                          <a:pt x="154352" y="759224"/>
                          <a:pt x="175072" y="794595"/>
                        </a:cubicBezTo>
                        <a:cubicBezTo>
                          <a:pt x="182581" y="807862"/>
                          <a:pt x="180260" y="824515"/>
                          <a:pt x="169409" y="835224"/>
                        </a:cubicBezTo>
                        <a:lnTo>
                          <a:pt x="125825" y="878807"/>
                        </a:lnTo>
                        <a:cubicBezTo>
                          <a:pt x="112226" y="891739"/>
                          <a:pt x="111686" y="913248"/>
                          <a:pt x="124619" y="926847"/>
                        </a:cubicBezTo>
                        <a:cubicBezTo>
                          <a:pt x="125011" y="927259"/>
                          <a:pt x="125413" y="927662"/>
                          <a:pt x="125825" y="928054"/>
                        </a:cubicBezTo>
                        <a:lnTo>
                          <a:pt x="205851" y="1008080"/>
                        </a:lnTo>
                        <a:cubicBezTo>
                          <a:pt x="218784" y="1021679"/>
                          <a:pt x="240292" y="1022219"/>
                          <a:pt x="253891" y="1009286"/>
                        </a:cubicBezTo>
                        <a:cubicBezTo>
                          <a:pt x="254302" y="1008895"/>
                          <a:pt x="254706" y="1008491"/>
                          <a:pt x="255098" y="1008080"/>
                        </a:cubicBezTo>
                        <a:lnTo>
                          <a:pt x="298681" y="964496"/>
                        </a:lnTo>
                        <a:cubicBezTo>
                          <a:pt x="309390" y="953645"/>
                          <a:pt x="326043" y="951323"/>
                          <a:pt x="339310" y="958833"/>
                        </a:cubicBezTo>
                        <a:cubicBezTo>
                          <a:pt x="374681" y="979554"/>
                          <a:pt x="412702" y="995374"/>
                          <a:pt x="452331" y="1005864"/>
                        </a:cubicBezTo>
                        <a:cubicBezTo>
                          <a:pt x="467038" y="1009900"/>
                          <a:pt x="477161" y="1023364"/>
                          <a:pt x="476954" y="1038613"/>
                        </a:cubicBezTo>
                        <a:lnTo>
                          <a:pt x="476954" y="1099925"/>
                        </a:lnTo>
                        <a:cubicBezTo>
                          <a:pt x="477589" y="1117742"/>
                          <a:pt x="491886" y="1132039"/>
                          <a:pt x="509703" y="1132674"/>
                        </a:cubicBezTo>
                        <a:lnTo>
                          <a:pt x="622970" y="1132674"/>
                        </a:lnTo>
                        <a:cubicBezTo>
                          <a:pt x="641738" y="1132674"/>
                          <a:pt x="656951" y="1117462"/>
                          <a:pt x="656951" y="1098694"/>
                        </a:cubicBezTo>
                        <a:lnTo>
                          <a:pt x="656951" y="1037382"/>
                        </a:lnTo>
                        <a:cubicBezTo>
                          <a:pt x="656744" y="1022132"/>
                          <a:pt x="666867" y="1008668"/>
                          <a:pt x="681574" y="1004633"/>
                        </a:cubicBezTo>
                        <a:cubicBezTo>
                          <a:pt x="701029" y="999331"/>
                          <a:pt x="720112" y="992752"/>
                          <a:pt x="738700" y="984934"/>
                        </a:cubicBezTo>
                      </a:path>
                    </a:pathLst>
                  </a:custGeom>
                  <a:noFill/>
                  <a:ln w="48986" cap="rnd">
                    <a:solidFill>
                      <a:schemeClr val="accent1"/>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grpSp>
          </p:grpSp>
        </p:grpSp>
        <p:pic>
          <p:nvPicPr>
            <p:cNvPr id="5" name="Graphic 4">
              <a:extLst>
                <a:ext uri="{FF2B5EF4-FFF2-40B4-BE49-F238E27FC236}">
                  <a16:creationId xmlns:a16="http://schemas.microsoft.com/office/drawing/2014/main" id="{F7918869-F9CB-E61C-7C41-B43B71040A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6912" y="2526859"/>
              <a:ext cx="1076442" cy="538221"/>
            </a:xfrm>
            <a:prstGeom prst="rect">
              <a:avLst/>
            </a:prstGeom>
          </p:spPr>
        </p:pic>
      </p:grpSp>
    </p:spTree>
    <p:extLst>
      <p:ext uri="{BB962C8B-B14F-4D97-AF65-F5344CB8AC3E}">
        <p14:creationId xmlns:p14="http://schemas.microsoft.com/office/powerpoint/2010/main" val="594216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Trebuchet MS" panose="020B0703020202090204" pitchFamily="34" charset="0"/>
              </a:rPr>
              <a:t>Exercise 4 – Try out some functions for building simple models </a:t>
            </a:r>
            <a:r>
              <a:rPr lang="en-US" dirty="0">
                <a:solidFill>
                  <a:schemeClr val="bg1"/>
                </a:solidFill>
                <a:latin typeface="Trebuchet MS" panose="020B0703020202090204" pitchFamily="34" charset="0"/>
              </a:rPr>
              <a:t>(linear regression)</a:t>
            </a:r>
            <a:endParaRPr kumimoji="0" lang="en-DK" sz="230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6283315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Trebuchet MS" panose="020B0703020202090204" pitchFamily="34" charset="0"/>
              </a:rPr>
              <a:t>Lecture 4 – </a:t>
            </a:r>
            <a:r>
              <a:rPr lang="en-US" dirty="0" err="1">
                <a:solidFill>
                  <a:schemeClr val="bg1"/>
                </a:solidFill>
                <a:latin typeface="Trebuchet MS" panose="020B0703020202090204" pitchFamily="34" charset="0"/>
              </a:rPr>
              <a:t>Inspo</a:t>
            </a:r>
            <a:r>
              <a:rPr lang="en-US" dirty="0">
                <a:solidFill>
                  <a:schemeClr val="bg1"/>
                </a:solidFill>
                <a:latin typeface="Trebuchet MS" panose="020B0703020202090204" pitchFamily="34" charset="0"/>
              </a:rPr>
              <a:t> for data science &amp; wrap-up</a:t>
            </a:r>
            <a:endParaRPr kumimoji="0" lang="en-DK" sz="230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2974256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Recap: how does everybody feel?</a:t>
            </a:r>
            <a:endParaRPr lang="en-DK" dirty="0"/>
          </a:p>
        </p:txBody>
      </p:sp>
    </p:spTree>
    <p:extLst>
      <p:ext uri="{BB962C8B-B14F-4D97-AF65-F5344CB8AC3E}">
        <p14:creationId xmlns:p14="http://schemas.microsoft.com/office/powerpoint/2010/main" val="560583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AF486A79-74E4-F264-9918-3B5F1B01D823}"/>
              </a:ext>
            </a:extLst>
          </p:cNvPr>
          <p:cNvSpPr/>
          <p:nvPr/>
        </p:nvSpPr>
        <p:spPr>
          <a:xfrm>
            <a:off x="3175" y="-10842"/>
            <a:ext cx="12185650" cy="1602453"/>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2399"/>
          </a:p>
        </p:txBody>
      </p:sp>
      <p:sp>
        <p:nvSpPr>
          <p:cNvPr id="2" name="TextBox 2"/>
          <p:cNvSpPr txBox="1"/>
          <p:nvPr/>
        </p:nvSpPr>
        <p:spPr>
          <a:xfrm>
            <a:off x="1987353" y="495681"/>
            <a:ext cx="8030224" cy="626775"/>
          </a:xfrm>
          <a:prstGeom prst="rect">
            <a:avLst/>
          </a:prstGeom>
        </p:spPr>
        <p:txBody>
          <a:bodyPr wrap="square" lIns="0" tIns="0" rIns="0" bIns="0" rtlCol="0" anchor="t">
            <a:spAutoFit/>
          </a:bodyPr>
          <a:lstStyle/>
          <a:p>
            <a:pPr algn="ctr">
              <a:lnSpc>
                <a:spcPts val="5202"/>
              </a:lnSpc>
            </a:pPr>
            <a:r>
              <a:rPr lang="en-US" sz="3998" b="1" dirty="0">
                <a:solidFill>
                  <a:srgbClr val="404040"/>
                </a:solidFill>
                <a:latin typeface="Montserrat" pitchFamily="2" charset="77"/>
              </a:rPr>
              <a:t>But why R?</a:t>
            </a:r>
          </a:p>
        </p:txBody>
      </p:sp>
      <p:pic>
        <p:nvPicPr>
          <p:cNvPr id="3" name="Picture 2" descr="A blue and black logo&#10;&#10;Description automatically generated">
            <a:extLst>
              <a:ext uri="{FF2B5EF4-FFF2-40B4-BE49-F238E27FC236}">
                <a16:creationId xmlns:a16="http://schemas.microsoft.com/office/drawing/2014/main" id="{399C1D74-0E4F-1988-A881-25D34E91B4A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grpSp>
        <p:nvGrpSpPr>
          <p:cNvPr id="11" name="Group 10">
            <a:extLst>
              <a:ext uri="{FF2B5EF4-FFF2-40B4-BE49-F238E27FC236}">
                <a16:creationId xmlns:a16="http://schemas.microsoft.com/office/drawing/2014/main" id="{ADF2899F-0DBF-7FB1-7DA6-4E35F9D25B22}"/>
              </a:ext>
            </a:extLst>
          </p:cNvPr>
          <p:cNvGrpSpPr/>
          <p:nvPr/>
        </p:nvGrpSpPr>
        <p:grpSpPr>
          <a:xfrm>
            <a:off x="5791359" y="2030926"/>
            <a:ext cx="5889731" cy="4334731"/>
            <a:chOff x="838200" y="3363563"/>
            <a:chExt cx="8839200" cy="6505484"/>
          </a:xfrm>
        </p:grpSpPr>
        <p:sp>
          <p:nvSpPr>
            <p:cNvPr id="16" name="Rectangle: Rounded Corners 15">
              <a:extLst>
                <a:ext uri="{FF2B5EF4-FFF2-40B4-BE49-F238E27FC236}">
                  <a16:creationId xmlns:a16="http://schemas.microsoft.com/office/drawing/2014/main" id="{70110625-98F0-14DE-7DCB-A835454A1E7F}"/>
                </a:ext>
              </a:extLst>
            </p:cNvPr>
            <p:cNvSpPr/>
            <p:nvPr/>
          </p:nvSpPr>
          <p:spPr>
            <a:xfrm>
              <a:off x="838200" y="3363563"/>
              <a:ext cx="8839200" cy="65054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399"/>
            </a:p>
          </p:txBody>
        </p:sp>
        <p:pic>
          <p:nvPicPr>
            <p:cNvPr id="1026" name="Picture 2">
              <a:extLst>
                <a:ext uri="{FF2B5EF4-FFF2-40B4-BE49-F238E27FC236}">
                  <a16:creationId xmlns:a16="http://schemas.microsoft.com/office/drawing/2014/main" id="{12723CA6-6413-B054-049B-23FEB9E57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64139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AB5073-4F75-FEC6-F9C9-C20C18ABB2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5581" y="3723174"/>
              <a:ext cx="1137419" cy="113741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D8FCE06-16B3-463E-8034-82ED75C0F9E1}"/>
                </a:ext>
              </a:extLst>
            </p:cNvPr>
            <p:cNvGrpSpPr/>
            <p:nvPr/>
          </p:nvGrpSpPr>
          <p:grpSpPr>
            <a:xfrm>
              <a:off x="2427548" y="3653186"/>
              <a:ext cx="1242500" cy="1260000"/>
              <a:chOff x="3618176" y="3475764"/>
              <a:chExt cx="1242500" cy="1260000"/>
            </a:xfrm>
          </p:grpSpPr>
          <p:sp>
            <p:nvSpPr>
              <p:cNvPr id="5" name="Oval 9">
                <a:extLst>
                  <a:ext uri="{FF2B5EF4-FFF2-40B4-BE49-F238E27FC236}">
                    <a16:creationId xmlns:a16="http://schemas.microsoft.com/office/drawing/2014/main" id="{4E2FFE94-DABA-B8EB-F90E-F0E0BBFC2B8B}"/>
                  </a:ext>
                </a:extLst>
              </p:cNvPr>
              <p:cNvSpPr>
                <a:spLocks noChangeAspect="1"/>
              </p:cNvSpPr>
              <p:nvPr/>
            </p:nvSpPr>
            <p:spPr>
              <a:xfrm>
                <a:off x="3618176" y="3475764"/>
                <a:ext cx="1242500" cy="1260000"/>
              </a:xfrm>
              <a:prstGeom prst="ellipse">
                <a:avLst/>
              </a:prstGeom>
              <a:solidFill>
                <a:srgbClr val="436C6E"/>
              </a:solidFill>
              <a:ln w="12700">
                <a:miter lim="400000"/>
              </a:ln>
            </p:spPr>
            <p:txBody>
              <a:bodyPr lIns="30464" rIns="30464"/>
              <a:lstStyle/>
              <a:p>
                <a:pPr defTabSz="609265">
                  <a:defRPr sz="1800">
                    <a:solidFill>
                      <a:srgbClr val="414042"/>
                    </a:solidFill>
                    <a:latin typeface="Helvetica"/>
                    <a:ea typeface="Helvetica"/>
                    <a:cs typeface="Helvetica"/>
                    <a:sym typeface="Helvetica"/>
                  </a:defRPr>
                </a:pPr>
                <a:endParaRPr sz="1200"/>
              </a:p>
            </p:txBody>
          </p:sp>
          <p:pic>
            <p:nvPicPr>
              <p:cNvPr id="12" name="Picture 11" descr="A black and white logo&#10;&#10;Description automatically generated">
                <a:extLst>
                  <a:ext uri="{FF2B5EF4-FFF2-40B4-BE49-F238E27FC236}">
                    <a16:creationId xmlns:a16="http://schemas.microsoft.com/office/drawing/2014/main" id="{DF5E45A1-AE9C-10FF-E926-366C553E7DE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65674" y="3717902"/>
                <a:ext cx="740553" cy="755059"/>
              </a:xfrm>
              <a:prstGeom prst="rect">
                <a:avLst/>
              </a:prstGeom>
            </p:spPr>
          </p:pic>
        </p:grpSp>
        <p:pic>
          <p:nvPicPr>
            <p:cNvPr id="15" name="Graphic 14" descr="Lightning bolt outline">
              <a:extLst>
                <a:ext uri="{FF2B5EF4-FFF2-40B4-BE49-F238E27FC236}">
                  <a16:creationId xmlns:a16="http://schemas.microsoft.com/office/drawing/2014/main" id="{1828EF90-3C33-FA2C-52DB-587584E9B2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95210">
              <a:off x="4080647" y="3896484"/>
              <a:ext cx="914400" cy="914400"/>
            </a:xfrm>
            <a:prstGeom prst="rect">
              <a:avLst/>
            </a:prstGeom>
          </p:spPr>
        </p:pic>
        <p:grpSp>
          <p:nvGrpSpPr>
            <p:cNvPr id="17" name="Group">
              <a:extLst>
                <a:ext uri="{FF2B5EF4-FFF2-40B4-BE49-F238E27FC236}">
                  <a16:creationId xmlns:a16="http://schemas.microsoft.com/office/drawing/2014/main" id="{720006A0-3F8C-FBDC-13FC-ECC6F65CA921}"/>
                </a:ext>
              </a:extLst>
            </p:cNvPr>
            <p:cNvGrpSpPr/>
            <p:nvPr/>
          </p:nvGrpSpPr>
          <p:grpSpPr>
            <a:xfrm>
              <a:off x="5140450" y="5264590"/>
              <a:ext cx="4015998" cy="575816"/>
              <a:chOff x="0" y="16892"/>
              <a:chExt cx="4015996" cy="575815"/>
            </a:xfrm>
            <a:solidFill>
              <a:srgbClr val="8EB4E3"/>
            </a:solidFill>
          </p:grpSpPr>
          <p:sp>
            <p:nvSpPr>
              <p:cNvPr id="18" name="Rounded Rectangle">
                <a:extLst>
                  <a:ext uri="{FF2B5EF4-FFF2-40B4-BE49-F238E27FC236}">
                    <a16:creationId xmlns:a16="http://schemas.microsoft.com/office/drawing/2014/main" id="{FBA2AD6B-70F9-6BDA-232E-8C34DE00304C}"/>
                  </a:ext>
                </a:extLst>
              </p:cNvPr>
              <p:cNvSpPr/>
              <p:nvPr/>
            </p:nvSpPr>
            <p:spPr>
              <a:xfrm>
                <a:off x="0" y="16892"/>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19" name="Big Dataset">
                <a:extLst>
                  <a:ext uri="{FF2B5EF4-FFF2-40B4-BE49-F238E27FC236}">
                    <a16:creationId xmlns:a16="http://schemas.microsoft.com/office/drawing/2014/main" id="{26B3BC70-B862-8264-E87A-D12F0DE90720}"/>
                  </a:ext>
                </a:extLst>
              </p:cNvPr>
              <p:cNvSpPr txBox="1"/>
              <p:nvPr/>
            </p:nvSpPr>
            <p:spPr>
              <a:xfrm>
                <a:off x="737965" y="74184"/>
                <a:ext cx="2522784"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b="1" dirty="0">
                    <a:latin typeface="Montserrat" panose="00000500000000000000" pitchFamily="2" charset="0"/>
                  </a:rPr>
                  <a:t>Processing power</a:t>
                </a:r>
                <a:endParaRPr sz="1333" b="1" dirty="0">
                  <a:latin typeface="Montserrat" panose="00000500000000000000" pitchFamily="2" charset="0"/>
                </a:endParaRPr>
              </a:p>
            </p:txBody>
          </p:sp>
        </p:grpSp>
        <p:grpSp>
          <p:nvGrpSpPr>
            <p:cNvPr id="20" name="Group">
              <a:extLst>
                <a:ext uri="{FF2B5EF4-FFF2-40B4-BE49-F238E27FC236}">
                  <a16:creationId xmlns:a16="http://schemas.microsoft.com/office/drawing/2014/main" id="{BFF2A9F4-3276-0FD4-FB5B-697C72EDA21A}"/>
                </a:ext>
              </a:extLst>
            </p:cNvPr>
            <p:cNvGrpSpPr/>
            <p:nvPr/>
          </p:nvGrpSpPr>
          <p:grpSpPr>
            <a:xfrm>
              <a:off x="5140450" y="6157172"/>
              <a:ext cx="4015998" cy="575816"/>
              <a:chOff x="0" y="8446"/>
              <a:chExt cx="4015996" cy="575815"/>
            </a:xfrm>
            <a:solidFill>
              <a:srgbClr val="8EB4E3"/>
            </a:solidFill>
          </p:grpSpPr>
          <p:sp>
            <p:nvSpPr>
              <p:cNvPr id="21" name="Rounded Rectangle">
                <a:extLst>
                  <a:ext uri="{FF2B5EF4-FFF2-40B4-BE49-F238E27FC236}">
                    <a16:creationId xmlns:a16="http://schemas.microsoft.com/office/drawing/2014/main" id="{EB13CDB8-B83D-CD80-E2BA-CD1472D90780}"/>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22" name="Data Wrangling">
                <a:extLst>
                  <a:ext uri="{FF2B5EF4-FFF2-40B4-BE49-F238E27FC236}">
                    <a16:creationId xmlns:a16="http://schemas.microsoft.com/office/drawing/2014/main" id="{FC43842F-CE83-41CC-193A-497BABDF6A4A}"/>
                  </a:ext>
                </a:extLst>
              </p:cNvPr>
              <p:cNvSpPr txBox="1"/>
              <p:nvPr/>
            </p:nvSpPr>
            <p:spPr>
              <a:xfrm>
                <a:off x="881333" y="71548"/>
                <a:ext cx="2253340"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sz="1333" b="1" dirty="0">
                    <a:latin typeface="Montserrat" panose="00000500000000000000" pitchFamily="2" charset="0"/>
                  </a:rPr>
                  <a:t>Data</a:t>
                </a:r>
                <a:r>
                  <a:rPr lang="en-US" sz="1333" b="1" dirty="0">
                    <a:latin typeface="Montserrat" panose="00000500000000000000" pitchFamily="2" charset="0"/>
                  </a:rPr>
                  <a:t> Wrangling</a:t>
                </a:r>
                <a:endParaRPr sz="1333" b="1" dirty="0">
                  <a:latin typeface="Montserrat" panose="00000500000000000000" pitchFamily="2" charset="0"/>
                </a:endParaRPr>
              </a:p>
            </p:txBody>
          </p:sp>
        </p:grpSp>
        <p:grpSp>
          <p:nvGrpSpPr>
            <p:cNvPr id="29" name="Group">
              <a:extLst>
                <a:ext uri="{FF2B5EF4-FFF2-40B4-BE49-F238E27FC236}">
                  <a16:creationId xmlns:a16="http://schemas.microsoft.com/office/drawing/2014/main" id="{E7B2C7FD-41E2-9DD9-2529-C0AB1C531151}"/>
                </a:ext>
              </a:extLst>
            </p:cNvPr>
            <p:cNvGrpSpPr/>
            <p:nvPr/>
          </p:nvGrpSpPr>
          <p:grpSpPr>
            <a:xfrm>
              <a:off x="5140450" y="7049752"/>
              <a:ext cx="4015998" cy="575816"/>
              <a:chOff x="0" y="8446"/>
              <a:chExt cx="4015996" cy="575815"/>
            </a:xfrm>
            <a:solidFill>
              <a:srgbClr val="8EB4E3"/>
            </a:solidFill>
          </p:grpSpPr>
          <p:sp>
            <p:nvSpPr>
              <p:cNvPr id="30" name="Rounded Rectangle">
                <a:extLst>
                  <a:ext uri="{FF2B5EF4-FFF2-40B4-BE49-F238E27FC236}">
                    <a16:creationId xmlns:a16="http://schemas.microsoft.com/office/drawing/2014/main" id="{9B0A6CB7-DE7D-14C2-C673-546FDD023172}"/>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1" name="Data Wrangling">
                <a:extLst>
                  <a:ext uri="{FF2B5EF4-FFF2-40B4-BE49-F238E27FC236}">
                    <a16:creationId xmlns:a16="http://schemas.microsoft.com/office/drawing/2014/main" id="{43DE5ED6-88B9-B220-6327-AAD573A75863}"/>
                  </a:ext>
                </a:extLst>
              </p:cNvPr>
              <p:cNvSpPr txBox="1"/>
              <p:nvPr/>
            </p:nvSpPr>
            <p:spPr>
              <a:xfrm>
                <a:off x="925841" y="71548"/>
                <a:ext cx="2164325"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b="1" dirty="0">
                    <a:latin typeface="Montserrat" panose="00000500000000000000" pitchFamily="2" charset="0"/>
                  </a:rPr>
                  <a:t>Reproducibility</a:t>
                </a:r>
                <a:endParaRPr sz="1333" b="1" dirty="0">
                  <a:latin typeface="Montserrat" panose="00000500000000000000" pitchFamily="2" charset="0"/>
                </a:endParaRPr>
              </a:p>
            </p:txBody>
          </p:sp>
        </p:grpSp>
        <p:grpSp>
          <p:nvGrpSpPr>
            <p:cNvPr id="32" name="Group">
              <a:extLst>
                <a:ext uri="{FF2B5EF4-FFF2-40B4-BE49-F238E27FC236}">
                  <a16:creationId xmlns:a16="http://schemas.microsoft.com/office/drawing/2014/main" id="{49AA6A84-DFAB-093E-3D75-2FA7E5B72C96}"/>
                </a:ext>
              </a:extLst>
            </p:cNvPr>
            <p:cNvGrpSpPr/>
            <p:nvPr/>
          </p:nvGrpSpPr>
          <p:grpSpPr>
            <a:xfrm>
              <a:off x="5140450" y="7942333"/>
              <a:ext cx="4015998" cy="575816"/>
              <a:chOff x="0" y="8446"/>
              <a:chExt cx="4015996" cy="575815"/>
            </a:xfrm>
            <a:solidFill>
              <a:srgbClr val="8EB4E3"/>
            </a:solidFill>
          </p:grpSpPr>
          <p:sp>
            <p:nvSpPr>
              <p:cNvPr id="33" name="Rounded Rectangle">
                <a:extLst>
                  <a:ext uri="{FF2B5EF4-FFF2-40B4-BE49-F238E27FC236}">
                    <a16:creationId xmlns:a16="http://schemas.microsoft.com/office/drawing/2014/main" id="{E1647AD3-CBAA-FC02-79B8-8A8069CD64F7}"/>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4" name="Data Wrangling">
                <a:extLst>
                  <a:ext uri="{FF2B5EF4-FFF2-40B4-BE49-F238E27FC236}">
                    <a16:creationId xmlns:a16="http://schemas.microsoft.com/office/drawing/2014/main" id="{26F8CC9F-6DBC-A082-2D2C-8BE5842C5A39}"/>
                  </a:ext>
                </a:extLst>
              </p:cNvPr>
              <p:cNvSpPr txBox="1"/>
              <p:nvPr/>
            </p:nvSpPr>
            <p:spPr>
              <a:xfrm>
                <a:off x="743003" y="118647"/>
                <a:ext cx="2530001"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b="1" dirty="0">
                    <a:latin typeface="Montserrat" panose="00000500000000000000" pitchFamily="2" charset="0"/>
                  </a:rPr>
                  <a:t>Complex analyses</a:t>
                </a:r>
                <a:endParaRPr sz="1333" b="1" dirty="0">
                  <a:latin typeface="Montserrat" panose="00000500000000000000" pitchFamily="2" charset="0"/>
                </a:endParaRPr>
              </a:p>
            </p:txBody>
          </p:sp>
        </p:grpSp>
        <p:sp>
          <p:nvSpPr>
            <p:cNvPr id="35" name="TextBox 34">
              <a:extLst>
                <a:ext uri="{FF2B5EF4-FFF2-40B4-BE49-F238E27FC236}">
                  <a16:creationId xmlns:a16="http://schemas.microsoft.com/office/drawing/2014/main" id="{11754C69-3EF1-9E92-E842-84FC76FA817D}"/>
                </a:ext>
              </a:extLst>
            </p:cNvPr>
            <p:cNvSpPr txBox="1"/>
            <p:nvPr/>
          </p:nvSpPr>
          <p:spPr>
            <a:xfrm>
              <a:off x="6934199" y="3476294"/>
              <a:ext cx="838200" cy="1492916"/>
            </a:xfrm>
            <a:prstGeom prst="rect">
              <a:avLst/>
            </a:prstGeom>
            <a:noFill/>
          </p:spPr>
          <p:txBody>
            <a:bodyPr wrap="square" rtlCol="0">
              <a:spAutoFit/>
            </a:bodyPr>
            <a:lstStyle/>
            <a:p>
              <a:r>
                <a:rPr lang="en-GB" sz="5864" dirty="0">
                  <a:solidFill>
                    <a:schemeClr val="tx1">
                      <a:lumMod val="65000"/>
                      <a:lumOff val="35000"/>
                    </a:schemeClr>
                  </a:solidFill>
                </a:rPr>
                <a:t>/</a:t>
              </a:r>
            </a:p>
          </p:txBody>
        </p:sp>
        <p:grpSp>
          <p:nvGrpSpPr>
            <p:cNvPr id="36" name="Group">
              <a:extLst>
                <a:ext uri="{FF2B5EF4-FFF2-40B4-BE49-F238E27FC236}">
                  <a16:creationId xmlns:a16="http://schemas.microsoft.com/office/drawing/2014/main" id="{AB528A4D-5AE2-6604-3B8E-3F8740B1C815}"/>
                </a:ext>
              </a:extLst>
            </p:cNvPr>
            <p:cNvGrpSpPr/>
            <p:nvPr/>
          </p:nvGrpSpPr>
          <p:grpSpPr>
            <a:xfrm>
              <a:off x="1337374" y="5264590"/>
              <a:ext cx="3331636" cy="575816"/>
              <a:chOff x="0" y="8446"/>
              <a:chExt cx="4015996" cy="575815"/>
            </a:xfrm>
            <a:solidFill>
              <a:srgbClr val="356B6F"/>
            </a:solidFill>
          </p:grpSpPr>
          <p:sp>
            <p:nvSpPr>
              <p:cNvPr id="37" name="Rounded Rectangle">
                <a:extLst>
                  <a:ext uri="{FF2B5EF4-FFF2-40B4-BE49-F238E27FC236}">
                    <a16:creationId xmlns:a16="http://schemas.microsoft.com/office/drawing/2014/main" id="{DA958D1D-FBD7-4CC4-6886-A83098742D1B}"/>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8" name="Data Wrangling">
                <a:extLst>
                  <a:ext uri="{FF2B5EF4-FFF2-40B4-BE49-F238E27FC236}">
                    <a16:creationId xmlns:a16="http://schemas.microsoft.com/office/drawing/2014/main" id="{02020A8C-2141-5EE3-E81B-BE5B16366376}"/>
                  </a:ext>
                </a:extLst>
              </p:cNvPr>
              <p:cNvSpPr txBox="1"/>
              <p:nvPr/>
            </p:nvSpPr>
            <p:spPr>
              <a:xfrm>
                <a:off x="254725" y="64490"/>
                <a:ext cx="3470955"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b="1" dirty="0">
                    <a:latin typeface="Montserrat" panose="00000500000000000000" pitchFamily="2" charset="0"/>
                  </a:rPr>
                  <a:t>Quick overview</a:t>
                </a:r>
                <a:endParaRPr sz="1333" b="1" dirty="0">
                  <a:latin typeface="Montserrat" panose="00000500000000000000" pitchFamily="2" charset="0"/>
                </a:endParaRPr>
              </a:p>
            </p:txBody>
          </p:sp>
        </p:grpSp>
        <p:grpSp>
          <p:nvGrpSpPr>
            <p:cNvPr id="6" name="Group">
              <a:extLst>
                <a:ext uri="{FF2B5EF4-FFF2-40B4-BE49-F238E27FC236}">
                  <a16:creationId xmlns:a16="http://schemas.microsoft.com/office/drawing/2014/main" id="{9704717B-2CE9-909C-7CC4-D490D6BEDB7A}"/>
                </a:ext>
              </a:extLst>
            </p:cNvPr>
            <p:cNvGrpSpPr/>
            <p:nvPr/>
          </p:nvGrpSpPr>
          <p:grpSpPr>
            <a:xfrm>
              <a:off x="5140450" y="8834913"/>
              <a:ext cx="4015998" cy="575816"/>
              <a:chOff x="0" y="8446"/>
              <a:chExt cx="4015996" cy="575815"/>
            </a:xfrm>
            <a:solidFill>
              <a:schemeClr val="tx1">
                <a:lumMod val="50000"/>
                <a:lumOff val="50000"/>
              </a:schemeClr>
            </a:solidFill>
          </p:grpSpPr>
          <p:sp>
            <p:nvSpPr>
              <p:cNvPr id="7" name="Rounded Rectangle">
                <a:extLst>
                  <a:ext uri="{FF2B5EF4-FFF2-40B4-BE49-F238E27FC236}">
                    <a16:creationId xmlns:a16="http://schemas.microsoft.com/office/drawing/2014/main" id="{8ED8ECAD-29AF-7A4A-E0AD-11B4DC35582D}"/>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8" name="Data Wrangling">
                <a:extLst>
                  <a:ext uri="{FF2B5EF4-FFF2-40B4-BE49-F238E27FC236}">
                    <a16:creationId xmlns:a16="http://schemas.microsoft.com/office/drawing/2014/main" id="{46A34261-B019-C675-60B0-D84AC9E93FAA}"/>
                  </a:ext>
                </a:extLst>
              </p:cNvPr>
              <p:cNvSpPr txBox="1"/>
              <p:nvPr/>
            </p:nvSpPr>
            <p:spPr>
              <a:xfrm>
                <a:off x="376911" y="75822"/>
                <a:ext cx="3335929"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b="1" dirty="0">
                    <a:latin typeface="Montserrat" panose="00000500000000000000" pitchFamily="2" charset="0"/>
                  </a:rPr>
                  <a:t>Programming language</a:t>
                </a:r>
                <a:endParaRPr sz="1333" b="1" dirty="0">
                  <a:latin typeface="Montserrat" panose="00000500000000000000" pitchFamily="2" charset="0"/>
                </a:endParaRPr>
              </a:p>
            </p:txBody>
          </p:sp>
        </p:grpSp>
        <p:grpSp>
          <p:nvGrpSpPr>
            <p:cNvPr id="24" name="Group">
              <a:extLst>
                <a:ext uri="{FF2B5EF4-FFF2-40B4-BE49-F238E27FC236}">
                  <a16:creationId xmlns:a16="http://schemas.microsoft.com/office/drawing/2014/main" id="{EBAEB2E6-7B77-331B-4BF3-C9A472E859B9}"/>
                </a:ext>
              </a:extLst>
            </p:cNvPr>
            <p:cNvGrpSpPr/>
            <p:nvPr/>
          </p:nvGrpSpPr>
          <p:grpSpPr>
            <a:xfrm>
              <a:off x="1399471" y="7936270"/>
              <a:ext cx="3331636" cy="575816"/>
              <a:chOff x="0" y="8446"/>
              <a:chExt cx="4015996" cy="575815"/>
            </a:xfrm>
            <a:solidFill>
              <a:schemeClr val="tx1">
                <a:lumMod val="50000"/>
                <a:lumOff val="50000"/>
              </a:schemeClr>
            </a:solidFill>
          </p:grpSpPr>
          <p:sp>
            <p:nvSpPr>
              <p:cNvPr id="25" name="Rounded Rectangle">
                <a:extLst>
                  <a:ext uri="{FF2B5EF4-FFF2-40B4-BE49-F238E27FC236}">
                    <a16:creationId xmlns:a16="http://schemas.microsoft.com/office/drawing/2014/main" id="{5E9FD3C2-9732-10BD-81F7-DF4546BDD6C4}"/>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26" name="Data Wrangling">
                <a:extLst>
                  <a:ext uri="{FF2B5EF4-FFF2-40B4-BE49-F238E27FC236}">
                    <a16:creationId xmlns:a16="http://schemas.microsoft.com/office/drawing/2014/main" id="{AE6FC72D-F5FE-2932-6247-C079B31B22BC}"/>
                  </a:ext>
                </a:extLst>
              </p:cNvPr>
              <p:cNvSpPr txBox="1"/>
              <p:nvPr/>
            </p:nvSpPr>
            <p:spPr>
              <a:xfrm>
                <a:off x="112849" y="83823"/>
                <a:ext cx="3790296"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b="1" dirty="0">
                    <a:latin typeface="Montserrat" panose="00000500000000000000" pitchFamily="2" charset="0"/>
                  </a:rPr>
                  <a:t>Raw data exposed</a:t>
                </a:r>
                <a:endParaRPr sz="1333" b="1" dirty="0">
                  <a:latin typeface="Montserrat" panose="00000500000000000000" pitchFamily="2" charset="0"/>
                </a:endParaRPr>
              </a:p>
            </p:txBody>
          </p:sp>
        </p:grpSp>
        <p:grpSp>
          <p:nvGrpSpPr>
            <p:cNvPr id="27" name="Group">
              <a:extLst>
                <a:ext uri="{FF2B5EF4-FFF2-40B4-BE49-F238E27FC236}">
                  <a16:creationId xmlns:a16="http://schemas.microsoft.com/office/drawing/2014/main" id="{EF829B62-4F4E-F0B2-D75B-FCA832D2B7AC}"/>
                </a:ext>
              </a:extLst>
            </p:cNvPr>
            <p:cNvGrpSpPr/>
            <p:nvPr/>
          </p:nvGrpSpPr>
          <p:grpSpPr>
            <a:xfrm>
              <a:off x="1374104" y="8848386"/>
              <a:ext cx="3331636" cy="575817"/>
              <a:chOff x="0" y="8446"/>
              <a:chExt cx="4015996" cy="575815"/>
            </a:xfrm>
            <a:solidFill>
              <a:schemeClr val="tx1">
                <a:lumMod val="50000"/>
                <a:lumOff val="50000"/>
              </a:schemeClr>
            </a:solidFill>
          </p:grpSpPr>
          <p:sp>
            <p:nvSpPr>
              <p:cNvPr id="28" name="Rounded Rectangle">
                <a:extLst>
                  <a:ext uri="{FF2B5EF4-FFF2-40B4-BE49-F238E27FC236}">
                    <a16:creationId xmlns:a16="http://schemas.microsoft.com/office/drawing/2014/main" id="{5F25840C-3A67-1509-2006-128E889812D8}"/>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9" name="Data Wrangling">
                <a:extLst>
                  <a:ext uri="{FF2B5EF4-FFF2-40B4-BE49-F238E27FC236}">
                    <a16:creationId xmlns:a16="http://schemas.microsoft.com/office/drawing/2014/main" id="{EB4C34AE-3149-3CF0-E8D7-2D42D11BBCD8}"/>
                  </a:ext>
                </a:extLst>
              </p:cNvPr>
              <p:cNvSpPr txBox="1"/>
              <p:nvPr/>
            </p:nvSpPr>
            <p:spPr>
              <a:xfrm>
                <a:off x="274239" y="86176"/>
                <a:ext cx="3506546" cy="41043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b="1" dirty="0">
                    <a:latin typeface="Montserrat" panose="00000500000000000000" pitchFamily="2" charset="0"/>
                  </a:rPr>
                  <a:t>Manual analysis</a:t>
                </a:r>
                <a:endParaRPr sz="1333" b="1" dirty="0">
                  <a:latin typeface="Montserrat" panose="00000500000000000000" pitchFamily="2" charset="0"/>
                </a:endParaRPr>
              </a:p>
            </p:txBody>
          </p:sp>
        </p:grpSp>
        <p:grpSp>
          <p:nvGrpSpPr>
            <p:cNvPr id="40" name="Group">
              <a:extLst>
                <a:ext uri="{FF2B5EF4-FFF2-40B4-BE49-F238E27FC236}">
                  <a16:creationId xmlns:a16="http://schemas.microsoft.com/office/drawing/2014/main" id="{A503C39C-0F3F-9721-E119-C0782D5D2D88}"/>
                </a:ext>
              </a:extLst>
            </p:cNvPr>
            <p:cNvGrpSpPr/>
            <p:nvPr/>
          </p:nvGrpSpPr>
          <p:grpSpPr>
            <a:xfrm>
              <a:off x="1307848" y="6178516"/>
              <a:ext cx="3331636" cy="554472"/>
              <a:chOff x="0" y="8446"/>
              <a:chExt cx="4015996" cy="575815"/>
            </a:xfrm>
            <a:solidFill>
              <a:srgbClr val="356B6F"/>
            </a:solidFill>
          </p:grpSpPr>
          <p:sp>
            <p:nvSpPr>
              <p:cNvPr id="41" name="Rounded Rectangle">
                <a:extLst>
                  <a:ext uri="{FF2B5EF4-FFF2-40B4-BE49-F238E27FC236}">
                    <a16:creationId xmlns:a16="http://schemas.microsoft.com/office/drawing/2014/main" id="{D845759B-E0CC-1FD7-1923-F8147597E8E2}"/>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42" name="Data Wrangling">
                <a:extLst>
                  <a:ext uri="{FF2B5EF4-FFF2-40B4-BE49-F238E27FC236}">
                    <a16:creationId xmlns:a16="http://schemas.microsoft.com/office/drawing/2014/main" id="{2E34437D-260D-FD98-6D80-32BF6EEE06E5}"/>
                  </a:ext>
                </a:extLst>
              </p:cNvPr>
              <p:cNvSpPr txBox="1"/>
              <p:nvPr/>
            </p:nvSpPr>
            <p:spPr>
              <a:xfrm>
                <a:off x="254725" y="57068"/>
                <a:ext cx="3506546" cy="42623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b="1" dirty="0">
                    <a:latin typeface="Montserrat" panose="00000500000000000000" pitchFamily="2" charset="0"/>
                  </a:rPr>
                  <a:t>Easy starting</a:t>
                </a:r>
                <a:endParaRPr sz="1333" b="1" dirty="0">
                  <a:latin typeface="Montserrat" panose="00000500000000000000" pitchFamily="2" charset="0"/>
                </a:endParaRPr>
              </a:p>
            </p:txBody>
          </p:sp>
        </p:grpSp>
      </p:grpSp>
      <p:sp>
        <p:nvSpPr>
          <p:cNvPr id="44" name="Freeform 7">
            <a:extLst>
              <a:ext uri="{FF2B5EF4-FFF2-40B4-BE49-F238E27FC236}">
                <a16:creationId xmlns:a16="http://schemas.microsoft.com/office/drawing/2014/main" id="{75299577-AE5E-0C55-4318-A6C4A4955369}"/>
              </a:ext>
            </a:extLst>
          </p:cNvPr>
          <p:cNvSpPr/>
          <p:nvPr/>
        </p:nvSpPr>
        <p:spPr>
          <a:xfrm>
            <a:off x="679771" y="4354393"/>
            <a:ext cx="2413640" cy="2050596"/>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11"/>
            <a:stretch>
              <a:fillRect l="-8030" t="-9319" r="-17684" b="-10845"/>
            </a:stretch>
          </a:blipFill>
          <a:ln>
            <a:solidFill>
              <a:schemeClr val="tx1">
                <a:lumMod val="65000"/>
                <a:lumOff val="35000"/>
              </a:schemeClr>
            </a:solidFill>
          </a:ln>
        </p:spPr>
        <p:txBody>
          <a:bodyPr/>
          <a:lstStyle/>
          <a:p>
            <a:endParaRPr lang="en-DK" sz="2399"/>
          </a:p>
        </p:txBody>
      </p:sp>
      <p:pic>
        <p:nvPicPr>
          <p:cNvPr id="46" name="Picture 45" descr="A close-up of a graph&#10;&#10;Description automatically generated">
            <a:extLst>
              <a:ext uri="{FF2B5EF4-FFF2-40B4-BE49-F238E27FC236}">
                <a16:creationId xmlns:a16="http://schemas.microsoft.com/office/drawing/2014/main" id="{4B220C53-BAEC-2230-F4A6-AA37DE9B8480}"/>
              </a:ext>
            </a:extLst>
          </p:cNvPr>
          <p:cNvPicPr>
            <a:picLocks noChangeAspect="1"/>
          </p:cNvPicPr>
          <p:nvPr/>
        </p:nvPicPr>
        <p:blipFill rotWithShape="1">
          <a:blip r:embed="rId12">
            <a:extLst>
              <a:ext uri="{28A0092B-C50C-407E-A947-70E740481C1C}">
                <a14:useLocalDpi xmlns:a14="http://schemas.microsoft.com/office/drawing/2010/main" val="0"/>
              </a:ext>
            </a:extLst>
          </a:blip>
          <a:srcRect l="21538" t="4962" r="6307" b="1435"/>
          <a:stretch/>
        </p:blipFill>
        <p:spPr>
          <a:xfrm>
            <a:off x="2868994" y="3503562"/>
            <a:ext cx="2284586" cy="2432974"/>
          </a:xfrm>
          <a:prstGeom prst="rect">
            <a:avLst/>
          </a:prstGeom>
          <a:ln>
            <a:solidFill>
              <a:schemeClr val="tx1">
                <a:lumMod val="65000"/>
                <a:lumOff val="35000"/>
              </a:schemeClr>
            </a:solidFill>
          </a:ln>
        </p:spPr>
      </p:pic>
      <p:sp>
        <p:nvSpPr>
          <p:cNvPr id="45" name="TextBox 19">
            <a:extLst>
              <a:ext uri="{FF2B5EF4-FFF2-40B4-BE49-F238E27FC236}">
                <a16:creationId xmlns:a16="http://schemas.microsoft.com/office/drawing/2014/main" id="{3790E574-F709-4486-4A9E-79626E7EBB6B}"/>
              </a:ext>
            </a:extLst>
          </p:cNvPr>
          <p:cNvSpPr txBox="1"/>
          <p:nvPr/>
        </p:nvSpPr>
        <p:spPr>
          <a:xfrm>
            <a:off x="594145" y="2008052"/>
            <a:ext cx="4878325" cy="1112869"/>
          </a:xfrm>
          <a:prstGeom prst="rect">
            <a:avLst/>
          </a:prstGeom>
        </p:spPr>
        <p:txBody>
          <a:bodyPr wrap="square" lIns="0" tIns="0" rIns="0" bIns="0" rtlCol="0" anchor="t">
            <a:spAutoFit/>
          </a:bodyPr>
          <a:lstStyle/>
          <a:p>
            <a:pPr>
              <a:lnSpc>
                <a:spcPts val="2985"/>
              </a:lnSpc>
            </a:pPr>
            <a:r>
              <a:rPr lang="en-US" sz="1733" b="1" dirty="0">
                <a:solidFill>
                  <a:srgbClr val="404040"/>
                </a:solidFill>
                <a:latin typeface="Montserrat"/>
              </a:rPr>
              <a:t>formal programming languages have distinct advantages in</a:t>
            </a:r>
            <a:r>
              <a:rPr lang="en-US" sz="1733" dirty="0">
                <a:solidFill>
                  <a:srgbClr val="404040"/>
                </a:solidFill>
                <a:latin typeface="Montserrat"/>
              </a:rPr>
              <a:t> analyzing data instead of tools like Excel</a:t>
            </a:r>
          </a:p>
        </p:txBody>
      </p:sp>
    </p:spTree>
    <p:extLst>
      <p:ext uri="{BB962C8B-B14F-4D97-AF65-F5344CB8AC3E}">
        <p14:creationId xmlns:p14="http://schemas.microsoft.com/office/powerpoint/2010/main" val="808168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p:cNvSpPr/>
          <p:nvPr/>
        </p:nvSpPr>
        <p:spPr>
          <a:xfrm>
            <a:off x="3175" y="-5323"/>
            <a:ext cx="12185651" cy="1816974"/>
          </a:xfrm>
          <a:prstGeom prst="rect">
            <a:avLst/>
          </a:prstGeom>
          <a:solidFill>
            <a:srgbClr val="374556"/>
          </a:solidFill>
          <a:ln w="12700">
            <a:miter lim="400000"/>
          </a:ln>
        </p:spPr>
        <p:txBody>
          <a:bodyPr lIns="22860" rIns="22860" anchor="ctr"/>
          <a:lstStyle/>
          <a:p>
            <a:pPr algn="ctr">
              <a:defRPr>
                <a:solidFill>
                  <a:srgbClr val="DA8522">
                    <a:alpha val="60910"/>
                  </a:srgbClr>
                </a:solidFill>
              </a:defRPr>
            </a:pPr>
            <a:endParaRPr sz="1150"/>
          </a:p>
        </p:txBody>
      </p:sp>
      <p:grpSp>
        <p:nvGrpSpPr>
          <p:cNvPr id="218" name="Group"/>
          <p:cNvGrpSpPr/>
          <p:nvPr/>
        </p:nvGrpSpPr>
        <p:grpSpPr>
          <a:xfrm>
            <a:off x="4660295" y="506832"/>
            <a:ext cx="4429474" cy="792665"/>
            <a:chOff x="0" y="0"/>
            <a:chExt cx="8858946" cy="1585328"/>
          </a:xfrm>
        </p:grpSpPr>
        <p:sp>
          <p:nvSpPr>
            <p:cNvPr id="215" name="FROM EXCEL TO R"/>
            <p:cNvSpPr txBox="1"/>
            <p:nvPr/>
          </p:nvSpPr>
          <p:spPr>
            <a:xfrm>
              <a:off x="0" y="771919"/>
              <a:ext cx="8858947" cy="8134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a:t>FROM EXCEL TO R</a:t>
              </a:r>
            </a:p>
          </p:txBody>
        </p:sp>
        <p:sp>
          <p:nvSpPr>
            <p:cNvPr id="216" name="A COMPARISON"/>
            <p:cNvSpPr txBox="1"/>
            <p:nvPr/>
          </p:nvSpPr>
          <p:spPr>
            <a:xfrm>
              <a:off x="2523045" y="0"/>
              <a:ext cx="4401488" cy="3680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A COMPARISON</a:t>
              </a:r>
            </a:p>
          </p:txBody>
        </p:sp>
        <p:sp>
          <p:nvSpPr>
            <p:cNvPr id="217" name="Line"/>
            <p:cNvSpPr/>
            <p:nvPr/>
          </p:nvSpPr>
          <p:spPr>
            <a:xfrm>
              <a:off x="132227" y="164124"/>
              <a:ext cx="2022258" cy="1"/>
            </a:xfrm>
            <a:prstGeom prst="line">
              <a:avLst/>
            </a:prstGeom>
            <a:noFill/>
            <a:ln w="88900" cap="flat">
              <a:solidFill>
                <a:srgbClr val="FFFFFF">
                  <a:alpha val="50000"/>
                </a:srgbClr>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219" name="5"/>
          <p:cNvSpPr txBox="1"/>
          <p:nvPr/>
        </p:nvSpPr>
        <p:spPr>
          <a:xfrm>
            <a:off x="190500" y="6625948"/>
            <a:ext cx="206872" cy="451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5</a:t>
            </a:r>
          </a:p>
          <a:p>
            <a:pPr lvl="1">
              <a:defRPr sz="2600">
                <a:solidFill>
                  <a:srgbClr val="374556"/>
                </a:solidFill>
                <a:latin typeface="Helvetica"/>
                <a:ea typeface="Helvetica"/>
                <a:cs typeface="Helvetica"/>
                <a:sym typeface="Helvetica"/>
              </a:defRPr>
            </a:pPr>
            <a:endParaRPr sz="1300"/>
          </a:p>
        </p:txBody>
      </p:sp>
      <p:sp>
        <p:nvSpPr>
          <p:cNvPr id="220" name="Oval 7"/>
          <p:cNvSpPr/>
          <p:nvPr/>
        </p:nvSpPr>
        <p:spPr>
          <a:xfrm>
            <a:off x="8272104" y="3217281"/>
            <a:ext cx="1110316" cy="1111696"/>
          </a:xfrm>
          <a:prstGeom prst="ellipse">
            <a:avLst/>
          </a:prstGeom>
          <a:solidFill>
            <a:srgbClr val="7893B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sp>
        <p:nvSpPr>
          <p:cNvPr id="221" name="Oval 9"/>
          <p:cNvSpPr/>
          <p:nvPr/>
        </p:nvSpPr>
        <p:spPr>
          <a:xfrm>
            <a:off x="2985534" y="3217281"/>
            <a:ext cx="1111696" cy="1111696"/>
          </a:xfrm>
          <a:prstGeom prst="ellipse">
            <a:avLst/>
          </a:prstGeom>
          <a:solidFill>
            <a:srgbClr val="436C6E"/>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sp>
        <p:nvSpPr>
          <p:cNvPr id="222" name="Freeform 15"/>
          <p:cNvSpPr/>
          <p:nvPr/>
        </p:nvSpPr>
        <p:spPr>
          <a:xfrm>
            <a:off x="8826571" y="2529024"/>
            <a:ext cx="2978574" cy="1799953"/>
          </a:xfrm>
          <a:custGeom>
            <a:avLst/>
            <a:gdLst/>
            <a:ahLst/>
            <a:cxnLst>
              <a:cxn ang="0">
                <a:pos x="wd2" y="hd2"/>
              </a:cxn>
              <a:cxn ang="5400000">
                <a:pos x="wd2" y="hd2"/>
              </a:cxn>
              <a:cxn ang="10800000">
                <a:pos x="wd2" y="hd2"/>
              </a:cxn>
              <a:cxn ang="16200000">
                <a:pos x="wd2" y="hd2"/>
              </a:cxn>
            </a:cxnLst>
            <a:rect l="0" t="0" r="r" b="b"/>
            <a:pathLst>
              <a:path w="21600" h="21600" extrusionOk="0">
                <a:moveTo>
                  <a:pt x="0" y="3971"/>
                </a:moveTo>
                <a:cubicBezTo>
                  <a:pt x="0" y="6393"/>
                  <a:pt x="0" y="6393"/>
                  <a:pt x="0" y="6393"/>
                </a:cubicBezTo>
                <a:cubicBezTo>
                  <a:pt x="2924" y="6393"/>
                  <a:pt x="5283" y="10204"/>
                  <a:pt x="5283" y="14929"/>
                </a:cubicBezTo>
                <a:cubicBezTo>
                  <a:pt x="5283" y="17629"/>
                  <a:pt x="4497" y="20012"/>
                  <a:pt x="3293" y="21600"/>
                </a:cubicBezTo>
                <a:cubicBezTo>
                  <a:pt x="19143" y="21600"/>
                  <a:pt x="19143" y="21600"/>
                  <a:pt x="19143" y="21600"/>
                </a:cubicBezTo>
                <a:cubicBezTo>
                  <a:pt x="20494" y="21600"/>
                  <a:pt x="21600" y="19813"/>
                  <a:pt x="21600" y="17629"/>
                </a:cubicBezTo>
                <a:cubicBezTo>
                  <a:pt x="21600" y="3971"/>
                  <a:pt x="21600" y="3971"/>
                  <a:pt x="21600" y="3971"/>
                </a:cubicBezTo>
                <a:cubicBezTo>
                  <a:pt x="21600" y="1747"/>
                  <a:pt x="20494" y="0"/>
                  <a:pt x="19143" y="0"/>
                </a:cubicBezTo>
                <a:cubicBezTo>
                  <a:pt x="2457" y="0"/>
                  <a:pt x="2457" y="0"/>
                  <a:pt x="2457" y="0"/>
                </a:cubicBezTo>
                <a:cubicBezTo>
                  <a:pt x="1106" y="0"/>
                  <a:pt x="0" y="1747"/>
                  <a:pt x="0" y="3971"/>
                </a:cubicBezTo>
                <a:close/>
              </a:path>
            </a:pathLst>
          </a:custGeom>
          <a:solidFill>
            <a:srgbClr val="7893B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sp>
        <p:nvSpPr>
          <p:cNvPr id="223" name="Freeform 17"/>
          <p:cNvSpPr/>
          <p:nvPr/>
        </p:nvSpPr>
        <p:spPr>
          <a:xfrm>
            <a:off x="562808" y="2529024"/>
            <a:ext cx="2978574" cy="1799953"/>
          </a:xfrm>
          <a:custGeom>
            <a:avLst/>
            <a:gdLst/>
            <a:ahLst/>
            <a:cxnLst>
              <a:cxn ang="0">
                <a:pos x="wd2" y="hd2"/>
              </a:cxn>
              <a:cxn ang="5400000">
                <a:pos x="wd2" y="hd2"/>
              </a:cxn>
              <a:cxn ang="10800000">
                <a:pos x="wd2" y="hd2"/>
              </a:cxn>
              <a:cxn ang="16200000">
                <a:pos x="wd2" y="hd2"/>
              </a:cxn>
            </a:cxnLst>
            <a:rect l="0" t="0" r="r" b="b"/>
            <a:pathLst>
              <a:path w="21600" h="21600" extrusionOk="0">
                <a:moveTo>
                  <a:pt x="21600" y="3971"/>
                </a:moveTo>
                <a:cubicBezTo>
                  <a:pt x="21600" y="6393"/>
                  <a:pt x="21600" y="6393"/>
                  <a:pt x="21600" y="6393"/>
                </a:cubicBezTo>
                <a:cubicBezTo>
                  <a:pt x="18676" y="6393"/>
                  <a:pt x="16317" y="10204"/>
                  <a:pt x="16317" y="14929"/>
                </a:cubicBezTo>
                <a:cubicBezTo>
                  <a:pt x="16317" y="17629"/>
                  <a:pt x="17103" y="20012"/>
                  <a:pt x="18307" y="21600"/>
                </a:cubicBezTo>
                <a:cubicBezTo>
                  <a:pt x="2457" y="21600"/>
                  <a:pt x="2457" y="21600"/>
                  <a:pt x="2457" y="21600"/>
                </a:cubicBezTo>
                <a:cubicBezTo>
                  <a:pt x="1106" y="21600"/>
                  <a:pt x="0" y="19813"/>
                  <a:pt x="0" y="17629"/>
                </a:cubicBezTo>
                <a:cubicBezTo>
                  <a:pt x="0" y="3971"/>
                  <a:pt x="0" y="3971"/>
                  <a:pt x="0" y="3971"/>
                </a:cubicBezTo>
                <a:cubicBezTo>
                  <a:pt x="0" y="1747"/>
                  <a:pt x="1106" y="0"/>
                  <a:pt x="2457" y="0"/>
                </a:cubicBezTo>
                <a:cubicBezTo>
                  <a:pt x="19143" y="0"/>
                  <a:pt x="19143" y="0"/>
                  <a:pt x="19143" y="0"/>
                </a:cubicBezTo>
                <a:cubicBezTo>
                  <a:pt x="20494" y="0"/>
                  <a:pt x="21600" y="1747"/>
                  <a:pt x="21600" y="3971"/>
                </a:cubicBezTo>
                <a:close/>
              </a:path>
            </a:pathLst>
          </a:custGeom>
          <a:solidFill>
            <a:srgbClr val="436C6E"/>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grpSp>
        <p:nvGrpSpPr>
          <p:cNvPr id="227" name="Group"/>
          <p:cNvGrpSpPr/>
          <p:nvPr/>
        </p:nvGrpSpPr>
        <p:grpSpPr>
          <a:xfrm>
            <a:off x="8423987" y="3335969"/>
            <a:ext cx="806550" cy="826149"/>
            <a:chOff x="0" y="-28817"/>
            <a:chExt cx="1613098" cy="1652295"/>
          </a:xfrm>
        </p:grpSpPr>
        <p:sp>
          <p:nvSpPr>
            <p:cNvPr id="224" name="Oval"/>
            <p:cNvSpPr/>
            <p:nvPr/>
          </p:nvSpPr>
          <p:spPr>
            <a:xfrm>
              <a:off x="0" y="33156"/>
              <a:ext cx="1613099" cy="1590323"/>
            </a:xfrm>
            <a:prstGeom prst="ellipse">
              <a:avLst/>
            </a:prstGeom>
            <a:solidFill>
              <a:srgbClr val="D6D6D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225" name="Oval"/>
            <p:cNvSpPr/>
            <p:nvPr/>
          </p:nvSpPr>
          <p:spPr>
            <a:xfrm>
              <a:off x="356490" y="79327"/>
              <a:ext cx="900117" cy="53006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226" name="R"/>
            <p:cNvSpPr txBox="1"/>
            <p:nvPr/>
          </p:nvSpPr>
          <p:spPr>
            <a:xfrm>
              <a:off x="411583" y="-28818"/>
              <a:ext cx="1042556" cy="1582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9700">
                  <a:solidFill>
                    <a:srgbClr val="4578A4"/>
                  </a:solidFill>
                  <a:latin typeface="Source Sans Pro Regular"/>
                  <a:ea typeface="Source Sans Pro Regular"/>
                  <a:cs typeface="Source Sans Pro Regular"/>
                  <a:sym typeface="Source Sans Pro Regular"/>
                </a:defRPr>
              </a:lvl1pPr>
            </a:lstStyle>
            <a:p>
              <a:r>
                <a:rPr sz="4850"/>
                <a:t>R</a:t>
              </a:r>
            </a:p>
          </p:txBody>
        </p:sp>
      </p:grpSp>
      <p:grpSp>
        <p:nvGrpSpPr>
          <p:cNvPr id="248" name="Group"/>
          <p:cNvGrpSpPr/>
          <p:nvPr/>
        </p:nvGrpSpPr>
        <p:grpSpPr>
          <a:xfrm>
            <a:off x="5142846" y="2128624"/>
            <a:ext cx="1906310" cy="1362458"/>
            <a:chOff x="0" y="0"/>
            <a:chExt cx="3812617" cy="2724915"/>
          </a:xfrm>
        </p:grpSpPr>
        <p:grpSp>
          <p:nvGrpSpPr>
            <p:cNvPr id="237" name="Группа 2"/>
            <p:cNvGrpSpPr/>
            <p:nvPr/>
          </p:nvGrpSpPr>
          <p:grpSpPr>
            <a:xfrm>
              <a:off x="-1" y="-1"/>
              <a:ext cx="1854556" cy="2724917"/>
              <a:chOff x="0" y="0"/>
              <a:chExt cx="1854554" cy="2724915"/>
            </a:xfrm>
          </p:grpSpPr>
          <p:sp>
            <p:nvSpPr>
              <p:cNvPr id="22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2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2B474C"/>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grpSp>
          <p:nvGrpSpPr>
            <p:cNvPr id="247" name="Группа 2"/>
            <p:cNvGrpSpPr/>
            <p:nvPr/>
          </p:nvGrpSpPr>
          <p:grpSpPr>
            <a:xfrm flipH="1">
              <a:off x="1958063" y="-1"/>
              <a:ext cx="1854555" cy="2724917"/>
              <a:chOff x="0" y="0"/>
              <a:chExt cx="1854554" cy="2724915"/>
            </a:xfrm>
          </p:grpSpPr>
          <p:sp>
            <p:nvSpPr>
              <p:cNvPr id="23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576D8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grpSp>
      <p:pic>
        <p:nvPicPr>
          <p:cNvPr id="249" name="excel-3-xxl.png" descr="excel-3-xxl.png"/>
          <p:cNvPicPr>
            <a:picLocks noChangeAspect="1"/>
          </p:cNvPicPr>
          <p:nvPr/>
        </p:nvPicPr>
        <p:blipFill>
          <a:blip r:embed="rId2"/>
          <a:stretch>
            <a:fillRect/>
          </a:stretch>
        </p:blipFill>
        <p:spPr>
          <a:xfrm>
            <a:off x="3208403" y="3440150"/>
            <a:ext cx="665961" cy="665961"/>
          </a:xfrm>
          <a:prstGeom prst="rect">
            <a:avLst/>
          </a:prstGeom>
          <a:ln w="12700">
            <a:miter lim="400000"/>
          </a:ln>
        </p:spPr>
      </p:pic>
      <p:grpSp>
        <p:nvGrpSpPr>
          <p:cNvPr id="252" name="Group"/>
          <p:cNvGrpSpPr/>
          <p:nvPr/>
        </p:nvGrpSpPr>
        <p:grpSpPr>
          <a:xfrm>
            <a:off x="5069232" y="3806691"/>
            <a:ext cx="2007999" cy="297718"/>
            <a:chOff x="0" y="-2727"/>
            <a:chExt cx="4015996" cy="595435"/>
          </a:xfrm>
        </p:grpSpPr>
        <p:sp>
          <p:nvSpPr>
            <p:cNvPr id="250" name="Rounded Rectangle"/>
            <p:cNvSpPr/>
            <p:nvPr/>
          </p:nvSpPr>
          <p:spPr>
            <a:xfrm>
              <a:off x="0" y="16893"/>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51" name="Big Dataset"/>
            <p:cNvSpPr txBox="1"/>
            <p:nvPr/>
          </p:nvSpPr>
          <p:spPr>
            <a:xfrm>
              <a:off x="966072" y="-2727"/>
              <a:ext cx="2093521"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a:t>Big Dataset</a:t>
              </a:r>
            </a:p>
          </p:txBody>
        </p:sp>
      </p:grpSp>
      <p:sp>
        <p:nvSpPr>
          <p:cNvPr id="253" name="Line"/>
          <p:cNvSpPr/>
          <p:nvPr/>
        </p:nvSpPr>
        <p:spPr>
          <a:xfrm>
            <a:off x="7232938" y="3960455"/>
            <a:ext cx="1035658" cy="1"/>
          </a:xfrm>
          <a:prstGeom prst="line">
            <a:avLst/>
          </a:prstGeom>
          <a:ln w="63500">
            <a:solidFill>
              <a:srgbClr val="7893B7"/>
            </a:solidFill>
            <a:miter lim="400000"/>
            <a:tailEnd type="arrow"/>
          </a:ln>
        </p:spPr>
        <p:txBody>
          <a:bodyPr lIns="0" tIns="0" rIns="0" bIns="0"/>
          <a:lstStyle/>
          <a:p>
            <a:endParaRPr sz="1150"/>
          </a:p>
        </p:txBody>
      </p:sp>
      <p:grpSp>
        <p:nvGrpSpPr>
          <p:cNvPr id="256" name="Group"/>
          <p:cNvGrpSpPr/>
          <p:nvPr/>
        </p:nvGrpSpPr>
        <p:grpSpPr>
          <a:xfrm>
            <a:off x="5069232" y="5196875"/>
            <a:ext cx="2007999" cy="291714"/>
            <a:chOff x="0" y="-2728"/>
            <a:chExt cx="4015996" cy="583427"/>
          </a:xfrm>
        </p:grpSpPr>
        <p:sp>
          <p:nvSpPr>
            <p:cNvPr id="254" name="Rounded Rectangle"/>
            <p:cNvSpPr/>
            <p:nvPr/>
          </p:nvSpPr>
          <p:spPr>
            <a:xfrm>
              <a:off x="0" y="4884"/>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55" name="Plotting"/>
            <p:cNvSpPr txBox="1"/>
            <p:nvPr/>
          </p:nvSpPr>
          <p:spPr>
            <a:xfrm>
              <a:off x="1315445" y="-2728"/>
              <a:ext cx="1388201"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a:t>Plotting</a:t>
              </a:r>
            </a:p>
          </p:txBody>
        </p:sp>
      </p:grpSp>
      <p:grpSp>
        <p:nvGrpSpPr>
          <p:cNvPr id="259" name="Group"/>
          <p:cNvGrpSpPr/>
          <p:nvPr/>
        </p:nvGrpSpPr>
        <p:grpSpPr>
          <a:xfrm>
            <a:off x="7238491" y="4487308"/>
            <a:ext cx="1437513" cy="857327"/>
            <a:chOff x="0" y="0"/>
            <a:chExt cx="2875024" cy="1714653"/>
          </a:xfrm>
        </p:grpSpPr>
        <p:sp>
          <p:nvSpPr>
            <p:cNvPr id="257" name="Line"/>
            <p:cNvSpPr/>
            <p:nvPr/>
          </p:nvSpPr>
          <p:spPr>
            <a:xfrm>
              <a:off x="0" y="1714653"/>
              <a:ext cx="2875025"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58" name="Line"/>
            <p:cNvSpPr/>
            <p:nvPr/>
          </p:nvSpPr>
          <p:spPr>
            <a:xfrm flipV="1">
              <a:off x="2839147" y="0"/>
              <a:ext cx="1" cy="1674524"/>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262" name="Group"/>
          <p:cNvGrpSpPr/>
          <p:nvPr/>
        </p:nvGrpSpPr>
        <p:grpSpPr>
          <a:xfrm>
            <a:off x="5069232" y="5636288"/>
            <a:ext cx="2007999" cy="297718"/>
            <a:chOff x="0" y="-2726"/>
            <a:chExt cx="4015996" cy="595433"/>
          </a:xfrm>
        </p:grpSpPr>
        <p:sp>
          <p:nvSpPr>
            <p:cNvPr id="260" name="Rounded Rectangle"/>
            <p:cNvSpPr/>
            <p:nvPr/>
          </p:nvSpPr>
          <p:spPr>
            <a:xfrm>
              <a:off x="0" y="16892"/>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61" name="Reproducibility"/>
            <p:cNvSpPr txBox="1"/>
            <p:nvPr/>
          </p:nvSpPr>
          <p:spPr>
            <a:xfrm>
              <a:off x="726836" y="-2726"/>
              <a:ext cx="2635335" cy="5642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a:t>Reproducibility</a:t>
              </a:r>
            </a:p>
          </p:txBody>
        </p:sp>
      </p:grpSp>
      <p:grpSp>
        <p:nvGrpSpPr>
          <p:cNvPr id="265" name="Group"/>
          <p:cNvGrpSpPr/>
          <p:nvPr/>
        </p:nvGrpSpPr>
        <p:grpSpPr>
          <a:xfrm>
            <a:off x="7238491" y="4671458"/>
            <a:ext cx="1592685" cy="1112014"/>
            <a:chOff x="0" y="0"/>
            <a:chExt cx="3185368" cy="2224025"/>
          </a:xfrm>
        </p:grpSpPr>
        <p:sp>
          <p:nvSpPr>
            <p:cNvPr id="263" name="Line"/>
            <p:cNvSpPr/>
            <p:nvPr/>
          </p:nvSpPr>
          <p:spPr>
            <a:xfrm>
              <a:off x="0" y="2211786"/>
              <a:ext cx="318536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64" name="Line"/>
            <p:cNvSpPr/>
            <p:nvPr/>
          </p:nvSpPr>
          <p:spPr>
            <a:xfrm flipV="1">
              <a:off x="3153367" y="-1"/>
              <a:ext cx="1" cy="2224027"/>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268" name="Group"/>
          <p:cNvGrpSpPr/>
          <p:nvPr/>
        </p:nvGrpSpPr>
        <p:grpSpPr>
          <a:xfrm>
            <a:off x="5069232" y="4279920"/>
            <a:ext cx="2007999" cy="293495"/>
            <a:chOff x="0" y="-2728"/>
            <a:chExt cx="4015996" cy="586989"/>
          </a:xfrm>
        </p:grpSpPr>
        <p:sp>
          <p:nvSpPr>
            <p:cNvPr id="266" name="Rounded Rectangle"/>
            <p:cNvSpPr/>
            <p:nvPr/>
          </p:nvSpPr>
          <p:spPr>
            <a:xfrm>
              <a:off x="0" y="8446"/>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67" name="Data Wrangling"/>
            <p:cNvSpPr txBox="1"/>
            <p:nvPr/>
          </p:nvSpPr>
          <p:spPr>
            <a:xfrm>
              <a:off x="641254" y="-2728"/>
              <a:ext cx="27535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a:t>Data Wrangling</a:t>
              </a:r>
            </a:p>
          </p:txBody>
        </p:sp>
      </p:grpSp>
      <p:grpSp>
        <p:nvGrpSpPr>
          <p:cNvPr id="271" name="Group"/>
          <p:cNvGrpSpPr/>
          <p:nvPr/>
        </p:nvGrpSpPr>
        <p:grpSpPr>
          <a:xfrm>
            <a:off x="7235316" y="4157297"/>
            <a:ext cx="1127579" cy="288225"/>
            <a:chOff x="0" y="0"/>
            <a:chExt cx="2255157" cy="576448"/>
          </a:xfrm>
        </p:grpSpPr>
        <p:sp>
          <p:nvSpPr>
            <p:cNvPr id="269" name="Line"/>
            <p:cNvSpPr/>
            <p:nvPr/>
          </p:nvSpPr>
          <p:spPr>
            <a:xfrm flipV="1">
              <a:off x="2255157" y="0"/>
              <a:ext cx="1" cy="576449"/>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sp>
          <p:nvSpPr>
            <p:cNvPr id="270" name="Line"/>
            <p:cNvSpPr/>
            <p:nvPr/>
          </p:nvSpPr>
          <p:spPr>
            <a:xfrm>
              <a:off x="0" y="544326"/>
              <a:ext cx="2220631"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grpSp>
      <p:grpSp>
        <p:nvGrpSpPr>
          <p:cNvPr id="274" name="Group"/>
          <p:cNvGrpSpPr/>
          <p:nvPr/>
        </p:nvGrpSpPr>
        <p:grpSpPr>
          <a:xfrm>
            <a:off x="5069232" y="4736196"/>
            <a:ext cx="2007999" cy="293585"/>
            <a:chOff x="0" y="-2726"/>
            <a:chExt cx="4015996" cy="587168"/>
          </a:xfrm>
        </p:grpSpPr>
        <p:sp>
          <p:nvSpPr>
            <p:cNvPr id="272" name="Rounded Rectangle"/>
            <p:cNvSpPr/>
            <p:nvPr/>
          </p:nvSpPr>
          <p:spPr>
            <a:xfrm>
              <a:off x="0" y="8628"/>
              <a:ext cx="4015996" cy="575814"/>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73" name="Data Analysis"/>
            <p:cNvSpPr txBox="1"/>
            <p:nvPr/>
          </p:nvSpPr>
          <p:spPr>
            <a:xfrm>
              <a:off x="796594" y="-2726"/>
              <a:ext cx="2437975" cy="564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a:t>Data Analysis</a:t>
              </a:r>
            </a:p>
          </p:txBody>
        </p:sp>
      </p:grpSp>
      <p:grpSp>
        <p:nvGrpSpPr>
          <p:cNvPr id="277" name="Group"/>
          <p:cNvGrpSpPr/>
          <p:nvPr/>
        </p:nvGrpSpPr>
        <p:grpSpPr>
          <a:xfrm>
            <a:off x="7238491" y="4341258"/>
            <a:ext cx="1286241" cy="561871"/>
            <a:chOff x="0" y="0"/>
            <a:chExt cx="2572481" cy="1123739"/>
          </a:xfrm>
        </p:grpSpPr>
        <p:sp>
          <p:nvSpPr>
            <p:cNvPr id="275" name="Line"/>
            <p:cNvSpPr/>
            <p:nvPr/>
          </p:nvSpPr>
          <p:spPr>
            <a:xfrm flipV="1">
              <a:off x="2537626" y="-1"/>
              <a:ext cx="1" cy="112374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sp>
          <p:nvSpPr>
            <p:cNvPr id="276" name="Line"/>
            <p:cNvSpPr/>
            <p:nvPr/>
          </p:nvSpPr>
          <p:spPr>
            <a:xfrm flipV="1">
              <a:off x="0" y="1117797"/>
              <a:ext cx="2572482"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grpSp>
      <p:sp>
        <p:nvSpPr>
          <p:cNvPr id="278" name="Max: 1000000 rows and 16000 cols"/>
          <p:cNvSpPr txBox="1"/>
          <p:nvPr/>
        </p:nvSpPr>
        <p:spPr>
          <a:xfrm>
            <a:off x="747490" y="2622389"/>
            <a:ext cx="247183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a:t>Max: 1000000 rows and 16000 cols</a:t>
            </a:r>
          </a:p>
        </p:txBody>
      </p:sp>
      <p:sp>
        <p:nvSpPr>
          <p:cNvPr id="279" name="Upper limit of an object in R is 2^31"/>
          <p:cNvSpPr txBox="1"/>
          <p:nvPr/>
        </p:nvSpPr>
        <p:spPr>
          <a:xfrm>
            <a:off x="9057958" y="2622389"/>
            <a:ext cx="250389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a:t>Upper limit of an object in R is 2^31 </a:t>
            </a:r>
          </a:p>
        </p:txBody>
      </p:sp>
      <p:sp>
        <p:nvSpPr>
          <p:cNvPr id="280" name="Super flexible, almost everything"/>
          <p:cNvSpPr txBox="1"/>
          <p:nvPr/>
        </p:nvSpPr>
        <p:spPr>
          <a:xfrm>
            <a:off x="9046734" y="2866746"/>
            <a:ext cx="253365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a:t>Super flexible, almost everything </a:t>
            </a:r>
          </a:p>
        </p:txBody>
      </p:sp>
      <p:sp>
        <p:nvSpPr>
          <p:cNvPr id="281" name="Limited to some operations"/>
          <p:cNvSpPr txBox="1"/>
          <p:nvPr/>
        </p:nvSpPr>
        <p:spPr>
          <a:xfrm>
            <a:off x="747217" y="2866746"/>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a:t>Limited to some operations</a:t>
            </a:r>
          </a:p>
        </p:txBody>
      </p:sp>
      <p:sp>
        <p:nvSpPr>
          <p:cNvPr id="282" name="Stats/bioinf., etc. different fields"/>
          <p:cNvSpPr txBox="1"/>
          <p:nvPr/>
        </p:nvSpPr>
        <p:spPr>
          <a:xfrm>
            <a:off x="9049034" y="3134025"/>
            <a:ext cx="253365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a:t>Stats/bioinf., etc. different fields</a:t>
            </a:r>
          </a:p>
        </p:txBody>
      </p:sp>
      <p:sp>
        <p:nvSpPr>
          <p:cNvPr id="283" name="Some Stats, mostly math"/>
          <p:cNvSpPr txBox="1"/>
          <p:nvPr/>
        </p:nvSpPr>
        <p:spPr>
          <a:xfrm>
            <a:off x="747264" y="3134025"/>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a:t>Some Stats, mostly math</a:t>
            </a:r>
          </a:p>
        </p:txBody>
      </p:sp>
      <p:sp>
        <p:nvSpPr>
          <p:cNvPr id="284" name="Highly customised plots"/>
          <p:cNvSpPr txBox="1"/>
          <p:nvPr/>
        </p:nvSpPr>
        <p:spPr>
          <a:xfrm>
            <a:off x="9046734" y="3401304"/>
            <a:ext cx="253365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a:t>Highly customised plots</a:t>
            </a:r>
          </a:p>
        </p:txBody>
      </p:sp>
      <p:sp>
        <p:nvSpPr>
          <p:cNvPr id="285" name="Okay for the basics"/>
          <p:cNvSpPr txBox="1"/>
          <p:nvPr/>
        </p:nvSpPr>
        <p:spPr>
          <a:xfrm>
            <a:off x="747264" y="3401304"/>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a:t>Okay for the basics</a:t>
            </a:r>
          </a:p>
        </p:txBody>
      </p:sp>
      <p:sp>
        <p:nvSpPr>
          <p:cNvPr id="286" name="Markdown, Git, shiny, etc."/>
          <p:cNvSpPr txBox="1"/>
          <p:nvPr/>
        </p:nvSpPr>
        <p:spPr>
          <a:xfrm>
            <a:off x="9049034" y="3668583"/>
            <a:ext cx="253365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a:t>Markdown, Git, shiny, etc.</a:t>
            </a:r>
          </a:p>
        </p:txBody>
      </p:sp>
      <p:sp>
        <p:nvSpPr>
          <p:cNvPr id="287" name="Cells are mutable - ‘bad’"/>
          <p:cNvSpPr txBox="1"/>
          <p:nvPr/>
        </p:nvSpPr>
        <p:spPr>
          <a:xfrm>
            <a:off x="747217" y="3668583"/>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a:t>Cells are mutable - ‘bad’</a:t>
            </a:r>
          </a:p>
        </p:txBody>
      </p:sp>
      <p:sp>
        <p:nvSpPr>
          <p:cNvPr id="288" name="Text"/>
          <p:cNvSpPr txBox="1"/>
          <p:nvPr/>
        </p:nvSpPr>
        <p:spPr>
          <a:xfrm>
            <a:off x="9421753" y="4612263"/>
            <a:ext cx="51361" cy="235962"/>
          </a:xfrm>
          <a:prstGeom prst="rect">
            <a:avLst/>
          </a:prstGeom>
          <a:ln w="12700">
            <a:miter lim="400000"/>
          </a:ln>
        </p:spPr>
        <p:txBody>
          <a:bodyPr wrap="none" lIns="25400" tIns="25400" rIns="25400" bIns="25400" anchor="ctr">
            <a:spAutoFit/>
          </a:bodyPr>
          <a:lstStyle/>
          <a:p>
            <a:pPr defTabSz="412750">
              <a:defRPr sz="2400">
                <a:solidFill>
                  <a:srgbClr val="FFFFFF"/>
                </a:solidFill>
                <a:latin typeface="Helvetica"/>
                <a:ea typeface="Helvetica"/>
                <a:cs typeface="Helvetica"/>
                <a:sym typeface="Helvetica"/>
              </a:defRPr>
            </a:pPr>
            <a:endParaRPr sz="1200"/>
          </a:p>
        </p:txBody>
      </p:sp>
      <p:sp>
        <p:nvSpPr>
          <p:cNvPr id="289" name="Great for small/medium data"/>
          <p:cNvSpPr txBox="1"/>
          <p:nvPr/>
        </p:nvSpPr>
        <p:spPr>
          <a:xfrm>
            <a:off x="747217" y="3936657"/>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a:t>Great for small/medium data</a:t>
            </a:r>
          </a:p>
        </p:txBody>
      </p:sp>
      <p:sp>
        <p:nvSpPr>
          <p:cNvPr id="290" name="Especially great for big data"/>
          <p:cNvSpPr txBox="1"/>
          <p:nvPr/>
        </p:nvSpPr>
        <p:spPr>
          <a:xfrm>
            <a:off x="9083958" y="3935862"/>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a:t>Especially great for big data</a:t>
            </a:r>
          </a:p>
        </p:txBody>
      </p:sp>
      <p:grpSp>
        <p:nvGrpSpPr>
          <p:cNvPr id="293" name="Group"/>
          <p:cNvGrpSpPr/>
          <p:nvPr/>
        </p:nvGrpSpPr>
        <p:grpSpPr>
          <a:xfrm>
            <a:off x="3494749" y="4761262"/>
            <a:ext cx="1398013" cy="1487521"/>
            <a:chOff x="0" y="0"/>
            <a:chExt cx="2796025" cy="2975041"/>
          </a:xfrm>
        </p:grpSpPr>
        <p:sp>
          <p:nvSpPr>
            <p:cNvPr id="291" name="Line"/>
            <p:cNvSpPr/>
            <p:nvPr/>
          </p:nvSpPr>
          <p:spPr>
            <a:xfrm flipH="1" flipV="1">
              <a:off x="14166" y="2946173"/>
              <a:ext cx="2781860" cy="1"/>
            </a:xfrm>
            <a:prstGeom prst="line">
              <a:avLst/>
            </a:prstGeom>
            <a:noFill/>
            <a:ln w="63500" cap="flat">
              <a:solidFill>
                <a:srgbClr val="436C6E"/>
              </a:solidFill>
              <a:prstDash val="solid"/>
              <a:miter lim="400000"/>
            </a:ln>
            <a:effectLst/>
          </p:spPr>
          <p:txBody>
            <a:bodyPr wrap="square" lIns="0" tIns="0" rIns="0" bIns="0" numCol="1" anchor="t">
              <a:noAutofit/>
            </a:bodyPr>
            <a:lstStyle/>
            <a:p>
              <a:endParaRPr sz="1150"/>
            </a:p>
          </p:txBody>
        </p:sp>
        <p:sp>
          <p:nvSpPr>
            <p:cNvPr id="292" name="Line"/>
            <p:cNvSpPr/>
            <p:nvPr/>
          </p:nvSpPr>
          <p:spPr>
            <a:xfrm flipV="1">
              <a:off x="-1" y="-1"/>
              <a:ext cx="2" cy="2975043"/>
            </a:xfrm>
            <a:prstGeom prst="line">
              <a:avLst/>
            </a:prstGeom>
            <a:noFill/>
            <a:ln w="63500" cap="flat">
              <a:solidFill>
                <a:srgbClr val="436C6E"/>
              </a:solidFill>
              <a:prstDash val="solid"/>
              <a:miter lim="400000"/>
              <a:tailEnd type="arrow" w="med" len="med"/>
            </a:ln>
            <a:effectLst/>
          </p:spPr>
          <p:txBody>
            <a:bodyPr wrap="square" lIns="0" tIns="0" rIns="0" bIns="0" numCol="1" anchor="t">
              <a:noAutofit/>
            </a:bodyPr>
            <a:lstStyle/>
            <a:p>
              <a:endParaRPr sz="1150"/>
            </a:p>
          </p:txBody>
        </p:sp>
      </p:grpSp>
      <p:grpSp>
        <p:nvGrpSpPr>
          <p:cNvPr id="296" name="Group"/>
          <p:cNvGrpSpPr/>
          <p:nvPr/>
        </p:nvGrpSpPr>
        <p:grpSpPr>
          <a:xfrm>
            <a:off x="5069232" y="6075670"/>
            <a:ext cx="2007999" cy="296283"/>
            <a:chOff x="0" y="-2727"/>
            <a:chExt cx="4015996" cy="592565"/>
          </a:xfrm>
        </p:grpSpPr>
        <p:sp>
          <p:nvSpPr>
            <p:cNvPr id="294" name="Rounded Rectangle"/>
            <p:cNvSpPr/>
            <p:nvPr/>
          </p:nvSpPr>
          <p:spPr>
            <a:xfrm>
              <a:off x="0" y="14023"/>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95" name="Quick Overview"/>
            <p:cNvSpPr txBox="1"/>
            <p:nvPr/>
          </p:nvSpPr>
          <p:spPr>
            <a:xfrm>
              <a:off x="658074" y="-2727"/>
              <a:ext cx="279884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a:t>Quick Overview</a:t>
              </a:r>
            </a:p>
          </p:txBody>
        </p:sp>
      </p:grpSp>
      <p:grpSp>
        <p:nvGrpSpPr>
          <p:cNvPr id="299" name="Group"/>
          <p:cNvGrpSpPr/>
          <p:nvPr/>
        </p:nvGrpSpPr>
        <p:grpSpPr>
          <a:xfrm>
            <a:off x="7253701" y="4845619"/>
            <a:ext cx="1737355" cy="1368846"/>
            <a:chOff x="0" y="0"/>
            <a:chExt cx="3474708" cy="2737691"/>
          </a:xfrm>
        </p:grpSpPr>
        <p:sp>
          <p:nvSpPr>
            <p:cNvPr id="297" name="Line"/>
            <p:cNvSpPr/>
            <p:nvPr/>
          </p:nvSpPr>
          <p:spPr>
            <a:xfrm>
              <a:off x="0" y="2737691"/>
              <a:ext cx="347470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98" name="Line"/>
            <p:cNvSpPr/>
            <p:nvPr/>
          </p:nvSpPr>
          <p:spPr>
            <a:xfrm flipV="1">
              <a:off x="3449236" y="-1"/>
              <a:ext cx="1" cy="272555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302" name="Group"/>
          <p:cNvGrpSpPr/>
          <p:nvPr/>
        </p:nvGrpSpPr>
        <p:grpSpPr>
          <a:xfrm flipH="1">
            <a:off x="3748399" y="4367180"/>
            <a:ext cx="1241699" cy="528336"/>
            <a:chOff x="0" y="0"/>
            <a:chExt cx="2483395" cy="1056671"/>
          </a:xfrm>
        </p:grpSpPr>
        <p:sp>
          <p:nvSpPr>
            <p:cNvPr id="300" name="Line"/>
            <p:cNvSpPr/>
            <p:nvPr/>
          </p:nvSpPr>
          <p:spPr>
            <a:xfrm>
              <a:off x="0" y="1044432"/>
              <a:ext cx="2483396" cy="1"/>
            </a:xfrm>
            <a:prstGeom prst="line">
              <a:avLst/>
            </a:prstGeom>
            <a:noFill/>
            <a:ln w="38100" cap="flat">
              <a:solidFill>
                <a:srgbClr val="436C6E"/>
              </a:solidFill>
              <a:prstDash val="solid"/>
              <a:miter lim="400000"/>
            </a:ln>
            <a:effectLst/>
          </p:spPr>
          <p:txBody>
            <a:bodyPr wrap="square" lIns="0" tIns="0" rIns="0" bIns="0" numCol="1" anchor="t">
              <a:noAutofit/>
            </a:bodyPr>
            <a:lstStyle/>
            <a:p>
              <a:endParaRPr sz="1150"/>
            </a:p>
          </p:txBody>
        </p:sp>
        <p:sp>
          <p:nvSpPr>
            <p:cNvPr id="301" name="Line"/>
            <p:cNvSpPr/>
            <p:nvPr/>
          </p:nvSpPr>
          <p:spPr>
            <a:xfrm flipV="1">
              <a:off x="2458446" y="0"/>
              <a:ext cx="1" cy="1056672"/>
            </a:xfrm>
            <a:prstGeom prst="line">
              <a:avLst/>
            </a:prstGeom>
            <a:noFill/>
            <a:ln w="38100" cap="flat">
              <a:solidFill>
                <a:srgbClr val="436C6E"/>
              </a:solidFill>
              <a:prstDash val="solid"/>
              <a:miter lim="400000"/>
              <a:tailEnd type="arrow" w="med" len="med"/>
            </a:ln>
            <a:effectLst/>
          </p:spPr>
          <p:txBody>
            <a:bodyPr wrap="square" lIns="0" tIns="0" rIns="0" bIns="0" numCol="1" anchor="t">
              <a:noAutofit/>
            </a:bodyPr>
            <a:lstStyle/>
            <a:p>
              <a:endParaRPr sz="1150"/>
            </a:p>
          </p:txBody>
        </p:sp>
      </p:grpSp>
      <p:grpSp>
        <p:nvGrpSpPr>
          <p:cNvPr id="305" name="Group"/>
          <p:cNvGrpSpPr/>
          <p:nvPr/>
        </p:nvGrpSpPr>
        <p:grpSpPr>
          <a:xfrm flipH="1">
            <a:off x="3639755" y="4576411"/>
            <a:ext cx="1350343" cy="796745"/>
            <a:chOff x="0" y="0"/>
            <a:chExt cx="2700684" cy="1593487"/>
          </a:xfrm>
        </p:grpSpPr>
        <p:sp>
          <p:nvSpPr>
            <p:cNvPr id="303" name="Line"/>
            <p:cNvSpPr/>
            <p:nvPr/>
          </p:nvSpPr>
          <p:spPr>
            <a:xfrm>
              <a:off x="0" y="1581248"/>
              <a:ext cx="2700685" cy="1"/>
            </a:xfrm>
            <a:prstGeom prst="line">
              <a:avLst/>
            </a:prstGeom>
            <a:noFill/>
            <a:ln w="38100" cap="flat">
              <a:solidFill>
                <a:srgbClr val="436C6E"/>
              </a:solidFill>
              <a:prstDash val="solid"/>
              <a:miter lim="400000"/>
            </a:ln>
            <a:effectLst/>
          </p:spPr>
          <p:txBody>
            <a:bodyPr wrap="square" lIns="0" tIns="0" rIns="0" bIns="0" numCol="1" anchor="t">
              <a:noAutofit/>
            </a:bodyPr>
            <a:lstStyle/>
            <a:p>
              <a:endParaRPr sz="1150"/>
            </a:p>
          </p:txBody>
        </p:sp>
        <p:sp>
          <p:nvSpPr>
            <p:cNvPr id="304" name="Line"/>
            <p:cNvSpPr/>
            <p:nvPr/>
          </p:nvSpPr>
          <p:spPr>
            <a:xfrm flipV="1">
              <a:off x="2673553" y="0"/>
              <a:ext cx="1" cy="1593488"/>
            </a:xfrm>
            <a:prstGeom prst="line">
              <a:avLst/>
            </a:prstGeom>
            <a:noFill/>
            <a:ln w="38100" cap="flat">
              <a:solidFill>
                <a:srgbClr val="436C6E"/>
              </a:solidFill>
              <a:prstDash val="solid"/>
              <a:miter lim="400000"/>
              <a:tailEnd type="arrow" w="med" len="med"/>
            </a:ln>
            <a:effectLst/>
          </p:spPr>
          <p:txBody>
            <a:bodyPr wrap="square" lIns="0" tIns="0" rIns="0" bIns="0" numCol="1" anchor="t">
              <a:noAutofit/>
            </a:bodyPr>
            <a:lstStyle/>
            <a:p>
              <a:endParaRPr sz="115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7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7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8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7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302"/>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283"/>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28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25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259"/>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305"/>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iterate>
                                    <p:tmAbs val="0"/>
                                  </p:iterate>
                                  <p:childTnLst>
                                    <p:set>
                                      <p:cBhvr>
                                        <p:cTn id="61" fill="hold"/>
                                        <p:tgtEl>
                                          <p:spTgt spid="28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iterate>
                                    <p:tmAbs val="0"/>
                                  </p:iterate>
                                  <p:childTnLst>
                                    <p:set>
                                      <p:cBhvr>
                                        <p:cTn id="64" fill="hold"/>
                                        <p:tgtEl>
                                          <p:spTgt spid="2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p:tmAbs val="0"/>
                                  </p:iterate>
                                  <p:childTnLst>
                                    <p:set>
                                      <p:cBhvr>
                                        <p:cTn id="68" fill="hold"/>
                                        <p:tgtEl>
                                          <p:spTgt spid="2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p:tmAbs val="0"/>
                                  </p:iterate>
                                  <p:childTnLst>
                                    <p:set>
                                      <p:cBhvr>
                                        <p:cTn id="72" fill="hold"/>
                                        <p:tgtEl>
                                          <p:spTgt spid="265"/>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iterate>
                                    <p:tmAbs val="0"/>
                                  </p:iterate>
                                  <p:childTnLst>
                                    <p:set>
                                      <p:cBhvr>
                                        <p:cTn id="75" fill="hold"/>
                                        <p:tgtEl>
                                          <p:spTgt spid="287"/>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iterate>
                                    <p:tmAbs val="0"/>
                                  </p:iterate>
                                  <p:childTnLst>
                                    <p:set>
                                      <p:cBhvr>
                                        <p:cTn id="78" fill="hold"/>
                                        <p:tgtEl>
                                          <p:spTgt spid="2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p:tmAbs val="0"/>
                                  </p:iterate>
                                  <p:childTnLst>
                                    <p:set>
                                      <p:cBhvr>
                                        <p:cTn id="82" fill="hold"/>
                                        <p:tgtEl>
                                          <p:spTgt spid="2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p:tmAbs val="0"/>
                                  </p:iterate>
                                  <p:childTnLst>
                                    <p:set>
                                      <p:cBhvr>
                                        <p:cTn id="86" fill="hold"/>
                                        <p:tgtEl>
                                          <p:spTgt spid="299"/>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iterate>
                                    <p:tmAbs val="0"/>
                                  </p:iterate>
                                  <p:childTnLst>
                                    <p:set>
                                      <p:cBhvr>
                                        <p:cTn id="89" fill="hold"/>
                                        <p:tgtEl>
                                          <p:spTgt spid="293"/>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iterate>
                                    <p:tmAbs val="0"/>
                                  </p:iterate>
                                  <p:childTnLst>
                                    <p:set>
                                      <p:cBhvr>
                                        <p:cTn id="92" fill="hold"/>
                                        <p:tgtEl>
                                          <p:spTgt spid="290"/>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0" nodeType="afterEffect">
                                  <p:stCondLst>
                                    <p:cond delay="0"/>
                                  </p:stCondLst>
                                  <p:iterate>
                                    <p:tmAbs val="0"/>
                                  </p:iterate>
                                  <p:childTnLst>
                                    <p:set>
                                      <p:cBhvr>
                                        <p:cTn id="95" fill="hold"/>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advAuto="0"/>
      <p:bldP spid="253" grpId="0" animBg="1" advAuto="0"/>
      <p:bldP spid="256" grpId="0" animBg="1" advAuto="0"/>
      <p:bldP spid="259" grpId="0" animBg="1" advAuto="0"/>
      <p:bldP spid="262" grpId="0" animBg="1" advAuto="0"/>
      <p:bldP spid="265" grpId="0" animBg="1" advAuto="0"/>
      <p:bldP spid="268" grpId="0" animBg="1" advAuto="0"/>
      <p:bldP spid="271" grpId="0" animBg="1" advAuto="0"/>
      <p:bldP spid="274" grpId="0" animBg="1" advAuto="0"/>
      <p:bldP spid="277" grpId="0" animBg="1" advAuto="0"/>
      <p:bldP spid="278" grpId="0" animBg="1" advAuto="0"/>
      <p:bldP spid="279" grpId="0" animBg="1" advAuto="0"/>
      <p:bldP spid="280" grpId="0" animBg="1" advAuto="0"/>
      <p:bldP spid="281" grpId="0" animBg="1" advAuto="0"/>
      <p:bldP spid="282" grpId="0" animBg="1" advAuto="0"/>
      <p:bldP spid="283" grpId="0" animBg="1" advAuto="0"/>
      <p:bldP spid="284" grpId="0" animBg="1" advAuto="0"/>
      <p:bldP spid="285" grpId="0" animBg="1" advAuto="0"/>
      <p:bldP spid="286" grpId="0" animBg="1" advAuto="0"/>
      <p:bldP spid="287" grpId="0" animBg="1" advAuto="0"/>
      <p:bldP spid="289" grpId="0" animBg="1" advAuto="0"/>
      <p:bldP spid="290" grpId="0" animBg="1" advAuto="0"/>
      <p:bldP spid="293" grpId="0" animBg="1" advAuto="0"/>
      <p:bldP spid="296" grpId="0" animBg="1" advAuto="0"/>
      <p:bldP spid="299" grpId="0" animBg="1" advAuto="0"/>
      <p:bldP spid="302" grpId="0" animBg="1" advAuto="0"/>
      <p:bldP spid="305"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0" name="Group"/>
          <p:cNvGrpSpPr/>
          <p:nvPr/>
        </p:nvGrpSpPr>
        <p:grpSpPr>
          <a:xfrm>
            <a:off x="701674" y="758977"/>
            <a:ext cx="8304677" cy="1059736"/>
            <a:chOff x="-2" y="0"/>
            <a:chExt cx="16609352" cy="2119470"/>
          </a:xfrm>
        </p:grpSpPr>
        <p:sp>
          <p:nvSpPr>
            <p:cNvPr id="307" name="WHAT WILL YOU LEARN IN THIS COURSE?"/>
            <p:cNvSpPr txBox="1"/>
            <p:nvPr/>
          </p:nvSpPr>
          <p:spPr>
            <a:xfrm>
              <a:off x="-2" y="1020117"/>
              <a:ext cx="16609352" cy="10993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lang="en-US" sz="2500" dirty="0"/>
                <a:t>This is what we tried to cover today – questions?</a:t>
              </a:r>
              <a:endParaRPr sz="2500" dirty="0"/>
            </a:p>
          </p:txBody>
        </p:sp>
        <p:sp>
          <p:nvSpPr>
            <p:cNvPr id="308" name="FROM EXCEL TO R"/>
            <p:cNvSpPr txBox="1"/>
            <p:nvPr/>
          </p:nvSpPr>
          <p:spPr>
            <a:xfrm>
              <a:off x="3011018" y="0"/>
              <a:ext cx="9158947" cy="4052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a:t>FROM EXCEL TO R</a:t>
              </a:r>
            </a:p>
          </p:txBody>
        </p:sp>
        <p:sp>
          <p:nvSpPr>
            <p:cNvPr id="309" name="Line"/>
            <p:cNvSpPr/>
            <p:nvPr/>
          </p:nvSpPr>
          <p:spPr>
            <a:xfrm>
              <a:off x="157801" y="173678"/>
              <a:ext cx="2413376"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311" name="6"/>
          <p:cNvSpPr txBox="1"/>
          <p:nvPr/>
        </p:nvSpPr>
        <p:spPr>
          <a:xfrm>
            <a:off x="190500" y="6610559"/>
            <a:ext cx="20687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6</a:t>
            </a:r>
          </a:p>
          <a:p>
            <a:pPr lvl="1">
              <a:defRPr sz="3000">
                <a:solidFill>
                  <a:srgbClr val="EBEBEB"/>
                </a:solidFill>
                <a:latin typeface="Helvetica"/>
                <a:ea typeface="Helvetica"/>
                <a:cs typeface="Helvetica"/>
                <a:sym typeface="Helvetica"/>
              </a:defRPr>
            </a:pPr>
            <a:endParaRPr sz="1500"/>
          </a:p>
        </p:txBody>
      </p:sp>
      <p:sp>
        <p:nvSpPr>
          <p:cNvPr id="312" name="Freeform 45"/>
          <p:cNvSpPr/>
          <p:nvPr/>
        </p:nvSpPr>
        <p:spPr>
          <a:xfrm rot="60000">
            <a:off x="3204189" y="2678113"/>
            <a:ext cx="2755433" cy="3067829"/>
          </a:xfrm>
          <a:custGeom>
            <a:avLst/>
            <a:gdLst/>
            <a:ahLst/>
            <a:cxnLst>
              <a:cxn ang="0">
                <a:pos x="wd2" y="hd2"/>
              </a:cxn>
              <a:cxn ang="5400000">
                <a:pos x="wd2" y="hd2"/>
              </a:cxn>
              <a:cxn ang="10800000">
                <a:pos x="wd2" y="hd2"/>
              </a:cxn>
              <a:cxn ang="16200000">
                <a:pos x="wd2" y="hd2"/>
              </a:cxn>
            </a:cxnLst>
            <a:rect l="0" t="0" r="r" b="b"/>
            <a:pathLst>
              <a:path w="21536" h="21551" extrusionOk="0">
                <a:moveTo>
                  <a:pt x="14944" y="1287"/>
                </a:moveTo>
                <a:cubicBezTo>
                  <a:pt x="15040" y="1717"/>
                  <a:pt x="15072" y="2146"/>
                  <a:pt x="15008" y="2575"/>
                </a:cubicBezTo>
                <a:cubicBezTo>
                  <a:pt x="14816" y="4949"/>
                  <a:pt x="12608" y="6809"/>
                  <a:pt x="9984" y="6895"/>
                </a:cubicBezTo>
                <a:cubicBezTo>
                  <a:pt x="8064" y="6952"/>
                  <a:pt x="6368" y="6122"/>
                  <a:pt x="5408" y="4806"/>
                </a:cubicBezTo>
                <a:cubicBezTo>
                  <a:pt x="5216" y="4549"/>
                  <a:pt x="4800" y="4492"/>
                  <a:pt x="4512" y="4663"/>
                </a:cubicBezTo>
                <a:cubicBezTo>
                  <a:pt x="2976" y="5550"/>
                  <a:pt x="1536" y="6552"/>
                  <a:pt x="192" y="7667"/>
                </a:cubicBezTo>
                <a:cubicBezTo>
                  <a:pt x="-64" y="7868"/>
                  <a:pt x="-64" y="8239"/>
                  <a:pt x="192" y="8468"/>
                </a:cubicBezTo>
                <a:cubicBezTo>
                  <a:pt x="14592" y="21371"/>
                  <a:pt x="14592" y="21371"/>
                  <a:pt x="14592" y="21371"/>
                </a:cubicBezTo>
                <a:cubicBezTo>
                  <a:pt x="14848" y="21600"/>
                  <a:pt x="15200" y="21600"/>
                  <a:pt x="15456" y="21428"/>
                </a:cubicBezTo>
                <a:cubicBezTo>
                  <a:pt x="17024" y="20313"/>
                  <a:pt x="18912" y="19597"/>
                  <a:pt x="20960" y="19368"/>
                </a:cubicBezTo>
                <a:cubicBezTo>
                  <a:pt x="21280" y="19340"/>
                  <a:pt x="21536" y="19111"/>
                  <a:pt x="21536" y="18825"/>
                </a:cubicBezTo>
                <a:cubicBezTo>
                  <a:pt x="21536" y="572"/>
                  <a:pt x="21536" y="572"/>
                  <a:pt x="21536" y="572"/>
                </a:cubicBezTo>
                <a:cubicBezTo>
                  <a:pt x="21536" y="257"/>
                  <a:pt x="21216" y="0"/>
                  <a:pt x="20864" y="0"/>
                </a:cubicBezTo>
                <a:cubicBezTo>
                  <a:pt x="19008" y="57"/>
                  <a:pt x="17216" y="286"/>
                  <a:pt x="15456" y="601"/>
                </a:cubicBezTo>
                <a:cubicBezTo>
                  <a:pt x="15104" y="687"/>
                  <a:pt x="14880" y="973"/>
                  <a:pt x="14944" y="1287"/>
                </a:cubicBezTo>
                <a:close/>
              </a:path>
            </a:pathLst>
          </a:custGeom>
          <a:solidFill>
            <a:srgbClr val="7893B7"/>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313" name="Freeform 46"/>
          <p:cNvSpPr/>
          <p:nvPr/>
        </p:nvSpPr>
        <p:spPr>
          <a:xfrm>
            <a:off x="1790052" y="4042661"/>
            <a:ext cx="3084309" cy="2740890"/>
          </a:xfrm>
          <a:custGeom>
            <a:avLst/>
            <a:gdLst/>
            <a:ahLst/>
            <a:cxnLst>
              <a:cxn ang="0">
                <a:pos x="wd2" y="hd2"/>
              </a:cxn>
              <a:cxn ang="5400000">
                <a:pos x="wd2" y="hd2"/>
              </a:cxn>
              <a:cxn ang="10800000">
                <a:pos x="wd2" y="hd2"/>
              </a:cxn>
              <a:cxn ang="16200000">
                <a:pos x="wd2" y="hd2"/>
              </a:cxn>
            </a:cxnLst>
            <a:rect l="0" t="0" r="r" b="b"/>
            <a:pathLst>
              <a:path w="21551" h="21536" extrusionOk="0">
                <a:moveTo>
                  <a:pt x="7667" y="192"/>
                </a:moveTo>
                <a:cubicBezTo>
                  <a:pt x="6552" y="1536"/>
                  <a:pt x="5550" y="2976"/>
                  <a:pt x="4663" y="4512"/>
                </a:cubicBezTo>
                <a:cubicBezTo>
                  <a:pt x="4492" y="4832"/>
                  <a:pt x="4577" y="5216"/>
                  <a:pt x="4835" y="5408"/>
                </a:cubicBezTo>
                <a:cubicBezTo>
                  <a:pt x="5178" y="5664"/>
                  <a:pt x="5493" y="5984"/>
                  <a:pt x="5779" y="6368"/>
                </a:cubicBezTo>
                <a:cubicBezTo>
                  <a:pt x="7324" y="8384"/>
                  <a:pt x="7238" y="11424"/>
                  <a:pt x="5636" y="13344"/>
                </a:cubicBezTo>
                <a:cubicBezTo>
                  <a:pt x="4492" y="14752"/>
                  <a:pt x="2832" y="15264"/>
                  <a:pt x="1287" y="14944"/>
                </a:cubicBezTo>
                <a:cubicBezTo>
                  <a:pt x="973" y="14880"/>
                  <a:pt x="687" y="15104"/>
                  <a:pt x="601" y="15424"/>
                </a:cubicBezTo>
                <a:cubicBezTo>
                  <a:pt x="286" y="17216"/>
                  <a:pt x="57" y="19008"/>
                  <a:pt x="0" y="20864"/>
                </a:cubicBezTo>
                <a:cubicBezTo>
                  <a:pt x="0" y="21216"/>
                  <a:pt x="257" y="21536"/>
                  <a:pt x="572" y="21536"/>
                </a:cubicBezTo>
                <a:cubicBezTo>
                  <a:pt x="18825" y="21536"/>
                  <a:pt x="18825" y="21536"/>
                  <a:pt x="18825" y="21536"/>
                </a:cubicBezTo>
                <a:cubicBezTo>
                  <a:pt x="19111" y="21536"/>
                  <a:pt x="19340" y="21280"/>
                  <a:pt x="19368" y="20960"/>
                </a:cubicBezTo>
                <a:cubicBezTo>
                  <a:pt x="19597" y="18912"/>
                  <a:pt x="20313" y="17024"/>
                  <a:pt x="21428" y="15456"/>
                </a:cubicBezTo>
                <a:cubicBezTo>
                  <a:pt x="21600" y="15200"/>
                  <a:pt x="21600" y="14848"/>
                  <a:pt x="21371" y="14592"/>
                </a:cubicBezTo>
                <a:cubicBezTo>
                  <a:pt x="8468" y="192"/>
                  <a:pt x="8468" y="192"/>
                  <a:pt x="8468" y="192"/>
                </a:cubicBezTo>
                <a:cubicBezTo>
                  <a:pt x="8239" y="-64"/>
                  <a:pt x="7868" y="-64"/>
                  <a:pt x="7667" y="192"/>
                </a:cubicBezTo>
                <a:close/>
              </a:path>
            </a:pathLst>
          </a:custGeom>
          <a:solidFill>
            <a:srgbClr val="557D9F"/>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314" name="Freeform 47"/>
          <p:cNvSpPr/>
          <p:nvPr/>
        </p:nvSpPr>
        <p:spPr>
          <a:xfrm rot="21540000">
            <a:off x="6224358" y="2678112"/>
            <a:ext cx="2755433" cy="3067830"/>
          </a:xfrm>
          <a:custGeom>
            <a:avLst/>
            <a:gdLst/>
            <a:ahLst/>
            <a:cxnLst>
              <a:cxn ang="0">
                <a:pos x="wd2" y="hd2"/>
              </a:cxn>
              <a:cxn ang="5400000">
                <a:pos x="wd2" y="hd2"/>
              </a:cxn>
              <a:cxn ang="10800000">
                <a:pos x="wd2" y="hd2"/>
              </a:cxn>
              <a:cxn ang="16200000">
                <a:pos x="wd2" y="hd2"/>
              </a:cxn>
            </a:cxnLst>
            <a:rect l="0" t="0" r="r" b="b"/>
            <a:pathLst>
              <a:path w="21536" h="21551" extrusionOk="0">
                <a:moveTo>
                  <a:pt x="16128" y="4806"/>
                </a:moveTo>
                <a:cubicBezTo>
                  <a:pt x="15168" y="6122"/>
                  <a:pt x="13472" y="6952"/>
                  <a:pt x="11552" y="6895"/>
                </a:cubicBezTo>
                <a:cubicBezTo>
                  <a:pt x="8928" y="6809"/>
                  <a:pt x="6720" y="4949"/>
                  <a:pt x="6528" y="2575"/>
                </a:cubicBezTo>
                <a:cubicBezTo>
                  <a:pt x="6464" y="2146"/>
                  <a:pt x="6496" y="1717"/>
                  <a:pt x="6592" y="1287"/>
                </a:cubicBezTo>
                <a:cubicBezTo>
                  <a:pt x="6656" y="973"/>
                  <a:pt x="6432" y="687"/>
                  <a:pt x="6080" y="601"/>
                </a:cubicBezTo>
                <a:cubicBezTo>
                  <a:pt x="4320" y="286"/>
                  <a:pt x="2528" y="57"/>
                  <a:pt x="672" y="0"/>
                </a:cubicBezTo>
                <a:cubicBezTo>
                  <a:pt x="320" y="0"/>
                  <a:pt x="0" y="257"/>
                  <a:pt x="0" y="572"/>
                </a:cubicBezTo>
                <a:cubicBezTo>
                  <a:pt x="0" y="18825"/>
                  <a:pt x="0" y="18825"/>
                  <a:pt x="0" y="18825"/>
                </a:cubicBezTo>
                <a:cubicBezTo>
                  <a:pt x="0" y="19111"/>
                  <a:pt x="256" y="19340"/>
                  <a:pt x="576" y="19368"/>
                </a:cubicBezTo>
                <a:cubicBezTo>
                  <a:pt x="2624" y="19597"/>
                  <a:pt x="4512" y="20313"/>
                  <a:pt x="6080" y="21428"/>
                </a:cubicBezTo>
                <a:cubicBezTo>
                  <a:pt x="6336" y="21600"/>
                  <a:pt x="6688" y="21600"/>
                  <a:pt x="6944" y="21371"/>
                </a:cubicBezTo>
                <a:cubicBezTo>
                  <a:pt x="21344" y="8468"/>
                  <a:pt x="21344" y="8468"/>
                  <a:pt x="21344" y="8468"/>
                </a:cubicBezTo>
                <a:cubicBezTo>
                  <a:pt x="21600" y="8239"/>
                  <a:pt x="21600" y="7868"/>
                  <a:pt x="21344" y="7667"/>
                </a:cubicBezTo>
                <a:cubicBezTo>
                  <a:pt x="20000" y="6552"/>
                  <a:pt x="18560" y="5550"/>
                  <a:pt x="17024" y="4663"/>
                </a:cubicBezTo>
                <a:cubicBezTo>
                  <a:pt x="16736" y="4492"/>
                  <a:pt x="16320" y="4549"/>
                  <a:pt x="16128" y="4806"/>
                </a:cubicBezTo>
                <a:close/>
              </a:path>
            </a:pathLst>
          </a:custGeom>
          <a:solidFill>
            <a:srgbClr val="374556"/>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315" name="Freeform 48"/>
          <p:cNvSpPr/>
          <p:nvPr/>
        </p:nvSpPr>
        <p:spPr>
          <a:xfrm>
            <a:off x="7330666" y="4042661"/>
            <a:ext cx="3084309" cy="2740890"/>
          </a:xfrm>
          <a:custGeom>
            <a:avLst/>
            <a:gdLst/>
            <a:ahLst/>
            <a:cxnLst>
              <a:cxn ang="0">
                <a:pos x="wd2" y="hd2"/>
              </a:cxn>
              <a:cxn ang="5400000">
                <a:pos x="wd2" y="hd2"/>
              </a:cxn>
              <a:cxn ang="10800000">
                <a:pos x="wd2" y="hd2"/>
              </a:cxn>
              <a:cxn ang="16200000">
                <a:pos x="wd2" y="hd2"/>
              </a:cxn>
            </a:cxnLst>
            <a:rect l="0" t="0" r="r" b="b"/>
            <a:pathLst>
              <a:path w="21551" h="21536" extrusionOk="0">
                <a:moveTo>
                  <a:pt x="15915" y="13344"/>
                </a:moveTo>
                <a:cubicBezTo>
                  <a:pt x="14313" y="11424"/>
                  <a:pt x="14227" y="8384"/>
                  <a:pt x="15772" y="6368"/>
                </a:cubicBezTo>
                <a:cubicBezTo>
                  <a:pt x="16058" y="5984"/>
                  <a:pt x="16373" y="5664"/>
                  <a:pt x="16716" y="5408"/>
                </a:cubicBezTo>
                <a:cubicBezTo>
                  <a:pt x="16974" y="5216"/>
                  <a:pt x="17059" y="4832"/>
                  <a:pt x="16888" y="4512"/>
                </a:cubicBezTo>
                <a:cubicBezTo>
                  <a:pt x="16001" y="2976"/>
                  <a:pt x="14999" y="1536"/>
                  <a:pt x="13884" y="192"/>
                </a:cubicBezTo>
                <a:cubicBezTo>
                  <a:pt x="13683" y="-64"/>
                  <a:pt x="13312" y="-64"/>
                  <a:pt x="13083" y="192"/>
                </a:cubicBezTo>
                <a:cubicBezTo>
                  <a:pt x="180" y="14592"/>
                  <a:pt x="180" y="14592"/>
                  <a:pt x="180" y="14592"/>
                </a:cubicBezTo>
                <a:cubicBezTo>
                  <a:pt x="-49" y="14848"/>
                  <a:pt x="-49" y="15200"/>
                  <a:pt x="123" y="15456"/>
                </a:cubicBezTo>
                <a:cubicBezTo>
                  <a:pt x="1238" y="17024"/>
                  <a:pt x="1954" y="18912"/>
                  <a:pt x="2183" y="20960"/>
                </a:cubicBezTo>
                <a:cubicBezTo>
                  <a:pt x="2211" y="21280"/>
                  <a:pt x="2440" y="21536"/>
                  <a:pt x="2726" y="21536"/>
                </a:cubicBezTo>
                <a:cubicBezTo>
                  <a:pt x="20979" y="21536"/>
                  <a:pt x="20979" y="21536"/>
                  <a:pt x="20979" y="21536"/>
                </a:cubicBezTo>
                <a:cubicBezTo>
                  <a:pt x="21294" y="21536"/>
                  <a:pt x="21551" y="21216"/>
                  <a:pt x="21551" y="20864"/>
                </a:cubicBezTo>
                <a:cubicBezTo>
                  <a:pt x="21494" y="19008"/>
                  <a:pt x="21265" y="17216"/>
                  <a:pt x="20950" y="15424"/>
                </a:cubicBezTo>
                <a:cubicBezTo>
                  <a:pt x="20864" y="15104"/>
                  <a:pt x="20578" y="14880"/>
                  <a:pt x="20264" y="14944"/>
                </a:cubicBezTo>
                <a:cubicBezTo>
                  <a:pt x="18719" y="15264"/>
                  <a:pt x="17059" y="14752"/>
                  <a:pt x="15915" y="13344"/>
                </a:cubicBezTo>
                <a:close/>
              </a:path>
            </a:pathLst>
          </a:custGeom>
          <a:solidFill>
            <a:srgbClr val="98C19E"/>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316" name="Oval 49"/>
          <p:cNvSpPr/>
          <p:nvPr/>
        </p:nvSpPr>
        <p:spPr>
          <a:xfrm>
            <a:off x="3986407" y="2503658"/>
            <a:ext cx="1027611" cy="1023254"/>
          </a:xfrm>
          <a:prstGeom prst="ellipse">
            <a:avLst/>
          </a:prstGeom>
          <a:solidFill>
            <a:srgbClr val="7893B7"/>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317" name="Freeform 50"/>
          <p:cNvSpPr/>
          <p:nvPr/>
        </p:nvSpPr>
        <p:spPr>
          <a:xfrm>
            <a:off x="1590941" y="4776754"/>
            <a:ext cx="1024690" cy="1020198"/>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rgbClr val="557D9F"/>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318" name="Oval 51"/>
          <p:cNvSpPr/>
          <p:nvPr/>
        </p:nvSpPr>
        <p:spPr>
          <a:xfrm>
            <a:off x="7169965" y="2503658"/>
            <a:ext cx="1027611" cy="1023254"/>
          </a:xfrm>
          <a:prstGeom prst="ellipse">
            <a:avLst/>
          </a:prstGeom>
          <a:solidFill>
            <a:srgbClr val="374556"/>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319" name="Freeform 52"/>
          <p:cNvSpPr/>
          <p:nvPr/>
        </p:nvSpPr>
        <p:spPr>
          <a:xfrm>
            <a:off x="9587764" y="4776754"/>
            <a:ext cx="1026244" cy="1020198"/>
          </a:xfrm>
          <a:custGeom>
            <a:avLst/>
            <a:gdLst/>
            <a:ahLst/>
            <a:cxnLst>
              <a:cxn ang="0">
                <a:pos x="wd2" y="hd2"/>
              </a:cxn>
              <a:cxn ang="5400000">
                <a:pos x="wd2" y="hd2"/>
              </a:cxn>
              <a:cxn ang="10800000">
                <a:pos x="wd2" y="hd2"/>
              </a:cxn>
              <a:cxn ang="16200000">
                <a:pos x="wd2" y="hd2"/>
              </a:cxn>
            </a:cxnLst>
            <a:rect l="0" t="0" r="r" b="b"/>
            <a:pathLst>
              <a:path w="19676" h="19676" extrusionOk="0">
                <a:moveTo>
                  <a:pt x="16789" y="16789"/>
                </a:moveTo>
                <a:cubicBezTo>
                  <a:pt x="20638" y="12941"/>
                  <a:pt x="20638" y="6735"/>
                  <a:pt x="16789" y="2887"/>
                </a:cubicBezTo>
                <a:cubicBezTo>
                  <a:pt x="12941" y="-962"/>
                  <a:pt x="6735" y="-962"/>
                  <a:pt x="2887" y="2887"/>
                </a:cubicBezTo>
                <a:cubicBezTo>
                  <a:pt x="-962" y="6735"/>
                  <a:pt x="-962" y="12941"/>
                  <a:pt x="2887" y="16789"/>
                </a:cubicBezTo>
                <a:cubicBezTo>
                  <a:pt x="6735" y="20638"/>
                  <a:pt x="12941" y="20638"/>
                  <a:pt x="16789" y="16789"/>
                </a:cubicBezTo>
                <a:close/>
              </a:path>
            </a:pathLst>
          </a:custGeom>
          <a:solidFill>
            <a:srgbClr val="9FC9A6"/>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320" name="THE BASICS"/>
          <p:cNvSpPr txBox="1"/>
          <p:nvPr/>
        </p:nvSpPr>
        <p:spPr>
          <a:xfrm>
            <a:off x="1118108" y="4444321"/>
            <a:ext cx="1251096"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a:t>THE BASICS</a:t>
            </a:r>
          </a:p>
        </p:txBody>
      </p:sp>
      <p:sp>
        <p:nvSpPr>
          <p:cNvPr id="321" name="DATA WRANGLING"/>
          <p:cNvSpPr txBox="1"/>
          <p:nvPr/>
        </p:nvSpPr>
        <p:spPr>
          <a:xfrm>
            <a:off x="2258524" y="2179482"/>
            <a:ext cx="1819321"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a:t>DATA WRANGLING</a:t>
            </a:r>
          </a:p>
        </p:txBody>
      </p:sp>
      <p:sp>
        <p:nvSpPr>
          <p:cNvPr id="322" name="PLOTTING"/>
          <p:cNvSpPr txBox="1"/>
          <p:nvPr/>
        </p:nvSpPr>
        <p:spPr>
          <a:xfrm>
            <a:off x="7902821" y="2179482"/>
            <a:ext cx="1027611"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a:t>PLOTTING</a:t>
            </a:r>
          </a:p>
        </p:txBody>
      </p:sp>
      <p:sp>
        <p:nvSpPr>
          <p:cNvPr id="323" name="REPRODUCIBILITY"/>
          <p:cNvSpPr txBox="1"/>
          <p:nvPr/>
        </p:nvSpPr>
        <p:spPr>
          <a:xfrm>
            <a:off x="9889623" y="4444321"/>
            <a:ext cx="1892455"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a:t>REPRODUCIBILITY</a:t>
            </a:r>
          </a:p>
        </p:txBody>
      </p:sp>
      <p:pic>
        <p:nvPicPr>
          <p:cNvPr id="324" name="logo.png" descr="logo.png"/>
          <p:cNvPicPr>
            <a:picLocks noChangeAspect="1"/>
          </p:cNvPicPr>
          <p:nvPr/>
        </p:nvPicPr>
        <p:blipFill>
          <a:blip r:embed="rId2"/>
          <a:stretch>
            <a:fillRect/>
          </a:stretch>
        </p:blipFill>
        <p:spPr>
          <a:xfrm>
            <a:off x="7262321" y="2517858"/>
            <a:ext cx="855788" cy="994854"/>
          </a:xfrm>
          <a:prstGeom prst="rect">
            <a:avLst/>
          </a:prstGeom>
          <a:ln w="12700">
            <a:miter lim="400000"/>
          </a:ln>
        </p:spPr>
      </p:pic>
      <p:sp>
        <p:nvSpPr>
          <p:cNvPr id="325" name="Polygon"/>
          <p:cNvSpPr/>
          <p:nvPr/>
        </p:nvSpPr>
        <p:spPr>
          <a:xfrm>
            <a:off x="1728032" y="4853548"/>
            <a:ext cx="750508" cy="866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374556"/>
            </a:solidFill>
            <a:miter lim="400000"/>
          </a:ln>
        </p:spPr>
        <p:txBody>
          <a:bodyPr lIns="22860" rIns="22860" anchor="ctr"/>
          <a:lstStyle/>
          <a:p>
            <a:endParaRPr sz="1150"/>
          </a:p>
        </p:txBody>
      </p:sp>
      <p:grpSp>
        <p:nvGrpSpPr>
          <p:cNvPr id="329" name="Group"/>
          <p:cNvGrpSpPr/>
          <p:nvPr/>
        </p:nvGrpSpPr>
        <p:grpSpPr>
          <a:xfrm>
            <a:off x="1795495" y="4912653"/>
            <a:ext cx="615582" cy="674355"/>
            <a:chOff x="0" y="-38674"/>
            <a:chExt cx="1231161" cy="1348708"/>
          </a:xfrm>
        </p:grpSpPr>
        <p:sp>
          <p:nvSpPr>
            <p:cNvPr id="326" name="Freeform 50"/>
            <p:cNvSpPr/>
            <p:nvPr/>
          </p:nvSpPr>
          <p:spPr>
            <a:xfrm>
              <a:off x="-1" y="78214"/>
              <a:ext cx="1231163" cy="1231820"/>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rgbClr val="37455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327" name="Oval"/>
            <p:cNvSpPr/>
            <p:nvPr/>
          </p:nvSpPr>
          <p:spPr>
            <a:xfrm>
              <a:off x="240252" y="93696"/>
              <a:ext cx="750658" cy="44423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328" name="R"/>
            <p:cNvSpPr txBox="1"/>
            <p:nvPr/>
          </p:nvSpPr>
          <p:spPr>
            <a:xfrm>
              <a:off x="273648" y="-38675"/>
              <a:ext cx="581790" cy="13259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7800">
                  <a:solidFill>
                    <a:srgbClr val="FFFFFF"/>
                  </a:solidFill>
                  <a:latin typeface="Source Sans Pro Regular"/>
                  <a:ea typeface="Source Sans Pro Regular"/>
                  <a:cs typeface="Source Sans Pro Regular"/>
                  <a:sym typeface="Source Sans Pro Regular"/>
                </a:defRPr>
              </a:lvl1pPr>
            </a:lstStyle>
            <a:p>
              <a:r>
                <a:rPr sz="3900"/>
                <a:t>R</a:t>
              </a:r>
            </a:p>
          </p:txBody>
        </p:sp>
      </p:grpSp>
      <p:sp>
        <p:nvSpPr>
          <p:cNvPr id="330" name="R base syntax…"/>
          <p:cNvSpPr txBox="1"/>
          <p:nvPr/>
        </p:nvSpPr>
        <p:spPr>
          <a:xfrm>
            <a:off x="2843070" y="5397544"/>
            <a:ext cx="1819321" cy="1211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a:t>R base syntax</a:t>
            </a:r>
          </a:p>
          <a:p>
            <a:pPr>
              <a:defRPr sz="3000">
                <a:solidFill>
                  <a:srgbClr val="EBEBEB"/>
                </a:solidFill>
                <a:latin typeface="Helvetica"/>
                <a:ea typeface="Helvetica"/>
                <a:cs typeface="Helvetica"/>
                <a:sym typeface="Helvetica"/>
              </a:defRPr>
            </a:pPr>
            <a:r>
              <a:rPr sz="1500"/>
              <a:t>RStudio</a:t>
            </a:r>
          </a:p>
          <a:p>
            <a:pPr>
              <a:defRPr sz="3000">
                <a:solidFill>
                  <a:srgbClr val="EBEBEB"/>
                </a:solidFill>
                <a:latin typeface="Helvetica"/>
                <a:ea typeface="Helvetica"/>
                <a:cs typeface="Helvetica"/>
                <a:sym typeface="Helvetica"/>
              </a:defRPr>
            </a:pPr>
            <a:r>
              <a:rPr sz="1500"/>
              <a:t>Scripts, paths, files</a:t>
            </a:r>
          </a:p>
          <a:p>
            <a:pPr>
              <a:defRPr sz="3000">
                <a:solidFill>
                  <a:srgbClr val="EBEBEB"/>
                </a:solidFill>
                <a:latin typeface="Helvetica"/>
                <a:ea typeface="Helvetica"/>
                <a:cs typeface="Helvetica"/>
                <a:sym typeface="Helvetica"/>
              </a:defRPr>
            </a:pPr>
            <a:r>
              <a:rPr sz="1500"/>
              <a:t>R project</a:t>
            </a:r>
          </a:p>
          <a:p>
            <a:pPr>
              <a:defRPr sz="3000">
                <a:solidFill>
                  <a:srgbClr val="EBEBEB"/>
                </a:solidFill>
                <a:latin typeface="Helvetica"/>
                <a:ea typeface="Helvetica"/>
                <a:cs typeface="Helvetica"/>
                <a:sym typeface="Helvetica"/>
              </a:defRPr>
            </a:pPr>
            <a:r>
              <a:rPr sz="1500"/>
              <a:t>Help recourses</a:t>
            </a:r>
          </a:p>
        </p:txBody>
      </p:sp>
      <p:sp>
        <p:nvSpPr>
          <p:cNvPr id="331" name="tidyverse…"/>
          <p:cNvSpPr txBox="1"/>
          <p:nvPr/>
        </p:nvSpPr>
        <p:spPr>
          <a:xfrm>
            <a:off x="4190197" y="3741574"/>
            <a:ext cx="1819321" cy="1211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a:t>tidyverse</a:t>
            </a:r>
          </a:p>
          <a:p>
            <a:pPr>
              <a:defRPr sz="3000">
                <a:solidFill>
                  <a:srgbClr val="EBEBEB"/>
                </a:solidFill>
                <a:latin typeface="Helvetica"/>
                <a:ea typeface="Helvetica"/>
                <a:cs typeface="Helvetica"/>
                <a:sym typeface="Helvetica"/>
              </a:defRPr>
            </a:pPr>
            <a:r>
              <a:rPr sz="1500"/>
              <a:t>Data Structures</a:t>
            </a:r>
          </a:p>
          <a:p>
            <a:pPr>
              <a:defRPr sz="3000">
                <a:solidFill>
                  <a:srgbClr val="EBEBEB"/>
                </a:solidFill>
                <a:latin typeface="Helvetica"/>
                <a:ea typeface="Helvetica"/>
                <a:cs typeface="Helvetica"/>
                <a:sym typeface="Helvetica"/>
              </a:defRPr>
            </a:pPr>
            <a:r>
              <a:rPr sz="1500"/>
              <a:t>Useful Functions</a:t>
            </a:r>
          </a:p>
          <a:p>
            <a:pPr>
              <a:defRPr sz="3000">
                <a:solidFill>
                  <a:srgbClr val="EBEBEB"/>
                </a:solidFill>
                <a:latin typeface="Helvetica"/>
                <a:ea typeface="Helvetica"/>
                <a:cs typeface="Helvetica"/>
                <a:sym typeface="Helvetica"/>
              </a:defRPr>
            </a:pPr>
            <a:r>
              <a:rPr sz="1500"/>
              <a:t>Pipe (“clean” code)</a:t>
            </a:r>
          </a:p>
        </p:txBody>
      </p:sp>
      <p:sp>
        <p:nvSpPr>
          <p:cNvPr id="332" name="ggplot2…"/>
          <p:cNvSpPr txBox="1"/>
          <p:nvPr/>
        </p:nvSpPr>
        <p:spPr>
          <a:xfrm>
            <a:off x="6416396" y="3705977"/>
            <a:ext cx="1762544" cy="979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a:t>ggplot2</a:t>
            </a:r>
          </a:p>
          <a:p>
            <a:pPr>
              <a:defRPr sz="3000">
                <a:solidFill>
                  <a:srgbClr val="EBEBEB"/>
                </a:solidFill>
                <a:latin typeface="Helvetica"/>
                <a:ea typeface="Helvetica"/>
                <a:cs typeface="Helvetica"/>
                <a:sym typeface="Helvetica"/>
              </a:defRPr>
            </a:pPr>
            <a:r>
              <a:rPr sz="1500"/>
              <a:t>Code structure</a:t>
            </a:r>
          </a:p>
          <a:p>
            <a:pPr>
              <a:defRPr sz="3000">
                <a:solidFill>
                  <a:srgbClr val="EBEBEB"/>
                </a:solidFill>
                <a:latin typeface="Helvetica"/>
                <a:ea typeface="Helvetica"/>
                <a:cs typeface="Helvetica"/>
                <a:sym typeface="Helvetica"/>
              </a:defRPr>
            </a:pPr>
            <a:r>
              <a:rPr sz="1500"/>
              <a:t>ggplot2 + tidy data</a:t>
            </a:r>
          </a:p>
        </p:txBody>
      </p:sp>
      <p:sp>
        <p:nvSpPr>
          <p:cNvPr id="333" name="R Markdown…"/>
          <p:cNvSpPr txBox="1"/>
          <p:nvPr/>
        </p:nvSpPr>
        <p:spPr>
          <a:xfrm>
            <a:off x="8132111" y="5532906"/>
            <a:ext cx="1590269" cy="979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FFFFFF"/>
                </a:solidFill>
                <a:latin typeface="Helvetica"/>
                <a:ea typeface="Helvetica"/>
                <a:cs typeface="Helvetica"/>
                <a:sym typeface="Helvetica"/>
              </a:defRPr>
            </a:pPr>
            <a:r>
              <a:rPr sz="1500"/>
              <a:t>R Markdown </a:t>
            </a:r>
          </a:p>
          <a:p>
            <a:pPr>
              <a:defRPr sz="3000">
                <a:solidFill>
                  <a:srgbClr val="FFFFFF"/>
                </a:solidFill>
                <a:latin typeface="Helvetica"/>
                <a:ea typeface="Helvetica"/>
                <a:cs typeface="Helvetica"/>
                <a:sym typeface="Helvetica"/>
              </a:defRPr>
            </a:pPr>
            <a:r>
              <a:rPr sz="1500"/>
              <a:t>Doc. types</a:t>
            </a:r>
          </a:p>
          <a:p>
            <a:pPr>
              <a:defRPr sz="3000">
                <a:solidFill>
                  <a:srgbClr val="FFFFFF"/>
                </a:solidFill>
                <a:latin typeface="Helvetica"/>
                <a:ea typeface="Helvetica"/>
                <a:cs typeface="Helvetica"/>
                <a:sym typeface="Helvetica"/>
              </a:defRPr>
            </a:pPr>
            <a:r>
              <a:rPr sz="1500"/>
              <a:t>Good practices</a:t>
            </a:r>
          </a:p>
          <a:p>
            <a:pPr>
              <a:defRPr sz="3000">
                <a:solidFill>
                  <a:srgbClr val="FFFFFF"/>
                </a:solidFill>
                <a:latin typeface="Helvetica"/>
                <a:ea typeface="Helvetica"/>
                <a:cs typeface="Helvetica"/>
                <a:sym typeface="Helvetica"/>
              </a:defRPr>
            </a:pPr>
            <a:r>
              <a:rPr sz="1500"/>
              <a:t>Other cool things </a:t>
            </a:r>
          </a:p>
        </p:txBody>
      </p:sp>
      <p:pic>
        <p:nvPicPr>
          <p:cNvPr id="334" name="tidyverse-logo.png" descr="tidyverse-logo.png"/>
          <p:cNvPicPr>
            <a:picLocks noChangeAspect="1"/>
          </p:cNvPicPr>
          <p:nvPr/>
        </p:nvPicPr>
        <p:blipFill>
          <a:blip r:embed="rId3"/>
          <a:srcRect l="5756" t="5460" r="5756" b="5168"/>
          <a:stretch>
            <a:fillRect/>
          </a:stretch>
        </p:blipFill>
        <p:spPr>
          <a:xfrm>
            <a:off x="4096377" y="2552093"/>
            <a:ext cx="794743" cy="926505"/>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lnTo>
                  <a:pt x="0" y="5399"/>
                </a:lnTo>
                <a:lnTo>
                  <a:pt x="0" y="16201"/>
                </a:lnTo>
                <a:lnTo>
                  <a:pt x="10803" y="21600"/>
                </a:lnTo>
                <a:lnTo>
                  <a:pt x="21600" y="16201"/>
                </a:lnTo>
                <a:lnTo>
                  <a:pt x="21600" y="5399"/>
                </a:lnTo>
                <a:lnTo>
                  <a:pt x="10803" y="0"/>
                </a:lnTo>
                <a:close/>
              </a:path>
            </a:pathLst>
          </a:custGeom>
          <a:ln w="25400">
            <a:solidFill>
              <a:srgbClr val="000000"/>
            </a:solidFill>
            <a:miter lim="400000"/>
          </a:ln>
        </p:spPr>
      </p:pic>
      <p:pic>
        <p:nvPicPr>
          <p:cNvPr id="335" name="rmarkdown.png" descr="rmarkdown.png"/>
          <p:cNvPicPr>
            <a:picLocks noChangeAspect="1"/>
          </p:cNvPicPr>
          <p:nvPr/>
        </p:nvPicPr>
        <p:blipFill>
          <a:blip r:embed="rId4"/>
          <a:srcRect l="4411" t="4630" r="4271" b="4399"/>
          <a:stretch>
            <a:fillRect/>
          </a:stretch>
        </p:blipFill>
        <p:spPr>
          <a:xfrm>
            <a:off x="9703499" y="4828093"/>
            <a:ext cx="794743" cy="917576"/>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lnTo>
                  <a:pt x="0" y="5400"/>
                </a:lnTo>
                <a:lnTo>
                  <a:pt x="0" y="16200"/>
                </a:lnTo>
                <a:lnTo>
                  <a:pt x="10797" y="21600"/>
                </a:lnTo>
                <a:lnTo>
                  <a:pt x="21600" y="16200"/>
                </a:lnTo>
                <a:lnTo>
                  <a:pt x="21600" y="5400"/>
                </a:lnTo>
                <a:lnTo>
                  <a:pt x="10797" y="0"/>
                </a:lnTo>
                <a:close/>
              </a:path>
            </a:pathLst>
          </a:custGeom>
          <a:ln w="25400">
            <a:solidFill>
              <a:srgbClr val="FFFFFF"/>
            </a:solidFill>
            <a:miter lim="400000"/>
          </a:ln>
        </p:spPr>
      </p:pic>
      <p:sp>
        <p:nvSpPr>
          <p:cNvPr id="336" name="Shape"/>
          <p:cNvSpPr/>
          <p:nvPr/>
        </p:nvSpPr>
        <p:spPr>
          <a:xfrm>
            <a:off x="4706686" y="5584868"/>
            <a:ext cx="2791654" cy="1211815"/>
          </a:xfrm>
          <a:custGeom>
            <a:avLst/>
            <a:gdLst/>
            <a:ahLst/>
            <a:cxnLst>
              <a:cxn ang="0">
                <a:pos x="wd2" y="hd2"/>
              </a:cxn>
              <a:cxn ang="5400000">
                <a:pos x="wd2" y="hd2"/>
              </a:cxn>
              <a:cxn ang="10800000">
                <a:pos x="wd2" y="hd2"/>
              </a:cxn>
              <a:cxn ang="16200000">
                <a:pos x="wd2" y="hd2"/>
              </a:cxn>
            </a:cxnLst>
            <a:rect l="0" t="0" r="r" b="b"/>
            <a:pathLst>
              <a:path w="21437" h="21600" extrusionOk="0">
                <a:moveTo>
                  <a:pt x="10718" y="0"/>
                </a:moveTo>
                <a:cubicBezTo>
                  <a:pt x="7972" y="0"/>
                  <a:pt x="5226" y="2047"/>
                  <a:pt x="3131" y="6141"/>
                </a:cubicBezTo>
                <a:cubicBezTo>
                  <a:pt x="953" y="10396"/>
                  <a:pt x="-81" y="16025"/>
                  <a:pt x="5" y="21600"/>
                </a:cubicBezTo>
                <a:lnTo>
                  <a:pt x="21433" y="21600"/>
                </a:lnTo>
                <a:cubicBezTo>
                  <a:pt x="21519" y="16025"/>
                  <a:pt x="20483" y="10396"/>
                  <a:pt x="18305" y="6141"/>
                </a:cubicBezTo>
                <a:cubicBezTo>
                  <a:pt x="16210" y="2047"/>
                  <a:pt x="13464" y="0"/>
                  <a:pt x="10718" y="0"/>
                </a:cubicBezTo>
                <a:close/>
              </a:path>
            </a:pathLst>
          </a:custGeom>
          <a:solidFill>
            <a:srgbClr val="88A4AC"/>
          </a:solidFill>
          <a:ln w="12700">
            <a:miter lim="400000"/>
          </a:ln>
          <a:effectLst>
            <a:outerShdw blurRad="101600" dist="76200" dir="5400000" rotWithShape="0">
              <a:srgbClr val="000000">
                <a:alpha val="30000"/>
              </a:srgbClr>
            </a:outerShdw>
          </a:effectLst>
        </p:spPr>
        <p:txBody>
          <a:bodyPr lIns="22860" rIns="22860" anchor="ctr"/>
          <a:lstStyle/>
          <a:p>
            <a:endParaRPr sz="1150"/>
          </a:p>
        </p:txBody>
      </p:sp>
      <p:sp>
        <p:nvSpPr>
          <p:cNvPr id="337" name="APPLIED STATISTICS IN R"/>
          <p:cNvSpPr txBox="1"/>
          <p:nvPr/>
        </p:nvSpPr>
        <p:spPr>
          <a:xfrm>
            <a:off x="5106298" y="6313625"/>
            <a:ext cx="1992430" cy="5105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lgn="ctr">
              <a:defRPr sz="2800" b="1">
                <a:solidFill>
                  <a:srgbClr val="FFFFFF"/>
                </a:solidFill>
                <a:latin typeface="Helvetica"/>
                <a:ea typeface="Helvetica"/>
                <a:cs typeface="Helvetica"/>
                <a:sym typeface="Helvetica"/>
              </a:defRPr>
            </a:lvl1pPr>
          </a:lstStyle>
          <a:p>
            <a:r>
              <a:rPr sz="1400"/>
              <a:t>APPLIED STATISTICS IN R</a:t>
            </a:r>
          </a:p>
        </p:txBody>
      </p:sp>
      <p:grpSp>
        <p:nvGrpSpPr>
          <p:cNvPr id="349" name="Group"/>
          <p:cNvGrpSpPr/>
          <p:nvPr/>
        </p:nvGrpSpPr>
        <p:grpSpPr>
          <a:xfrm>
            <a:off x="5357223" y="5696264"/>
            <a:ext cx="1494935" cy="564150"/>
            <a:chOff x="0" y="0"/>
            <a:chExt cx="2989868" cy="1128299"/>
          </a:xfrm>
        </p:grpSpPr>
        <p:sp>
          <p:nvSpPr>
            <p:cNvPr id="350" name="Connection Line"/>
            <p:cNvSpPr/>
            <p:nvPr/>
          </p:nvSpPr>
          <p:spPr>
            <a:xfrm>
              <a:off x="277580"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sz="1150"/>
            </a:p>
          </p:txBody>
        </p:sp>
        <p:sp>
          <p:nvSpPr>
            <p:cNvPr id="351" name="Connection Line"/>
            <p:cNvSpPr/>
            <p:nvPr/>
          </p:nvSpPr>
          <p:spPr>
            <a:xfrm>
              <a:off x="862587" y="34942"/>
              <a:ext cx="550984" cy="373296"/>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FFFFFF"/>
              </a:solidFill>
              <a:prstDash val="solid"/>
              <a:miter lim="400000"/>
            </a:ln>
            <a:effectLst/>
          </p:spPr>
          <p:txBody>
            <a:bodyPr/>
            <a:lstStyle/>
            <a:p>
              <a:endParaRPr sz="1150"/>
            </a:p>
          </p:txBody>
        </p:sp>
        <p:sp>
          <p:nvSpPr>
            <p:cNvPr id="352" name="Connection Line"/>
            <p:cNvSpPr/>
            <p:nvPr/>
          </p:nvSpPr>
          <p:spPr>
            <a:xfrm>
              <a:off x="1405328" y="386141"/>
              <a:ext cx="590392" cy="7259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FFFFFF"/>
              </a:solidFill>
              <a:prstDash val="solid"/>
              <a:miter lim="400000"/>
            </a:ln>
            <a:effectLst/>
          </p:spPr>
          <p:txBody>
            <a:bodyPr/>
            <a:lstStyle/>
            <a:p>
              <a:endParaRPr sz="1150"/>
            </a:p>
          </p:txBody>
        </p:sp>
        <p:sp>
          <p:nvSpPr>
            <p:cNvPr id="353" name="Connection Line"/>
            <p:cNvSpPr/>
            <p:nvPr/>
          </p:nvSpPr>
          <p:spPr>
            <a:xfrm>
              <a:off x="1566803" y="35933"/>
              <a:ext cx="547205" cy="374314"/>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FFFFFF"/>
              </a:solidFill>
              <a:prstDash val="solid"/>
              <a:miter lim="400000"/>
            </a:ln>
            <a:effectLst/>
          </p:spPr>
          <p:txBody>
            <a:bodyPr/>
            <a:lstStyle/>
            <a:p>
              <a:endParaRPr sz="1150"/>
            </a:p>
          </p:txBody>
        </p:sp>
        <p:sp>
          <p:nvSpPr>
            <p:cNvPr id="354" name="Connection Line"/>
            <p:cNvSpPr/>
            <p:nvPr/>
          </p:nvSpPr>
          <p:spPr>
            <a:xfrm>
              <a:off x="2108359" y="392867"/>
              <a:ext cx="591577" cy="727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FFFFFF"/>
              </a:solidFill>
              <a:prstDash val="solid"/>
              <a:miter lim="400000"/>
            </a:ln>
            <a:effectLst/>
          </p:spPr>
          <p:txBody>
            <a:bodyPr/>
            <a:lstStyle/>
            <a:p>
              <a:endParaRPr sz="1150"/>
            </a:p>
          </p:txBody>
        </p:sp>
        <p:sp>
          <p:nvSpPr>
            <p:cNvPr id="343" name="Shape"/>
            <p:cNvSpPr/>
            <p:nvPr/>
          </p:nvSpPr>
          <p:spPr>
            <a:xfrm>
              <a:off x="994785" y="439386"/>
              <a:ext cx="585440" cy="679358"/>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C0C0C0"/>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55" name="Connection Line"/>
            <p:cNvSpPr/>
            <p:nvPr/>
          </p:nvSpPr>
          <p:spPr>
            <a:xfrm>
              <a:off x="981796"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sz="1150"/>
            </a:p>
          </p:txBody>
        </p:sp>
        <p:sp>
          <p:nvSpPr>
            <p:cNvPr id="345" name="Line"/>
            <p:cNvSpPr/>
            <p:nvPr/>
          </p:nvSpPr>
          <p:spPr>
            <a:xfrm flipV="1">
              <a:off x="1575053" y="0"/>
              <a:ext cx="1" cy="1116526"/>
            </a:xfrm>
            <a:prstGeom prst="line">
              <a:avLst/>
            </a:prstGeom>
            <a:noFill/>
            <a:ln w="38100" cap="flat">
              <a:solidFill>
                <a:srgbClr val="FFFFFF"/>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6" name="Line"/>
            <p:cNvSpPr/>
            <p:nvPr/>
          </p:nvSpPr>
          <p:spPr>
            <a:xfrm flipH="1" flipV="1">
              <a:off x="-1" y="1128299"/>
              <a:ext cx="2989870" cy="1"/>
            </a:xfrm>
            <a:prstGeom prst="line">
              <a:avLst/>
            </a:prstGeom>
            <a:noFill/>
            <a:ln w="50800" cap="flat">
              <a:solidFill>
                <a:srgbClr val="FFFFFF"/>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7" name="Line"/>
            <p:cNvSpPr/>
            <p:nvPr/>
          </p:nvSpPr>
          <p:spPr>
            <a:xfrm flipV="1">
              <a:off x="1127982" y="81946"/>
              <a:ext cx="1" cy="870210"/>
            </a:xfrm>
            <a:prstGeom prst="line">
              <a:avLst/>
            </a:prstGeom>
            <a:noFill/>
            <a:ln w="31750" cap="flat">
              <a:solidFill>
                <a:srgbClr val="FFFFF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8" name="Line"/>
            <p:cNvSpPr/>
            <p:nvPr/>
          </p:nvSpPr>
          <p:spPr>
            <a:xfrm flipV="1">
              <a:off x="1840362" y="71170"/>
              <a:ext cx="1" cy="891763"/>
            </a:xfrm>
            <a:prstGeom prst="line">
              <a:avLst/>
            </a:prstGeom>
            <a:noFill/>
            <a:ln w="31750" cap="flat">
              <a:solidFill>
                <a:srgbClr val="FFFFF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gr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B13E479-AA87-96F0-A64C-B586EC988391}"/>
              </a:ext>
            </a:extLst>
          </p:cNvPr>
          <p:cNvSpPr/>
          <p:nvPr/>
        </p:nvSpPr>
        <p:spPr>
          <a:xfrm>
            <a:off x="3175" y="502712"/>
            <a:ext cx="12185650" cy="110806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2399"/>
          </a:p>
        </p:txBody>
      </p:sp>
      <p:sp>
        <p:nvSpPr>
          <p:cNvPr id="3" name="TextBox 3"/>
          <p:cNvSpPr txBox="1"/>
          <p:nvPr/>
        </p:nvSpPr>
        <p:spPr>
          <a:xfrm>
            <a:off x="716657" y="4731476"/>
            <a:ext cx="4352189" cy="1493358"/>
          </a:xfrm>
          <a:prstGeom prst="rect">
            <a:avLst/>
          </a:prstGeom>
        </p:spPr>
        <p:txBody>
          <a:bodyPr wrap="square" lIns="0" tIns="0" rIns="0" bIns="0" rtlCol="0" anchor="t">
            <a:spAutoFit/>
          </a:bodyPr>
          <a:lstStyle/>
          <a:p>
            <a:pPr>
              <a:lnSpc>
                <a:spcPts val="2985"/>
              </a:lnSpc>
            </a:pPr>
            <a:r>
              <a:rPr lang="en-US" sz="1599" b="1" dirty="0">
                <a:solidFill>
                  <a:srgbClr val="404040"/>
                </a:solidFill>
                <a:latin typeface="Montserrat" pitchFamily="2" charset="77"/>
              </a:rPr>
              <a:t>Omics Data</a:t>
            </a:r>
            <a:endParaRPr lang="en-US" sz="1599" dirty="0">
              <a:solidFill>
                <a:srgbClr val="404040"/>
              </a:solidFill>
              <a:latin typeface="Montserrat" pitchFamily="2" charset="77"/>
            </a:endParaRPr>
          </a:p>
          <a:p>
            <a:pPr marL="228475" indent="-228475">
              <a:lnSpc>
                <a:spcPts val="2985"/>
              </a:lnSpc>
              <a:buFont typeface="Arial" panose="020B0604020202020204" pitchFamily="34" charset="0"/>
              <a:buChar char="•"/>
            </a:pPr>
            <a:r>
              <a:rPr lang="en-US" sz="1599" dirty="0">
                <a:solidFill>
                  <a:srgbClr val="404040"/>
                </a:solidFill>
                <a:latin typeface="Montserrat" pitchFamily="2" charset="77"/>
              </a:rPr>
              <a:t>i.e. genomics, proteomics</a:t>
            </a:r>
          </a:p>
          <a:p>
            <a:pPr marL="228475" indent="-228475">
              <a:lnSpc>
                <a:spcPts val="2985"/>
              </a:lnSpc>
              <a:buFont typeface="Arial" panose="020B0604020202020204" pitchFamily="34" charset="0"/>
              <a:buChar char="•"/>
            </a:pPr>
            <a:r>
              <a:rPr lang="en-US" sz="1599" dirty="0">
                <a:solidFill>
                  <a:srgbClr val="404040"/>
                </a:solidFill>
                <a:latin typeface="Montserrat" pitchFamily="2" charset="77"/>
              </a:rPr>
              <a:t>(Ultra) high-dimensional</a:t>
            </a:r>
          </a:p>
          <a:p>
            <a:pPr marL="228475" indent="-228475">
              <a:lnSpc>
                <a:spcPts val="2985"/>
              </a:lnSpc>
              <a:buFont typeface="Arial" panose="020B0604020202020204" pitchFamily="34" charset="0"/>
              <a:buChar char="•"/>
            </a:pPr>
            <a:r>
              <a:rPr lang="en-US" sz="1599" dirty="0">
                <a:solidFill>
                  <a:srgbClr val="404040"/>
                </a:solidFill>
                <a:latin typeface="Montserrat" pitchFamily="2" charset="77"/>
              </a:rPr>
              <a:t>Needs a lot of preprocessing </a:t>
            </a:r>
          </a:p>
        </p:txBody>
      </p:sp>
      <p:sp>
        <p:nvSpPr>
          <p:cNvPr id="8" name="TextBox 8"/>
          <p:cNvSpPr txBox="1"/>
          <p:nvPr/>
        </p:nvSpPr>
        <p:spPr>
          <a:xfrm>
            <a:off x="675757" y="2081304"/>
            <a:ext cx="3755307" cy="2262799"/>
          </a:xfrm>
          <a:prstGeom prst="rect">
            <a:avLst/>
          </a:prstGeom>
        </p:spPr>
        <p:txBody>
          <a:bodyPr wrap="square" lIns="0" tIns="0" rIns="0" bIns="0" rtlCol="0" anchor="t">
            <a:spAutoFit/>
          </a:bodyPr>
          <a:lstStyle/>
          <a:p>
            <a:pPr>
              <a:lnSpc>
                <a:spcPts val="2985"/>
              </a:lnSpc>
            </a:pPr>
            <a:r>
              <a:rPr lang="en-US" sz="1599" b="1" dirty="0">
                <a:solidFill>
                  <a:srgbClr val="404040"/>
                </a:solidFill>
                <a:latin typeface="Montserrat" pitchFamily="2" charset="77"/>
              </a:rPr>
              <a:t>Measurements</a:t>
            </a:r>
          </a:p>
          <a:p>
            <a:pPr marL="228475" indent="-228475">
              <a:lnSpc>
                <a:spcPts val="2985"/>
              </a:lnSpc>
              <a:buFont typeface="Arial" panose="020B0604020202020204" pitchFamily="34" charset="0"/>
              <a:buChar char="•"/>
            </a:pPr>
            <a:r>
              <a:rPr lang="en-US" sz="1599" dirty="0">
                <a:solidFill>
                  <a:srgbClr val="404040"/>
                </a:solidFill>
                <a:latin typeface="Montserrat" pitchFamily="2" charset="77"/>
              </a:rPr>
              <a:t>i.e. height, weight, heart rate</a:t>
            </a:r>
          </a:p>
          <a:p>
            <a:pPr marL="228475" indent="-228475">
              <a:lnSpc>
                <a:spcPts val="2985"/>
              </a:lnSpc>
              <a:buFont typeface="Arial" panose="020B0604020202020204" pitchFamily="34" charset="0"/>
              <a:buChar char="•"/>
            </a:pPr>
            <a:r>
              <a:rPr lang="en-US" sz="1599" dirty="0">
                <a:solidFill>
                  <a:srgbClr val="404040"/>
                </a:solidFill>
                <a:latin typeface="Montserrat" pitchFamily="2" charset="77"/>
              </a:rPr>
              <a:t>Represented as a number or a category</a:t>
            </a:r>
          </a:p>
          <a:p>
            <a:pPr marL="228475" indent="-228475">
              <a:lnSpc>
                <a:spcPts val="2985"/>
              </a:lnSpc>
              <a:buFont typeface="Arial" panose="020B0604020202020204" pitchFamily="34" charset="0"/>
              <a:buChar char="•"/>
            </a:pPr>
            <a:r>
              <a:rPr lang="en-US" sz="1599" dirty="0">
                <a:solidFill>
                  <a:srgbClr val="404040"/>
                </a:solidFill>
                <a:latin typeface="Montserrat" pitchFamily="2" charset="77"/>
              </a:rPr>
              <a:t>Often low dimensional, but </a:t>
            </a:r>
            <a:r>
              <a:rPr lang="en-US" sz="1599" i="1" dirty="0">
                <a:solidFill>
                  <a:srgbClr val="404040"/>
                </a:solidFill>
                <a:latin typeface="Montserrat" pitchFamily="2" charset="77"/>
              </a:rPr>
              <a:t>wearables</a:t>
            </a:r>
            <a:r>
              <a:rPr lang="en-US" sz="1599" dirty="0">
                <a:solidFill>
                  <a:srgbClr val="404040"/>
                </a:solidFill>
                <a:latin typeface="Montserrat" pitchFamily="2" charset="77"/>
              </a:rPr>
              <a:t> are changing that</a:t>
            </a:r>
          </a:p>
        </p:txBody>
      </p:sp>
      <p:sp>
        <p:nvSpPr>
          <p:cNvPr id="9" name="TextBox 9"/>
          <p:cNvSpPr txBox="1"/>
          <p:nvPr/>
        </p:nvSpPr>
        <p:spPr>
          <a:xfrm>
            <a:off x="8277805" y="4749112"/>
            <a:ext cx="4066438" cy="1493358"/>
          </a:xfrm>
          <a:prstGeom prst="rect">
            <a:avLst/>
          </a:prstGeom>
        </p:spPr>
        <p:txBody>
          <a:bodyPr lIns="0" tIns="0" rIns="0" bIns="0" rtlCol="0" anchor="t">
            <a:spAutoFit/>
          </a:bodyPr>
          <a:lstStyle/>
          <a:p>
            <a:pPr>
              <a:lnSpc>
                <a:spcPts val="2985"/>
              </a:lnSpc>
            </a:pPr>
            <a:r>
              <a:rPr lang="en-US" sz="1599" b="1" dirty="0">
                <a:solidFill>
                  <a:srgbClr val="404040"/>
                </a:solidFill>
                <a:latin typeface="Montserrat" pitchFamily="2" charset="77"/>
              </a:rPr>
              <a:t>Descriptive Data</a:t>
            </a:r>
          </a:p>
          <a:p>
            <a:pPr marL="228475" indent="-228475">
              <a:lnSpc>
                <a:spcPts val="2985"/>
              </a:lnSpc>
              <a:buFont typeface="Arial" panose="020B0604020202020204" pitchFamily="34" charset="0"/>
              <a:buChar char="•"/>
            </a:pPr>
            <a:r>
              <a:rPr lang="en-US" sz="1599" dirty="0">
                <a:solidFill>
                  <a:srgbClr val="404040"/>
                </a:solidFill>
                <a:latin typeface="Montserrat"/>
              </a:rPr>
              <a:t>i.e. patient journals, registry data</a:t>
            </a:r>
          </a:p>
          <a:p>
            <a:pPr marL="228475" indent="-228475">
              <a:lnSpc>
                <a:spcPts val="2985"/>
              </a:lnSpc>
              <a:buFont typeface="Arial" panose="020B0604020202020204" pitchFamily="34" charset="0"/>
              <a:buChar char="•"/>
            </a:pPr>
            <a:r>
              <a:rPr lang="en-US" sz="1599" dirty="0">
                <a:solidFill>
                  <a:srgbClr val="404040"/>
                </a:solidFill>
                <a:latin typeface="Montserrat"/>
              </a:rPr>
              <a:t>Highly person-sensitive</a:t>
            </a:r>
            <a:endParaRPr lang="en-US" sz="1599" dirty="0">
              <a:solidFill>
                <a:srgbClr val="404040"/>
              </a:solidFill>
              <a:latin typeface="Montserrat" pitchFamily="2" charset="77"/>
            </a:endParaRPr>
          </a:p>
          <a:p>
            <a:pPr marL="228475" indent="-228475">
              <a:lnSpc>
                <a:spcPts val="2985"/>
              </a:lnSpc>
              <a:buFont typeface="Arial" panose="020B0604020202020204" pitchFamily="34" charset="0"/>
              <a:buChar char="•"/>
            </a:pPr>
            <a:r>
              <a:rPr lang="en-US" sz="1599" dirty="0">
                <a:solidFill>
                  <a:srgbClr val="404040"/>
                </a:solidFill>
                <a:latin typeface="Montserrat" pitchFamily="2" charset="77"/>
              </a:rPr>
              <a:t>Not easily standardized</a:t>
            </a:r>
          </a:p>
        </p:txBody>
      </p:sp>
      <p:sp>
        <p:nvSpPr>
          <p:cNvPr id="10" name="TextBox 10"/>
          <p:cNvSpPr txBox="1"/>
          <p:nvPr/>
        </p:nvSpPr>
        <p:spPr>
          <a:xfrm>
            <a:off x="8277805" y="2286969"/>
            <a:ext cx="3532527" cy="1878078"/>
          </a:xfrm>
          <a:prstGeom prst="rect">
            <a:avLst/>
          </a:prstGeom>
        </p:spPr>
        <p:txBody>
          <a:bodyPr wrap="square" lIns="0" tIns="0" rIns="0" bIns="0" rtlCol="0" anchor="t">
            <a:spAutoFit/>
          </a:bodyPr>
          <a:lstStyle/>
          <a:p>
            <a:pPr>
              <a:lnSpc>
                <a:spcPts val="2985"/>
              </a:lnSpc>
            </a:pPr>
            <a:r>
              <a:rPr lang="en-US" sz="1599" b="1" dirty="0">
                <a:solidFill>
                  <a:srgbClr val="404040"/>
                </a:solidFill>
                <a:latin typeface="Montserrat" pitchFamily="2" charset="77"/>
              </a:rPr>
              <a:t>Survey Data</a:t>
            </a:r>
          </a:p>
          <a:p>
            <a:pPr marL="228475" indent="-228475">
              <a:lnSpc>
                <a:spcPts val="2985"/>
              </a:lnSpc>
              <a:buFont typeface="Arial" panose="020B0604020202020204" pitchFamily="34" charset="0"/>
              <a:buChar char="•"/>
            </a:pPr>
            <a:r>
              <a:rPr lang="en-US" sz="1599" dirty="0">
                <a:solidFill>
                  <a:srgbClr val="404040"/>
                </a:solidFill>
                <a:latin typeface="Montserrat"/>
              </a:rPr>
              <a:t>Can be descriptive, numeric or categorical</a:t>
            </a:r>
          </a:p>
          <a:p>
            <a:pPr marL="228475" indent="-228475">
              <a:lnSpc>
                <a:spcPts val="2985"/>
              </a:lnSpc>
              <a:buFont typeface="Arial" panose="020B0604020202020204" pitchFamily="34" charset="0"/>
              <a:buChar char="•"/>
            </a:pPr>
            <a:r>
              <a:rPr lang="en-US" sz="1599" dirty="0">
                <a:solidFill>
                  <a:srgbClr val="404040"/>
                </a:solidFill>
                <a:latin typeface="Montserrat"/>
              </a:rPr>
              <a:t>Relies on reporting, i.e. very prone to bias</a:t>
            </a:r>
          </a:p>
        </p:txBody>
      </p:sp>
      <p:sp>
        <p:nvSpPr>
          <p:cNvPr id="11" name="TextBox 3">
            <a:extLst>
              <a:ext uri="{FF2B5EF4-FFF2-40B4-BE49-F238E27FC236}">
                <a16:creationId xmlns:a16="http://schemas.microsoft.com/office/drawing/2014/main" id="{59DA709C-6AE7-A00C-0AA6-E54DE7E75830}"/>
              </a:ext>
            </a:extLst>
          </p:cNvPr>
          <p:cNvSpPr txBox="1"/>
          <p:nvPr/>
        </p:nvSpPr>
        <p:spPr>
          <a:xfrm>
            <a:off x="3352268" y="705889"/>
            <a:ext cx="5123018" cy="614142"/>
          </a:xfrm>
          <a:prstGeom prst="rect">
            <a:avLst/>
          </a:prstGeom>
        </p:spPr>
        <p:txBody>
          <a:bodyPr wrap="square" lIns="0" tIns="0" rIns="0" bIns="0" rtlCol="0" anchor="t">
            <a:spAutoFit/>
          </a:bodyPr>
          <a:lstStyle/>
          <a:p>
            <a:pPr algn="ctr">
              <a:lnSpc>
                <a:spcPts val="5202"/>
              </a:lnSpc>
            </a:pPr>
            <a:r>
              <a:rPr lang="en-US" sz="3598" b="1" dirty="0">
                <a:solidFill>
                  <a:srgbClr val="404040"/>
                </a:solidFill>
                <a:latin typeface="Montserrat" pitchFamily="2" charset="77"/>
              </a:rPr>
              <a:t>DATA TYPES IN HDS</a:t>
            </a:r>
          </a:p>
        </p:txBody>
      </p:sp>
      <p:sp>
        <p:nvSpPr>
          <p:cNvPr id="20" name="Rectangle 11">
            <a:extLst>
              <a:ext uri="{FF2B5EF4-FFF2-40B4-BE49-F238E27FC236}">
                <a16:creationId xmlns:a16="http://schemas.microsoft.com/office/drawing/2014/main" id="{C845C70F-AE5E-1BF1-52D2-C6346E94F79F}"/>
              </a:ext>
            </a:extLst>
          </p:cNvPr>
          <p:cNvSpPr txBox="1"/>
          <p:nvPr/>
        </p:nvSpPr>
        <p:spPr>
          <a:xfrm>
            <a:off x="3109639" y="3424981"/>
            <a:ext cx="65" cy="235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300" b="1">
                <a:solidFill>
                  <a:srgbClr val="C6D6D1"/>
                </a:solidFill>
                <a:latin typeface="Open Sans Semibold"/>
                <a:ea typeface="Open Sans Semibold"/>
                <a:cs typeface="Open Sans Semibold"/>
                <a:sym typeface="Open Sans Semibold"/>
              </a:defRPr>
            </a:lvl1pPr>
          </a:lstStyle>
          <a:p>
            <a:endParaRPr sz="1533" dirty="0"/>
          </a:p>
        </p:txBody>
      </p:sp>
      <p:grpSp>
        <p:nvGrpSpPr>
          <p:cNvPr id="42" name="Group 41">
            <a:extLst>
              <a:ext uri="{FF2B5EF4-FFF2-40B4-BE49-F238E27FC236}">
                <a16:creationId xmlns:a16="http://schemas.microsoft.com/office/drawing/2014/main" id="{51EFA522-8539-B5ED-BF74-14565EEB6D29}"/>
              </a:ext>
            </a:extLst>
          </p:cNvPr>
          <p:cNvGrpSpPr>
            <a:grpSpLocks noChangeAspect="1"/>
          </p:cNvGrpSpPr>
          <p:nvPr/>
        </p:nvGrpSpPr>
        <p:grpSpPr>
          <a:xfrm>
            <a:off x="4430622" y="2460991"/>
            <a:ext cx="3497229" cy="3499715"/>
            <a:chOff x="7504398" y="3946525"/>
            <a:chExt cx="4234028" cy="4237039"/>
          </a:xfrm>
        </p:grpSpPr>
        <p:sp>
          <p:nvSpPr>
            <p:cNvPr id="21" name="Freeform 12">
              <a:extLst>
                <a:ext uri="{FF2B5EF4-FFF2-40B4-BE49-F238E27FC236}">
                  <a16:creationId xmlns:a16="http://schemas.microsoft.com/office/drawing/2014/main" id="{AE89C7AB-37F6-9C8F-2BAB-8EBA1CC252D3}"/>
                </a:ext>
              </a:extLst>
            </p:cNvPr>
            <p:cNvSpPr/>
            <p:nvPr/>
          </p:nvSpPr>
          <p:spPr>
            <a:xfrm>
              <a:off x="9690550" y="3946525"/>
              <a:ext cx="2046298" cy="2439989"/>
            </a:xfrm>
            <a:custGeom>
              <a:avLst/>
              <a:gdLst/>
              <a:ahLst/>
              <a:cxnLst>
                <a:cxn ang="0">
                  <a:pos x="wd2" y="hd2"/>
                </a:cxn>
                <a:cxn ang="5400000">
                  <a:pos x="wd2" y="hd2"/>
                </a:cxn>
                <a:cxn ang="10800000">
                  <a:pos x="wd2" y="hd2"/>
                </a:cxn>
                <a:cxn ang="16200000">
                  <a:pos x="wd2" y="hd2"/>
                </a:cxn>
              </a:cxnLst>
              <a:rect l="0" t="0" r="r" b="b"/>
              <a:pathLst>
                <a:path w="20412" h="21600" extrusionOk="0">
                  <a:moveTo>
                    <a:pt x="16850" y="18427"/>
                  </a:moveTo>
                  <a:cubicBezTo>
                    <a:pt x="21600" y="14208"/>
                    <a:pt x="21600" y="7356"/>
                    <a:pt x="16850" y="3137"/>
                  </a:cubicBezTo>
                  <a:cubicBezTo>
                    <a:pt x="14576" y="1118"/>
                    <a:pt x="11531" y="0"/>
                    <a:pt x="8242" y="0"/>
                  </a:cubicBezTo>
                  <a:cubicBezTo>
                    <a:pt x="5156" y="0"/>
                    <a:pt x="2274" y="1010"/>
                    <a:pt x="0" y="2849"/>
                  </a:cubicBezTo>
                  <a:cubicBezTo>
                    <a:pt x="2274" y="5012"/>
                    <a:pt x="3492" y="7825"/>
                    <a:pt x="3492" y="10782"/>
                  </a:cubicBezTo>
                  <a:cubicBezTo>
                    <a:pt x="3492" y="13775"/>
                    <a:pt x="2274" y="16552"/>
                    <a:pt x="0" y="18715"/>
                  </a:cubicBezTo>
                  <a:cubicBezTo>
                    <a:pt x="2274" y="20590"/>
                    <a:pt x="5156" y="21600"/>
                    <a:pt x="8242" y="21600"/>
                  </a:cubicBezTo>
                  <a:cubicBezTo>
                    <a:pt x="11531" y="21600"/>
                    <a:pt x="14576" y="20482"/>
                    <a:pt x="16850" y="18427"/>
                  </a:cubicBezTo>
                  <a:close/>
                </a:path>
              </a:pathLst>
            </a:custGeom>
            <a:solidFill>
              <a:srgbClr val="71B5CB"/>
            </a:solidFill>
            <a:ln w="12700">
              <a:miter lim="400000"/>
            </a:ln>
          </p:spPr>
          <p:txBody>
            <a:bodyPr lIns="30464" rIns="30464"/>
            <a:lstStyle/>
            <a:p>
              <a:pPr algn="ctr"/>
              <a:endParaRPr sz="2399" dirty="0"/>
            </a:p>
          </p:txBody>
        </p:sp>
        <p:sp>
          <p:nvSpPr>
            <p:cNvPr id="22" name="Freeform 13">
              <a:extLst>
                <a:ext uri="{FF2B5EF4-FFF2-40B4-BE49-F238E27FC236}">
                  <a16:creationId xmlns:a16="http://schemas.microsoft.com/office/drawing/2014/main" id="{8807A992-1F92-6A62-F445-350D4F3B78DB}"/>
                </a:ext>
              </a:extLst>
            </p:cNvPr>
            <p:cNvSpPr/>
            <p:nvPr/>
          </p:nvSpPr>
          <p:spPr>
            <a:xfrm>
              <a:off x="9300025" y="6134100"/>
              <a:ext cx="2438401" cy="2049464"/>
            </a:xfrm>
            <a:custGeom>
              <a:avLst/>
              <a:gdLst/>
              <a:ahLst/>
              <a:cxnLst>
                <a:cxn ang="0">
                  <a:pos x="wd2" y="hd2"/>
                </a:cxn>
                <a:cxn ang="5400000">
                  <a:pos x="wd2" y="hd2"/>
                </a:cxn>
                <a:cxn ang="10800000">
                  <a:pos x="wd2" y="hd2"/>
                </a:cxn>
                <a:cxn ang="16200000">
                  <a:pos x="wd2" y="hd2"/>
                </a:cxn>
              </a:cxnLst>
              <a:rect l="0" t="0" r="r" b="b"/>
              <a:pathLst>
                <a:path w="21600" h="21600" extrusionOk="0">
                  <a:moveTo>
                    <a:pt x="10782" y="3693"/>
                  </a:moveTo>
                  <a:cubicBezTo>
                    <a:pt x="7825" y="3693"/>
                    <a:pt x="5012" y="2405"/>
                    <a:pt x="2849" y="0"/>
                  </a:cubicBezTo>
                  <a:cubicBezTo>
                    <a:pt x="1010" y="2362"/>
                    <a:pt x="0" y="5454"/>
                    <a:pt x="0" y="8717"/>
                  </a:cubicBezTo>
                  <a:cubicBezTo>
                    <a:pt x="0" y="12153"/>
                    <a:pt x="1118" y="15416"/>
                    <a:pt x="3173" y="17821"/>
                  </a:cubicBezTo>
                  <a:cubicBezTo>
                    <a:pt x="5193" y="20269"/>
                    <a:pt x="7897" y="21600"/>
                    <a:pt x="10782" y="21600"/>
                  </a:cubicBezTo>
                  <a:cubicBezTo>
                    <a:pt x="13703" y="21600"/>
                    <a:pt x="16407" y="20269"/>
                    <a:pt x="18427" y="17821"/>
                  </a:cubicBezTo>
                  <a:cubicBezTo>
                    <a:pt x="20482" y="15416"/>
                    <a:pt x="21600" y="12153"/>
                    <a:pt x="21600" y="8717"/>
                  </a:cubicBezTo>
                  <a:cubicBezTo>
                    <a:pt x="21600" y="5454"/>
                    <a:pt x="20590" y="2362"/>
                    <a:pt x="18751" y="0"/>
                  </a:cubicBezTo>
                  <a:cubicBezTo>
                    <a:pt x="16588" y="2405"/>
                    <a:pt x="13775" y="3693"/>
                    <a:pt x="10782" y="3693"/>
                  </a:cubicBezTo>
                  <a:close/>
                </a:path>
              </a:pathLst>
            </a:custGeom>
            <a:solidFill>
              <a:srgbClr val="EDC07B"/>
            </a:solidFill>
            <a:ln w="12700">
              <a:miter lim="400000"/>
            </a:ln>
          </p:spPr>
          <p:txBody>
            <a:bodyPr lIns="30464" rIns="30464"/>
            <a:lstStyle/>
            <a:p>
              <a:endParaRPr sz="2399" dirty="0"/>
            </a:p>
          </p:txBody>
        </p:sp>
        <p:sp>
          <p:nvSpPr>
            <p:cNvPr id="23" name="Freeform 14">
              <a:extLst>
                <a:ext uri="{FF2B5EF4-FFF2-40B4-BE49-F238E27FC236}">
                  <a16:creationId xmlns:a16="http://schemas.microsoft.com/office/drawing/2014/main" id="{14519848-DB8E-322B-0F6D-0F9F7AF60FFB}"/>
                </a:ext>
              </a:extLst>
            </p:cNvPr>
            <p:cNvSpPr/>
            <p:nvPr/>
          </p:nvSpPr>
          <p:spPr>
            <a:xfrm>
              <a:off x="7504564" y="5741987"/>
              <a:ext cx="2047875" cy="2441576"/>
            </a:xfrm>
            <a:custGeom>
              <a:avLst/>
              <a:gdLst/>
              <a:ahLst/>
              <a:cxnLst>
                <a:cxn ang="0">
                  <a:pos x="wd2" y="hd2"/>
                </a:cxn>
                <a:cxn ang="5400000">
                  <a:pos x="wd2" y="hd2"/>
                </a:cxn>
                <a:cxn ang="10800000">
                  <a:pos x="wd2" y="hd2"/>
                </a:cxn>
                <a:cxn ang="16200000">
                  <a:pos x="wd2" y="hd2"/>
                </a:cxn>
              </a:cxnLst>
              <a:rect l="0" t="0" r="r" b="b"/>
              <a:pathLst>
                <a:path w="21600" h="21600" extrusionOk="0">
                  <a:moveTo>
                    <a:pt x="3779" y="18427"/>
                  </a:moveTo>
                  <a:cubicBezTo>
                    <a:pt x="6184" y="20482"/>
                    <a:pt x="9404" y="21600"/>
                    <a:pt x="12840" y="21600"/>
                  </a:cubicBezTo>
                  <a:cubicBezTo>
                    <a:pt x="16146" y="21600"/>
                    <a:pt x="19195" y="20590"/>
                    <a:pt x="21600" y="18715"/>
                  </a:cubicBezTo>
                  <a:cubicBezTo>
                    <a:pt x="19195" y="16552"/>
                    <a:pt x="17864" y="13775"/>
                    <a:pt x="17864" y="10782"/>
                  </a:cubicBezTo>
                  <a:cubicBezTo>
                    <a:pt x="17864" y="7825"/>
                    <a:pt x="19195" y="5012"/>
                    <a:pt x="21600" y="2849"/>
                  </a:cubicBezTo>
                  <a:cubicBezTo>
                    <a:pt x="19195" y="1010"/>
                    <a:pt x="16146" y="0"/>
                    <a:pt x="12840" y="0"/>
                  </a:cubicBezTo>
                  <a:cubicBezTo>
                    <a:pt x="9404" y="0"/>
                    <a:pt x="6184" y="1118"/>
                    <a:pt x="3779" y="3137"/>
                  </a:cubicBezTo>
                  <a:cubicBezTo>
                    <a:pt x="1331" y="5193"/>
                    <a:pt x="0" y="7897"/>
                    <a:pt x="0" y="10782"/>
                  </a:cubicBezTo>
                  <a:cubicBezTo>
                    <a:pt x="0" y="13667"/>
                    <a:pt x="1331" y="16407"/>
                    <a:pt x="3779" y="18427"/>
                  </a:cubicBezTo>
                  <a:close/>
                </a:path>
              </a:pathLst>
            </a:custGeom>
            <a:solidFill>
              <a:srgbClr val="B8BFFF"/>
            </a:solidFill>
            <a:ln w="12700">
              <a:miter lim="400000"/>
            </a:ln>
          </p:spPr>
          <p:txBody>
            <a:bodyPr lIns="30464" rIns="30464"/>
            <a:lstStyle/>
            <a:p>
              <a:endParaRPr sz="2399" dirty="0"/>
            </a:p>
          </p:txBody>
        </p:sp>
        <p:sp>
          <p:nvSpPr>
            <p:cNvPr id="24" name="Freeform 15">
              <a:extLst>
                <a:ext uri="{FF2B5EF4-FFF2-40B4-BE49-F238E27FC236}">
                  <a16:creationId xmlns:a16="http://schemas.microsoft.com/office/drawing/2014/main" id="{5B68B60A-D3F7-3321-EE0E-4E4078059A23}"/>
                </a:ext>
              </a:extLst>
            </p:cNvPr>
            <p:cNvSpPr/>
            <p:nvPr/>
          </p:nvSpPr>
          <p:spPr>
            <a:xfrm>
              <a:off x="7504398" y="3946525"/>
              <a:ext cx="2438565" cy="2047875"/>
            </a:xfrm>
            <a:custGeom>
              <a:avLst/>
              <a:gdLst/>
              <a:ahLst/>
              <a:cxnLst>
                <a:cxn ang="0">
                  <a:pos x="wd2" y="hd2"/>
                </a:cxn>
                <a:cxn ang="5400000">
                  <a:pos x="wd2" y="hd2"/>
                </a:cxn>
                <a:cxn ang="10800000">
                  <a:pos x="wd2" y="hd2"/>
                </a:cxn>
                <a:cxn ang="16200000">
                  <a:pos x="wd2" y="hd2"/>
                </a:cxn>
              </a:cxnLst>
              <a:rect l="0" t="0" r="r" b="b"/>
              <a:pathLst>
                <a:path w="20609" h="21600" extrusionOk="0">
                  <a:moveTo>
                    <a:pt x="10291" y="0"/>
                  </a:moveTo>
                  <a:cubicBezTo>
                    <a:pt x="7539" y="0"/>
                    <a:pt x="4959" y="1331"/>
                    <a:pt x="3033" y="3736"/>
                  </a:cubicBezTo>
                  <a:cubicBezTo>
                    <a:pt x="-922" y="8631"/>
                    <a:pt x="-991" y="16533"/>
                    <a:pt x="2724" y="21600"/>
                  </a:cubicBezTo>
                  <a:cubicBezTo>
                    <a:pt x="4787" y="19195"/>
                    <a:pt x="7470" y="17864"/>
                    <a:pt x="10291" y="17864"/>
                  </a:cubicBezTo>
                  <a:cubicBezTo>
                    <a:pt x="13145" y="17864"/>
                    <a:pt x="15828" y="19195"/>
                    <a:pt x="17892" y="21600"/>
                  </a:cubicBezTo>
                  <a:cubicBezTo>
                    <a:pt x="19646" y="19195"/>
                    <a:pt x="20609" y="16103"/>
                    <a:pt x="20609" y="12840"/>
                  </a:cubicBezTo>
                  <a:cubicBezTo>
                    <a:pt x="20609" y="9404"/>
                    <a:pt x="19543" y="6184"/>
                    <a:pt x="17582" y="3736"/>
                  </a:cubicBezTo>
                  <a:cubicBezTo>
                    <a:pt x="15656" y="1331"/>
                    <a:pt x="13077" y="0"/>
                    <a:pt x="10291" y="0"/>
                  </a:cubicBezTo>
                  <a:close/>
                </a:path>
              </a:pathLst>
            </a:custGeom>
            <a:solidFill>
              <a:srgbClr val="8CC9B1"/>
            </a:solidFill>
            <a:ln w="12700">
              <a:miter lim="400000"/>
            </a:ln>
          </p:spPr>
          <p:txBody>
            <a:bodyPr lIns="30464" rIns="30464"/>
            <a:lstStyle/>
            <a:p>
              <a:endParaRPr sz="2399" dirty="0"/>
            </a:p>
          </p:txBody>
        </p:sp>
        <p:sp>
          <p:nvSpPr>
            <p:cNvPr id="38" name="Rectangle 33">
              <a:extLst>
                <a:ext uri="{FF2B5EF4-FFF2-40B4-BE49-F238E27FC236}">
                  <a16:creationId xmlns:a16="http://schemas.microsoft.com/office/drawing/2014/main" id="{6F39003D-0991-2624-46C1-E7A72A4FA2A1}"/>
                </a:ext>
              </a:extLst>
            </p:cNvPr>
            <p:cNvSpPr txBox="1"/>
            <p:nvPr/>
          </p:nvSpPr>
          <p:spPr>
            <a:xfrm>
              <a:off x="8008138" y="6640427"/>
              <a:ext cx="1010109" cy="695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866" dirty="0"/>
                <a:t>OMICS</a:t>
              </a:r>
            </a:p>
            <a:p>
              <a:pPr algn="ctr"/>
              <a:r>
                <a:rPr lang="en-US" sz="1866" dirty="0"/>
                <a:t>DATA</a:t>
              </a:r>
              <a:endParaRPr sz="1866" dirty="0"/>
            </a:p>
          </p:txBody>
        </p:sp>
        <p:sp>
          <p:nvSpPr>
            <p:cNvPr id="39" name="Rectangle 33">
              <a:extLst>
                <a:ext uri="{FF2B5EF4-FFF2-40B4-BE49-F238E27FC236}">
                  <a16:creationId xmlns:a16="http://schemas.microsoft.com/office/drawing/2014/main" id="{78A5DE0C-37E9-B8A0-6497-EADAC8D944E5}"/>
                </a:ext>
              </a:extLst>
            </p:cNvPr>
            <p:cNvSpPr txBox="1"/>
            <p:nvPr/>
          </p:nvSpPr>
          <p:spPr>
            <a:xfrm>
              <a:off x="10146222" y="4848162"/>
              <a:ext cx="1197427" cy="695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1866" dirty="0"/>
                <a:t>SURVEY</a:t>
              </a:r>
            </a:p>
            <a:p>
              <a:pPr algn="ctr"/>
              <a:r>
                <a:rPr lang="en-US" sz="1866" dirty="0"/>
                <a:t>DATA</a:t>
              </a:r>
              <a:endParaRPr sz="1866" dirty="0"/>
            </a:p>
          </p:txBody>
        </p:sp>
        <p:sp>
          <p:nvSpPr>
            <p:cNvPr id="40" name="Rectangle 33">
              <a:extLst>
                <a:ext uri="{FF2B5EF4-FFF2-40B4-BE49-F238E27FC236}">
                  <a16:creationId xmlns:a16="http://schemas.microsoft.com/office/drawing/2014/main" id="{DA7B53D6-DA5A-1E5F-A1D6-854FCDBCD0FD}"/>
                </a:ext>
              </a:extLst>
            </p:cNvPr>
            <p:cNvSpPr txBox="1"/>
            <p:nvPr/>
          </p:nvSpPr>
          <p:spPr>
            <a:xfrm>
              <a:off x="7661225" y="4872125"/>
              <a:ext cx="2193019" cy="3228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1733" dirty="0"/>
                <a:t>MEASUREMENT</a:t>
              </a:r>
              <a:endParaRPr sz="1733" dirty="0"/>
            </a:p>
          </p:txBody>
        </p:sp>
        <p:sp>
          <p:nvSpPr>
            <p:cNvPr id="41" name="Rectangle 33">
              <a:extLst>
                <a:ext uri="{FF2B5EF4-FFF2-40B4-BE49-F238E27FC236}">
                  <a16:creationId xmlns:a16="http://schemas.microsoft.com/office/drawing/2014/main" id="{06A0D5A0-A488-A178-B446-A233643183C4}"/>
                </a:ext>
              </a:extLst>
            </p:cNvPr>
            <p:cNvSpPr txBox="1"/>
            <p:nvPr/>
          </p:nvSpPr>
          <p:spPr>
            <a:xfrm>
              <a:off x="9509754" y="6823024"/>
              <a:ext cx="1958191" cy="695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866" dirty="0"/>
                <a:t>DESCRIPTIVE</a:t>
              </a:r>
            </a:p>
            <a:p>
              <a:pPr algn="ctr"/>
              <a:r>
                <a:rPr lang="en-US" sz="1866" dirty="0"/>
                <a:t>DATA</a:t>
              </a:r>
            </a:p>
          </p:txBody>
        </p:sp>
      </p:grpSp>
      <p:pic>
        <p:nvPicPr>
          <p:cNvPr id="2" name="Picture 1" descr="A blue and black logo&#10;&#10;Description automatically generated">
            <a:extLst>
              <a:ext uri="{FF2B5EF4-FFF2-40B4-BE49-F238E27FC236}">
                <a16:creationId xmlns:a16="http://schemas.microsoft.com/office/drawing/2014/main" id="{50E2E803-67B6-A1D2-50A2-B1535B544E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391035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66C3C1A-7576-B9F9-C65F-81B85356CF05}"/>
              </a:ext>
            </a:extLst>
          </p:cNvPr>
          <p:cNvSpPr/>
          <p:nvPr/>
        </p:nvSpPr>
        <p:spPr>
          <a:xfrm>
            <a:off x="1272940" y="1909162"/>
            <a:ext cx="4631450" cy="933803"/>
          </a:xfrm>
          <a:prstGeom prst="rect">
            <a:avLst/>
          </a:prstGeom>
          <a:solidFill>
            <a:srgbClr val="CBC0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a:p>
        </p:txBody>
      </p:sp>
      <p:sp>
        <p:nvSpPr>
          <p:cNvPr id="10" name="TextBox 9">
            <a:extLst>
              <a:ext uri="{FF2B5EF4-FFF2-40B4-BE49-F238E27FC236}">
                <a16:creationId xmlns:a16="http://schemas.microsoft.com/office/drawing/2014/main" id="{8FC57A12-64C5-7E8F-D527-49D57D5B93EE}"/>
              </a:ext>
            </a:extLst>
          </p:cNvPr>
          <p:cNvSpPr txBox="1"/>
          <p:nvPr/>
        </p:nvSpPr>
        <p:spPr>
          <a:xfrm>
            <a:off x="1150242" y="2330038"/>
            <a:ext cx="2552843" cy="2419192"/>
          </a:xfrm>
          <a:prstGeom prst="rect">
            <a:avLst/>
          </a:prstGeom>
        </p:spPr>
        <p:txBody>
          <a:bodyPr lIns="39361" tIns="39361" rIns="39361" bIns="39361" rtlCol="0" anchor="ctr"/>
          <a:lstStyle/>
          <a:p>
            <a:pPr algn="ctr">
              <a:lnSpc>
                <a:spcPts val="1415"/>
              </a:lnSpc>
            </a:pPr>
            <a:endParaRPr sz="2399"/>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7" name="Freeform 4">
            <a:extLst>
              <a:ext uri="{FF2B5EF4-FFF2-40B4-BE49-F238E27FC236}">
                <a16:creationId xmlns:a16="http://schemas.microsoft.com/office/drawing/2014/main" id="{B8027E90-A66C-B4A7-F147-57E4C27CF52B}"/>
              </a:ext>
            </a:extLst>
          </p:cNvPr>
          <p:cNvSpPr/>
          <p:nvPr/>
        </p:nvSpPr>
        <p:spPr>
          <a:xfrm>
            <a:off x="3175" y="1787"/>
            <a:ext cx="625905" cy="6854428"/>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2399"/>
          </a:p>
        </p:txBody>
      </p:sp>
      <p:sp>
        <p:nvSpPr>
          <p:cNvPr id="2" name="TextBox 7">
            <a:extLst>
              <a:ext uri="{FF2B5EF4-FFF2-40B4-BE49-F238E27FC236}">
                <a16:creationId xmlns:a16="http://schemas.microsoft.com/office/drawing/2014/main" id="{C0DDC6CD-21D9-9A1F-F52C-79E0A224C855}"/>
              </a:ext>
            </a:extLst>
          </p:cNvPr>
          <p:cNvSpPr txBox="1"/>
          <p:nvPr/>
        </p:nvSpPr>
        <p:spPr>
          <a:xfrm>
            <a:off x="1729476" y="721412"/>
            <a:ext cx="9094536" cy="614142"/>
          </a:xfrm>
          <a:prstGeom prst="rect">
            <a:avLst/>
          </a:prstGeom>
        </p:spPr>
        <p:txBody>
          <a:bodyPr wrap="square" lIns="0" tIns="0" rIns="0" bIns="0" rtlCol="0" anchor="t">
            <a:spAutoFit/>
          </a:bodyPr>
          <a:lstStyle/>
          <a:p>
            <a:pPr>
              <a:lnSpc>
                <a:spcPts val="5202"/>
              </a:lnSpc>
            </a:pPr>
            <a:r>
              <a:rPr lang="en-US" sz="3598" b="1" dirty="0">
                <a:solidFill>
                  <a:srgbClr val="404040"/>
                </a:solidFill>
                <a:latin typeface="Montserrat" pitchFamily="2" charset="77"/>
              </a:rPr>
              <a:t>WHICH APROACH SHOULD WE USE?</a:t>
            </a:r>
          </a:p>
        </p:txBody>
      </p:sp>
      <p:pic>
        <p:nvPicPr>
          <p:cNvPr id="5" name="Picture 4" descr="A blue and black logo&#10;&#10;Description automatically generated">
            <a:extLst>
              <a:ext uri="{FF2B5EF4-FFF2-40B4-BE49-F238E27FC236}">
                <a16:creationId xmlns:a16="http://schemas.microsoft.com/office/drawing/2014/main" id="{69015DB5-464D-597D-93C6-C65E83400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6" name="Rectangle 5">
            <a:extLst>
              <a:ext uri="{FF2B5EF4-FFF2-40B4-BE49-F238E27FC236}">
                <a16:creationId xmlns:a16="http://schemas.microsoft.com/office/drawing/2014/main" id="{CA59C49D-133D-296B-BFBF-434064DD5F66}"/>
              </a:ext>
            </a:extLst>
          </p:cNvPr>
          <p:cNvSpPr/>
          <p:nvPr/>
        </p:nvSpPr>
        <p:spPr>
          <a:xfrm>
            <a:off x="1272940" y="1921678"/>
            <a:ext cx="4631450" cy="2419192"/>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a:solidFill>
                <a:schemeClr val="accent1">
                  <a:lumMod val="20000"/>
                  <a:lumOff val="80000"/>
                </a:schemeClr>
              </a:solidFill>
            </a:endParaRPr>
          </a:p>
        </p:txBody>
      </p:sp>
      <p:sp>
        <p:nvSpPr>
          <p:cNvPr id="7" name="Rectangle 6">
            <a:extLst>
              <a:ext uri="{FF2B5EF4-FFF2-40B4-BE49-F238E27FC236}">
                <a16:creationId xmlns:a16="http://schemas.microsoft.com/office/drawing/2014/main" id="{E1FD85CD-FF0C-1D3D-E556-54D6888CFB93}"/>
              </a:ext>
            </a:extLst>
          </p:cNvPr>
          <p:cNvSpPr/>
          <p:nvPr/>
        </p:nvSpPr>
        <p:spPr>
          <a:xfrm>
            <a:off x="6534793" y="1913157"/>
            <a:ext cx="4631450" cy="4054521"/>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a:p>
        </p:txBody>
      </p:sp>
      <p:sp>
        <p:nvSpPr>
          <p:cNvPr id="9" name="TextBox 8">
            <a:extLst>
              <a:ext uri="{FF2B5EF4-FFF2-40B4-BE49-F238E27FC236}">
                <a16:creationId xmlns:a16="http://schemas.microsoft.com/office/drawing/2014/main" id="{BE66C336-CF0A-1318-8D2E-4BC5E3D1E725}"/>
              </a:ext>
            </a:extLst>
          </p:cNvPr>
          <p:cNvSpPr txBox="1"/>
          <p:nvPr/>
        </p:nvSpPr>
        <p:spPr>
          <a:xfrm>
            <a:off x="1275181" y="4572372"/>
            <a:ext cx="4830384" cy="1882310"/>
          </a:xfrm>
          <a:prstGeom prst="rect">
            <a:avLst/>
          </a:prstGeom>
        </p:spPr>
        <p:txBody>
          <a:bodyPr wrap="square" lIns="0" tIns="0" rIns="0" bIns="0" rtlCol="0" anchor="t">
            <a:spAutoFit/>
          </a:bodyPr>
          <a:lstStyle/>
          <a:p>
            <a:pPr>
              <a:lnSpc>
                <a:spcPts val="2985"/>
              </a:lnSpc>
            </a:pPr>
            <a:r>
              <a:rPr lang="en-US" sz="1733" dirty="0">
                <a:solidFill>
                  <a:srgbClr val="404040"/>
                </a:solidFill>
                <a:latin typeface="Montserrat"/>
              </a:rPr>
              <a:t>The scientific questions asked are central to the methods chosen.</a:t>
            </a:r>
          </a:p>
          <a:p>
            <a:pPr>
              <a:lnSpc>
                <a:spcPts val="2985"/>
              </a:lnSpc>
            </a:pPr>
            <a:endParaRPr lang="en-US" sz="1733" dirty="0">
              <a:solidFill>
                <a:srgbClr val="404040"/>
              </a:solidFill>
              <a:latin typeface="Montserrat" pitchFamily="2" charset="77"/>
            </a:endParaRPr>
          </a:p>
          <a:p>
            <a:pPr>
              <a:lnSpc>
                <a:spcPts val="2985"/>
              </a:lnSpc>
            </a:pPr>
            <a:r>
              <a:rPr lang="en-US" sz="1733" dirty="0">
                <a:solidFill>
                  <a:srgbClr val="404040"/>
                </a:solidFill>
                <a:latin typeface="Montserrat"/>
              </a:rPr>
              <a:t>The</a:t>
            </a:r>
            <a:r>
              <a:rPr lang="en-US" sz="1733" b="1" dirty="0">
                <a:solidFill>
                  <a:srgbClr val="404040"/>
                </a:solidFill>
                <a:latin typeface="Montserrat"/>
              </a:rPr>
              <a:t> dataset size</a:t>
            </a:r>
            <a:r>
              <a:rPr lang="en-US" sz="1733" dirty="0">
                <a:solidFill>
                  <a:srgbClr val="404040"/>
                </a:solidFill>
                <a:latin typeface="Montserrat"/>
              </a:rPr>
              <a:t> guides choice of algorithm.</a:t>
            </a:r>
          </a:p>
        </p:txBody>
      </p:sp>
      <p:sp>
        <p:nvSpPr>
          <p:cNvPr id="13" name="TextBox 8">
            <a:extLst>
              <a:ext uri="{FF2B5EF4-FFF2-40B4-BE49-F238E27FC236}">
                <a16:creationId xmlns:a16="http://schemas.microsoft.com/office/drawing/2014/main" id="{78A35685-9BDB-229D-230B-44B55FE47F41}"/>
              </a:ext>
            </a:extLst>
          </p:cNvPr>
          <p:cNvSpPr txBox="1"/>
          <p:nvPr/>
        </p:nvSpPr>
        <p:spPr>
          <a:xfrm>
            <a:off x="1630881" y="2972343"/>
            <a:ext cx="4462388" cy="1497589"/>
          </a:xfrm>
          <a:prstGeom prst="rect">
            <a:avLst/>
          </a:prstGeom>
        </p:spPr>
        <p:txBody>
          <a:bodyPr wrap="square" lIns="0" tIns="0" rIns="0" bIns="0" rtlCol="0" anchor="t">
            <a:spAutoFit/>
          </a:bodyPr>
          <a:lstStyle/>
          <a:p>
            <a:pPr marL="304633" indent="-304633">
              <a:lnSpc>
                <a:spcPts val="2985"/>
              </a:lnSpc>
              <a:buFont typeface="Arial" panose="020B0604020202020204" pitchFamily="34" charset="0"/>
              <a:buChar char="•"/>
            </a:pPr>
            <a:r>
              <a:rPr lang="en-US" sz="1733" dirty="0">
                <a:solidFill>
                  <a:srgbClr val="404040"/>
                </a:solidFill>
                <a:latin typeface="Montserrat" pitchFamily="2" charset="77"/>
              </a:rPr>
              <a:t>’Simple’ question</a:t>
            </a:r>
          </a:p>
          <a:p>
            <a:pPr marL="304633" indent="-304633">
              <a:lnSpc>
                <a:spcPts val="2985"/>
              </a:lnSpc>
              <a:buFont typeface="Arial" panose="020B0604020202020204" pitchFamily="34" charset="0"/>
              <a:buChar char="•"/>
            </a:pPr>
            <a:r>
              <a:rPr lang="en-US" sz="1733" dirty="0">
                <a:solidFill>
                  <a:srgbClr val="404040"/>
                </a:solidFill>
                <a:latin typeface="Montserrat" pitchFamily="2" charset="77"/>
              </a:rPr>
              <a:t>Linear relationships</a:t>
            </a:r>
          </a:p>
          <a:p>
            <a:pPr marL="304633" indent="-304633">
              <a:lnSpc>
                <a:spcPts val="2985"/>
              </a:lnSpc>
              <a:buFont typeface="Arial" panose="020B0604020202020204" pitchFamily="34" charset="0"/>
              <a:buChar char="•"/>
            </a:pPr>
            <a:r>
              <a:rPr lang="en-US" sz="1733" dirty="0">
                <a:solidFill>
                  <a:srgbClr val="404040"/>
                </a:solidFill>
                <a:latin typeface="Montserrat" pitchFamily="2" charset="77"/>
              </a:rPr>
              <a:t>Small dataset (few obs.)</a:t>
            </a:r>
          </a:p>
          <a:p>
            <a:pPr>
              <a:lnSpc>
                <a:spcPts val="2985"/>
              </a:lnSpc>
            </a:pPr>
            <a:endParaRPr lang="en-US" sz="1733" dirty="0">
              <a:solidFill>
                <a:srgbClr val="404040"/>
              </a:solidFill>
              <a:latin typeface="Montserrat" pitchFamily="2" charset="77"/>
            </a:endParaRPr>
          </a:p>
        </p:txBody>
      </p:sp>
      <p:sp>
        <p:nvSpPr>
          <p:cNvPr id="14" name="TextBox 7">
            <a:extLst>
              <a:ext uri="{FF2B5EF4-FFF2-40B4-BE49-F238E27FC236}">
                <a16:creationId xmlns:a16="http://schemas.microsoft.com/office/drawing/2014/main" id="{09FE75E5-66BF-92FE-E1DA-BEB4CDDB204F}"/>
              </a:ext>
            </a:extLst>
          </p:cNvPr>
          <p:cNvSpPr txBox="1"/>
          <p:nvPr/>
        </p:nvSpPr>
        <p:spPr>
          <a:xfrm>
            <a:off x="1521585" y="2007341"/>
            <a:ext cx="4275950" cy="584519"/>
          </a:xfrm>
          <a:prstGeom prst="rect">
            <a:avLst/>
          </a:prstGeom>
        </p:spPr>
        <p:txBody>
          <a:bodyPr wrap="square" lIns="0" tIns="0" rIns="0" bIns="0" rtlCol="0" anchor="t">
            <a:spAutoFit/>
          </a:bodyPr>
          <a:lstStyle/>
          <a:p>
            <a:pPr>
              <a:lnSpc>
                <a:spcPts val="5202"/>
              </a:lnSpc>
            </a:pPr>
            <a:r>
              <a:rPr lang="en-US" sz="2665" b="1" dirty="0">
                <a:solidFill>
                  <a:srgbClr val="404040"/>
                </a:solidFill>
                <a:latin typeface="Montserrat" pitchFamily="2" charset="77"/>
              </a:rPr>
              <a:t>STATISTICAL ANALYSIS</a:t>
            </a:r>
          </a:p>
        </p:txBody>
      </p:sp>
      <p:sp>
        <p:nvSpPr>
          <p:cNvPr id="15" name="TextBox 14">
            <a:extLst>
              <a:ext uri="{FF2B5EF4-FFF2-40B4-BE49-F238E27FC236}">
                <a16:creationId xmlns:a16="http://schemas.microsoft.com/office/drawing/2014/main" id="{6D7E05E1-785F-9D94-236A-5034F9766BDE}"/>
              </a:ext>
            </a:extLst>
          </p:cNvPr>
          <p:cNvSpPr txBox="1"/>
          <p:nvPr/>
        </p:nvSpPr>
        <p:spPr>
          <a:xfrm>
            <a:off x="8766274" y="4840217"/>
            <a:ext cx="2610175" cy="816249"/>
          </a:xfrm>
          <a:prstGeom prst="rect">
            <a:avLst/>
          </a:prstGeom>
          <a:noFill/>
        </p:spPr>
        <p:txBody>
          <a:bodyPr wrap="square">
            <a:spAutoFit/>
          </a:bodyPr>
          <a:lstStyle/>
          <a:p>
            <a:pPr>
              <a:lnSpc>
                <a:spcPts val="2985"/>
              </a:lnSpc>
            </a:pPr>
            <a:r>
              <a:rPr lang="en-US" sz="1599" dirty="0">
                <a:solidFill>
                  <a:srgbClr val="404040"/>
                </a:solidFill>
                <a:latin typeface="Montserrat" pitchFamily="2" charset="77"/>
              </a:rPr>
              <a:t>Outcome is unknown</a:t>
            </a:r>
          </a:p>
          <a:p>
            <a:pPr>
              <a:lnSpc>
                <a:spcPts val="2985"/>
              </a:lnSpc>
            </a:pPr>
            <a:r>
              <a:rPr lang="en-US" sz="1599" dirty="0">
                <a:solidFill>
                  <a:srgbClr val="404040"/>
                </a:solidFill>
                <a:latin typeface="Montserrat" pitchFamily="2" charset="77"/>
              </a:rPr>
              <a:t>Fully data driven</a:t>
            </a:r>
          </a:p>
        </p:txBody>
      </p:sp>
      <p:sp>
        <p:nvSpPr>
          <p:cNvPr id="16" name="TextBox 15">
            <a:extLst>
              <a:ext uri="{FF2B5EF4-FFF2-40B4-BE49-F238E27FC236}">
                <a16:creationId xmlns:a16="http://schemas.microsoft.com/office/drawing/2014/main" id="{165CC168-D77E-3DD8-A5F6-24CEEA315977}"/>
              </a:ext>
            </a:extLst>
          </p:cNvPr>
          <p:cNvSpPr txBox="1"/>
          <p:nvPr/>
        </p:nvSpPr>
        <p:spPr>
          <a:xfrm>
            <a:off x="6800587" y="3025350"/>
            <a:ext cx="3703293" cy="820481"/>
          </a:xfrm>
          <a:prstGeom prst="rect">
            <a:avLst/>
          </a:prstGeom>
          <a:noFill/>
        </p:spPr>
        <p:txBody>
          <a:bodyPr wrap="square">
            <a:spAutoFit/>
          </a:bodyPr>
          <a:lstStyle/>
          <a:p>
            <a:pPr marL="304633" indent="-304633">
              <a:lnSpc>
                <a:spcPts val="2985"/>
              </a:lnSpc>
              <a:buFont typeface="Arial" panose="020B0604020202020204" pitchFamily="34" charset="0"/>
              <a:buChar char="•"/>
            </a:pPr>
            <a:r>
              <a:rPr lang="en-US" sz="1733" dirty="0">
                <a:solidFill>
                  <a:srgbClr val="404040"/>
                </a:solidFill>
                <a:latin typeface="Montserrat" pitchFamily="2" charset="77"/>
              </a:rPr>
              <a:t>High dimensional data</a:t>
            </a:r>
          </a:p>
          <a:p>
            <a:pPr marL="304633" indent="-304633">
              <a:lnSpc>
                <a:spcPts val="2985"/>
              </a:lnSpc>
              <a:buFont typeface="Arial" panose="020B0604020202020204" pitchFamily="34" charset="0"/>
              <a:buChar char="•"/>
            </a:pPr>
            <a:r>
              <a:rPr lang="en-US" sz="1733" dirty="0">
                <a:solidFill>
                  <a:srgbClr val="404040"/>
                </a:solidFill>
                <a:latin typeface="Montserrat" pitchFamily="2" charset="77"/>
              </a:rPr>
              <a:t>Non-linear relationships</a:t>
            </a:r>
          </a:p>
        </p:txBody>
      </p:sp>
      <p:sp>
        <p:nvSpPr>
          <p:cNvPr id="17" name="TextBox 16">
            <a:extLst>
              <a:ext uri="{FF2B5EF4-FFF2-40B4-BE49-F238E27FC236}">
                <a16:creationId xmlns:a16="http://schemas.microsoft.com/office/drawing/2014/main" id="{B70DC6B5-5694-C335-0B93-C46144EA85B8}"/>
              </a:ext>
            </a:extLst>
          </p:cNvPr>
          <p:cNvSpPr txBox="1"/>
          <p:nvPr/>
        </p:nvSpPr>
        <p:spPr>
          <a:xfrm>
            <a:off x="6583011" y="4832205"/>
            <a:ext cx="2239547" cy="431528"/>
          </a:xfrm>
          <a:prstGeom prst="rect">
            <a:avLst/>
          </a:prstGeom>
          <a:noFill/>
        </p:spPr>
        <p:txBody>
          <a:bodyPr wrap="square">
            <a:spAutoFit/>
          </a:bodyPr>
          <a:lstStyle/>
          <a:p>
            <a:pPr>
              <a:lnSpc>
                <a:spcPts val="2985"/>
              </a:lnSpc>
            </a:pPr>
            <a:r>
              <a:rPr lang="en-US" sz="1599" dirty="0">
                <a:solidFill>
                  <a:srgbClr val="404040"/>
                </a:solidFill>
                <a:latin typeface="Montserrat" pitchFamily="2" charset="77"/>
              </a:rPr>
              <a:t>Outcome is known</a:t>
            </a:r>
          </a:p>
        </p:txBody>
      </p:sp>
      <p:cxnSp>
        <p:nvCxnSpPr>
          <p:cNvPr id="18" name="Straight Connector 17">
            <a:extLst>
              <a:ext uri="{FF2B5EF4-FFF2-40B4-BE49-F238E27FC236}">
                <a16:creationId xmlns:a16="http://schemas.microsoft.com/office/drawing/2014/main" id="{902B74AE-08B9-BA97-900F-9571393EA890}"/>
              </a:ext>
            </a:extLst>
          </p:cNvPr>
          <p:cNvCxnSpPr>
            <a:cxnSpLocks/>
          </p:cNvCxnSpPr>
          <p:nvPr/>
        </p:nvCxnSpPr>
        <p:spPr>
          <a:xfrm>
            <a:off x="6555914" y="4071091"/>
            <a:ext cx="4610329"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8F49B-D860-9CA4-B919-F4767F9E2EB6}"/>
              </a:ext>
            </a:extLst>
          </p:cNvPr>
          <p:cNvCxnSpPr>
            <a:cxnSpLocks/>
          </p:cNvCxnSpPr>
          <p:nvPr/>
        </p:nvCxnSpPr>
        <p:spPr>
          <a:xfrm>
            <a:off x="8664726" y="4071091"/>
            <a:ext cx="0" cy="1896587"/>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6F506E-CEE9-4AD7-9EF9-5CFCE984DF5E}"/>
              </a:ext>
            </a:extLst>
          </p:cNvPr>
          <p:cNvSpPr/>
          <p:nvPr/>
        </p:nvSpPr>
        <p:spPr>
          <a:xfrm>
            <a:off x="6534793" y="1905794"/>
            <a:ext cx="4631450" cy="933803"/>
          </a:xfrm>
          <a:prstGeom prst="rect">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a:p>
        </p:txBody>
      </p:sp>
      <p:sp>
        <p:nvSpPr>
          <p:cNvPr id="21" name="TextBox 7">
            <a:extLst>
              <a:ext uri="{FF2B5EF4-FFF2-40B4-BE49-F238E27FC236}">
                <a16:creationId xmlns:a16="http://schemas.microsoft.com/office/drawing/2014/main" id="{47E08A1B-3E6F-EC02-FCC1-C9AC4717D19C}"/>
              </a:ext>
            </a:extLst>
          </p:cNvPr>
          <p:cNvSpPr txBox="1"/>
          <p:nvPr/>
        </p:nvSpPr>
        <p:spPr>
          <a:xfrm>
            <a:off x="6735332" y="4060637"/>
            <a:ext cx="1837417" cy="563488"/>
          </a:xfrm>
          <a:prstGeom prst="rect">
            <a:avLst/>
          </a:prstGeom>
        </p:spPr>
        <p:txBody>
          <a:bodyPr wrap="square" lIns="0" tIns="0" rIns="0" bIns="0" rtlCol="0" anchor="t">
            <a:spAutoFit/>
          </a:bodyPr>
          <a:lstStyle/>
          <a:p>
            <a:pPr>
              <a:lnSpc>
                <a:spcPts val="5202"/>
              </a:lnSpc>
            </a:pPr>
            <a:r>
              <a:rPr lang="en-US" sz="1999" b="1" dirty="0">
                <a:solidFill>
                  <a:srgbClr val="404040"/>
                </a:solidFill>
                <a:latin typeface="Montserrat" pitchFamily="2" charset="77"/>
              </a:rPr>
              <a:t>SUPERVISED</a:t>
            </a:r>
          </a:p>
        </p:txBody>
      </p:sp>
      <p:sp>
        <p:nvSpPr>
          <p:cNvPr id="48" name="TextBox 7">
            <a:extLst>
              <a:ext uri="{FF2B5EF4-FFF2-40B4-BE49-F238E27FC236}">
                <a16:creationId xmlns:a16="http://schemas.microsoft.com/office/drawing/2014/main" id="{64E907F9-14CB-9C61-C9DE-8A67251CFA4E}"/>
              </a:ext>
            </a:extLst>
          </p:cNvPr>
          <p:cNvSpPr txBox="1"/>
          <p:nvPr/>
        </p:nvSpPr>
        <p:spPr>
          <a:xfrm>
            <a:off x="8867821" y="4060637"/>
            <a:ext cx="2155127" cy="563488"/>
          </a:xfrm>
          <a:prstGeom prst="rect">
            <a:avLst/>
          </a:prstGeom>
        </p:spPr>
        <p:txBody>
          <a:bodyPr wrap="square" lIns="0" tIns="0" rIns="0" bIns="0" rtlCol="0" anchor="t">
            <a:spAutoFit/>
          </a:bodyPr>
          <a:lstStyle/>
          <a:p>
            <a:pPr>
              <a:lnSpc>
                <a:spcPts val="5202"/>
              </a:lnSpc>
            </a:pPr>
            <a:r>
              <a:rPr lang="en-US" sz="1999" b="1" dirty="0">
                <a:solidFill>
                  <a:srgbClr val="404040"/>
                </a:solidFill>
                <a:latin typeface="Montserrat" pitchFamily="2" charset="77"/>
              </a:rPr>
              <a:t>UNSUPERVISED</a:t>
            </a:r>
          </a:p>
        </p:txBody>
      </p:sp>
      <p:sp>
        <p:nvSpPr>
          <p:cNvPr id="49" name="TextBox 7">
            <a:extLst>
              <a:ext uri="{FF2B5EF4-FFF2-40B4-BE49-F238E27FC236}">
                <a16:creationId xmlns:a16="http://schemas.microsoft.com/office/drawing/2014/main" id="{A4BBFB0A-CBE7-97D3-4BF0-4E75F67B9870}"/>
              </a:ext>
            </a:extLst>
          </p:cNvPr>
          <p:cNvSpPr txBox="1"/>
          <p:nvPr/>
        </p:nvSpPr>
        <p:spPr>
          <a:xfrm>
            <a:off x="7009924" y="2007341"/>
            <a:ext cx="3712540" cy="584519"/>
          </a:xfrm>
          <a:prstGeom prst="rect">
            <a:avLst/>
          </a:prstGeom>
        </p:spPr>
        <p:txBody>
          <a:bodyPr wrap="square" lIns="0" tIns="0" rIns="0" bIns="0" rtlCol="0" anchor="t">
            <a:spAutoFit/>
          </a:bodyPr>
          <a:lstStyle/>
          <a:p>
            <a:pPr>
              <a:lnSpc>
                <a:spcPts val="5202"/>
              </a:lnSpc>
            </a:pPr>
            <a:r>
              <a:rPr lang="en-US" sz="2665" b="1" dirty="0">
                <a:solidFill>
                  <a:srgbClr val="404040"/>
                </a:solidFill>
                <a:latin typeface="Montserrat" pitchFamily="2" charset="77"/>
              </a:rPr>
              <a:t>MACHINE LEARNING</a:t>
            </a:r>
          </a:p>
        </p:txBody>
      </p:sp>
    </p:spTree>
    <p:extLst>
      <p:ext uri="{BB962C8B-B14F-4D97-AF65-F5344CB8AC3E}">
        <p14:creationId xmlns:p14="http://schemas.microsoft.com/office/powerpoint/2010/main" val="1504708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Calibrating expectations for data analysis</a:t>
            </a:r>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
        <p:nvSpPr>
          <p:cNvPr id="11" name="TextBox 10">
            <a:extLst>
              <a:ext uri="{FF2B5EF4-FFF2-40B4-BE49-F238E27FC236}">
                <a16:creationId xmlns:a16="http://schemas.microsoft.com/office/drawing/2014/main" id="{34A2B80C-AFFC-8FEB-F655-F6D2621A3BAD}"/>
              </a:ext>
            </a:extLst>
          </p:cNvPr>
          <p:cNvSpPr txBox="1"/>
          <p:nvPr/>
        </p:nvSpPr>
        <p:spPr>
          <a:xfrm>
            <a:off x="1436146" y="5563139"/>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flawed_data.png</a:t>
            </a:r>
            <a:endParaRPr lang="en-DK" sz="1150" dirty="0"/>
          </a:p>
        </p:txBody>
      </p:sp>
      <p:pic>
        <p:nvPicPr>
          <p:cNvPr id="3076" name="Picture 4">
            <a:extLst>
              <a:ext uri="{FF2B5EF4-FFF2-40B4-BE49-F238E27FC236}">
                <a16:creationId xmlns:a16="http://schemas.microsoft.com/office/drawing/2014/main" id="{F872437C-D746-A5CD-E55B-7B0D705C8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217" y="1665206"/>
            <a:ext cx="9245567" cy="38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331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lnSpc>
                <a:spcPts val="2601"/>
              </a:lnSpc>
              <a:spcBef>
                <a:spcPts val="0"/>
              </a:spcBef>
            </a:pPr>
            <a:r>
              <a:rPr lang="en-US" sz="2000" dirty="0">
                <a:solidFill>
                  <a:srgbClr val="404040"/>
                </a:solidFill>
              </a:rPr>
              <a:t>You have likely heard the words </a:t>
            </a:r>
          </a:p>
          <a:p>
            <a:pPr marL="0">
              <a:lnSpc>
                <a:spcPts val="2601"/>
              </a:lnSpc>
              <a:spcBef>
                <a:spcPts val="0"/>
              </a:spcBef>
            </a:pPr>
            <a:r>
              <a:rPr lang="en-US" sz="2000" b="1" dirty="0">
                <a:solidFill>
                  <a:srgbClr val="404040"/>
                </a:solidFill>
              </a:rPr>
              <a:t>Data Science (DS)</a:t>
            </a:r>
            <a:r>
              <a:rPr lang="en-US" sz="2000" dirty="0">
                <a:solidFill>
                  <a:srgbClr val="404040"/>
                </a:solidFill>
              </a:rPr>
              <a:t>, </a:t>
            </a:r>
            <a:r>
              <a:rPr lang="en-US" sz="2000" b="1" dirty="0">
                <a:solidFill>
                  <a:srgbClr val="404040"/>
                </a:solidFill>
              </a:rPr>
              <a:t>Machine Learning (ML) </a:t>
            </a:r>
            <a:r>
              <a:rPr lang="en-US" sz="2000" dirty="0">
                <a:solidFill>
                  <a:srgbClr val="404040"/>
                </a:solidFill>
              </a:rPr>
              <a:t>and</a:t>
            </a:r>
            <a:r>
              <a:rPr lang="en-US" sz="2000" b="1" dirty="0">
                <a:solidFill>
                  <a:srgbClr val="404040"/>
                </a:solidFill>
              </a:rPr>
              <a:t> Artificial Intelligence (AI)</a:t>
            </a:r>
            <a:r>
              <a:rPr lang="en-US" sz="2000" dirty="0">
                <a:solidFill>
                  <a:srgbClr val="404040"/>
                </a:solidFill>
              </a:rPr>
              <a:t> </a:t>
            </a:r>
          </a:p>
          <a:p>
            <a:pPr marL="0">
              <a:lnSpc>
                <a:spcPts val="2601"/>
              </a:lnSpc>
              <a:spcBef>
                <a:spcPts val="0"/>
              </a:spcBef>
            </a:pPr>
            <a:endParaRPr lang="en-US" sz="2000" dirty="0">
              <a:solidFill>
                <a:srgbClr val="404040"/>
              </a:solidFill>
            </a:endParaRPr>
          </a:p>
          <a:p>
            <a:pPr marL="0">
              <a:lnSpc>
                <a:spcPts val="2601"/>
              </a:lnSpc>
              <a:spcBef>
                <a:spcPts val="0"/>
              </a:spcBef>
            </a:pPr>
            <a:r>
              <a:rPr lang="en-US" sz="2000" dirty="0">
                <a:solidFill>
                  <a:srgbClr val="404040"/>
                </a:solidFill>
              </a:rPr>
              <a:t>These are often used as synonyms, </a:t>
            </a:r>
            <a:r>
              <a:rPr lang="en-US" sz="2000" b="1" dirty="0">
                <a:solidFill>
                  <a:srgbClr val="404040"/>
                </a:solidFill>
              </a:rPr>
              <a:t>but they do not mean the same thing</a:t>
            </a:r>
          </a:p>
          <a:p>
            <a:pPr marL="0">
              <a:lnSpc>
                <a:spcPts val="2601"/>
              </a:lnSpc>
              <a:spcBef>
                <a:spcPts val="0"/>
              </a:spcBef>
            </a:pPr>
            <a:endParaRPr lang="en-US" sz="2000" dirty="0">
              <a:solidFill>
                <a:srgbClr val="404040"/>
              </a:solidFill>
            </a:endParaRPr>
          </a:p>
          <a:p>
            <a:pPr marL="0">
              <a:lnSpc>
                <a:spcPts val="2601"/>
              </a:lnSpc>
              <a:spcBef>
                <a:spcPts val="0"/>
              </a:spcBef>
            </a:pPr>
            <a:r>
              <a:rPr lang="en-US" sz="2000" dirty="0">
                <a:solidFill>
                  <a:srgbClr val="404040"/>
                </a:solidFill>
              </a:rPr>
              <a:t>What do they mean? Let’s discuss!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307834" y="1825511"/>
            <a:ext cx="3744242" cy="37442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1307834" y="559297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data_trap.png</a:t>
            </a:r>
            <a:endParaRPr lang="en-DK" sz="1150" dirty="0"/>
          </a:p>
        </p:txBody>
      </p:sp>
    </p:spTree>
    <p:extLst>
      <p:ext uri="{BB962C8B-B14F-4D97-AF65-F5344CB8AC3E}">
        <p14:creationId xmlns:p14="http://schemas.microsoft.com/office/powerpoint/2010/main" val="1917013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45285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Interactive HPC </a:t>
            </a:r>
          </a:p>
          <a:p>
            <a:pPr>
              <a:buSzPts val="2800"/>
              <a:buFont typeface="Helvetica Neue"/>
              <a:buNone/>
            </a:pPr>
            <a:r>
              <a:rPr lang="en-GB" sz="2800" dirty="0">
                <a:latin typeface="Trebuchet MS" panose="020B0703020202090204" pitchFamily="34" charset="0"/>
                <a:ea typeface="Helvetica Neue"/>
                <a:cs typeface="Helvetica Neue"/>
                <a:sym typeface="Helvetica Neue"/>
              </a:rPr>
              <a:t>with </a:t>
            </a:r>
            <a:r>
              <a:rPr lang="en-GB" sz="2800" dirty="0" err="1">
                <a:latin typeface="Trebuchet MS" panose="020B0703020202090204" pitchFamily="34" charset="0"/>
                <a:ea typeface="Helvetica Neue"/>
                <a:cs typeface="Helvetica Neue"/>
                <a:sym typeface="Helvetica Neue"/>
              </a:rPr>
              <a:t>UCloud</a:t>
            </a:r>
            <a:endParaRPr lang="en-GB" sz="2800" dirty="0">
              <a:latin typeface="Trebuchet MS" panose="020B070302020209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311380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Trebuchet MS" panose="020B0703020202090204" pitchFamily="34" charset="0"/>
                <a:ea typeface="Helvetica Neue"/>
                <a:cs typeface="Helvetica Neue"/>
                <a:sym typeface="Helvetica Neue"/>
              </a:rPr>
              <a:t>Graphical</a:t>
            </a:r>
            <a:r>
              <a:rPr lang="en-US" sz="2400" kern="1200" dirty="0">
                <a:solidFill>
                  <a:schemeClr val="tx1"/>
                </a:solidFill>
                <a:latin typeface="Trebuchet MS" panose="020B0703020202090204" pitchFamily="34" charset="0"/>
                <a:ea typeface="Helvetica Neue"/>
                <a:cs typeface="Helvetica Neue"/>
                <a:sym typeface="Helvetica Neue"/>
              </a:rPr>
              <a:t> dashboard </a:t>
            </a:r>
            <a:r>
              <a:rPr lang="en-US" sz="2400" dirty="0">
                <a:solidFill>
                  <a:schemeClr val="tx1"/>
                </a:solidFill>
                <a:latin typeface="Trebuchet MS" panose="020B0703020202090204" pitchFamily="34" charset="0"/>
                <a:ea typeface="Helvetica Neue"/>
                <a:cs typeface="Helvetica Neue"/>
                <a:sym typeface="Helvetica Neue"/>
              </a:rPr>
              <a:t>providing access to storage, compute resources, and project management</a:t>
            </a:r>
            <a:endParaRPr lang="en-US" sz="2400" kern="1200" dirty="0">
              <a:solidFill>
                <a:schemeClr val="tx1"/>
              </a:solidFill>
              <a:latin typeface="Trebuchet MS" panose="020B0703020202090204" pitchFamily="34" charset="0"/>
              <a:ea typeface="Helvetica Neue"/>
              <a:cs typeface="Helvetica Neue"/>
              <a:sym typeface="Helvetica Neue"/>
            </a:endParaRPr>
          </a:p>
          <a:p>
            <a:endParaRPr lang="en-DK" sz="2400" dirty="0">
              <a:solidFill>
                <a:schemeClr val="tx1"/>
              </a:solidFill>
              <a:latin typeface="Trebuchet MS" panose="020B0703020202090204" pitchFamily="34" charset="0"/>
            </a:endParaRPr>
          </a:p>
        </p:txBody>
      </p:sp>
      <p:grpSp>
        <p:nvGrpSpPr>
          <p:cNvPr id="60" name="Group 59">
            <a:extLst>
              <a:ext uri="{FF2B5EF4-FFF2-40B4-BE49-F238E27FC236}">
                <a16:creationId xmlns:a16="http://schemas.microsoft.com/office/drawing/2014/main" id="{D5147806-0B0B-BA87-AC5F-6B3E1B18A3C3}"/>
              </a:ext>
            </a:extLst>
          </p:cNvPr>
          <p:cNvGrpSpPr/>
          <p:nvPr/>
        </p:nvGrpSpPr>
        <p:grpSpPr>
          <a:xfrm>
            <a:off x="3875804" y="0"/>
            <a:ext cx="8339938" cy="6858000"/>
            <a:chOff x="3908255" y="329261"/>
            <a:chExt cx="7725266" cy="6352551"/>
          </a:xfrm>
        </p:grpSpPr>
        <p:pic>
          <p:nvPicPr>
            <p:cNvPr id="61" name="Picture 60" descr="A screenshot of a computer&#10;&#10;Description automatically generated">
              <a:extLst>
                <a:ext uri="{FF2B5EF4-FFF2-40B4-BE49-F238E27FC236}">
                  <a16:creationId xmlns:a16="http://schemas.microsoft.com/office/drawing/2014/main" id="{BD37164A-3F44-CF37-49B6-76D3A524225A}"/>
                </a:ext>
              </a:extLst>
            </p:cNvPr>
            <p:cNvPicPr>
              <a:picLocks noChangeAspect="1"/>
            </p:cNvPicPr>
            <p:nvPr/>
          </p:nvPicPr>
          <p:blipFill rotWithShape="1">
            <a:blip r:embed="rId3"/>
            <a:srcRect l="-75" r="96641" b="3578"/>
            <a:stretch/>
          </p:blipFill>
          <p:spPr>
            <a:xfrm>
              <a:off x="3908255" y="329261"/>
              <a:ext cx="339365" cy="6352551"/>
            </a:xfrm>
            <a:prstGeom prst="rect">
              <a:avLst/>
            </a:prstGeom>
          </p:spPr>
        </p:pic>
        <p:pic>
          <p:nvPicPr>
            <p:cNvPr id="62" name="Picture 61" descr="A screenshot of a computer&#10;&#10;Description automatically generated">
              <a:extLst>
                <a:ext uri="{FF2B5EF4-FFF2-40B4-BE49-F238E27FC236}">
                  <a16:creationId xmlns:a16="http://schemas.microsoft.com/office/drawing/2014/main" id="{106E78FC-49FC-88FF-E6CB-3DBDB6EBA422}"/>
                </a:ext>
              </a:extLst>
            </p:cNvPr>
            <p:cNvPicPr>
              <a:picLocks noChangeAspect="1"/>
            </p:cNvPicPr>
            <p:nvPr/>
          </p:nvPicPr>
          <p:blipFill rotWithShape="1">
            <a:blip r:embed="rId3"/>
            <a:srcRect l="14307" r="10860" b="3578"/>
            <a:stretch/>
          </p:blipFill>
          <p:spPr>
            <a:xfrm>
              <a:off x="4238193" y="329261"/>
              <a:ext cx="7395328" cy="6352551"/>
            </a:xfrm>
            <a:prstGeom prst="rect">
              <a:avLst/>
            </a:prstGeom>
          </p:spPr>
        </p:pic>
      </p:grpSp>
    </p:spTree>
    <p:extLst>
      <p:ext uri="{BB962C8B-B14F-4D97-AF65-F5344CB8AC3E}">
        <p14:creationId xmlns:p14="http://schemas.microsoft.com/office/powerpoint/2010/main" val="9545930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r>
              <a:rPr lang="en-US" sz="2000" b="1" u="sng" dirty="0">
                <a:solidFill>
                  <a:srgbClr val="404040"/>
                </a:solidFill>
              </a:rPr>
              <a:t>DATA SCIENCE != MACHINE LEARNING</a:t>
            </a:r>
          </a:p>
          <a:p>
            <a:pPr marL="0"/>
            <a:endParaRPr lang="en-GB" sz="2000" dirty="0">
              <a:solidFill>
                <a:srgbClr val="404040"/>
              </a:solidFill>
            </a:endParaRPr>
          </a:p>
          <a:p>
            <a:pPr marL="0"/>
            <a:r>
              <a:rPr lang="en-GB" sz="2000" b="1" dirty="0">
                <a:solidFill>
                  <a:srgbClr val="404040"/>
                </a:solidFill>
              </a:rPr>
              <a:t>Machine learning </a:t>
            </a:r>
            <a:r>
              <a:rPr lang="en-GB" sz="2000" dirty="0">
                <a:solidFill>
                  <a:srgbClr val="404040"/>
                </a:solidFill>
              </a:rPr>
              <a:t>- development of algorithms that enable computers to learn from data and make predictions or decisions (with human-like performance or better)</a:t>
            </a:r>
            <a:endParaRPr lang="en-US" sz="2000" dirty="0">
              <a:solidFill>
                <a:srgbClr val="404040"/>
              </a:solidFill>
            </a:endParaRPr>
          </a:p>
          <a:p>
            <a:pPr marL="0"/>
            <a:endParaRPr lang="en-US" sz="2000" dirty="0">
              <a:solidFill>
                <a:srgbClr val="404040"/>
              </a:solidFill>
            </a:endParaRPr>
          </a:p>
          <a:p>
            <a:pPr marL="0"/>
            <a:r>
              <a:rPr lang="en-US" sz="2000" b="1" dirty="0">
                <a:solidFill>
                  <a:srgbClr val="404040"/>
                </a:solidFill>
              </a:rPr>
              <a:t>Data Science (DS) </a:t>
            </a:r>
            <a:r>
              <a:rPr lang="en-GB" sz="2000" dirty="0">
                <a:solidFill>
                  <a:srgbClr val="404040"/>
                </a:solidFill>
              </a:rPr>
              <a:t>- a variety of techniques for extracting knowledge from data - involves cleaning, normalizing, and </a:t>
            </a:r>
            <a:r>
              <a:rPr lang="en-GB" sz="2000" dirty="0" err="1">
                <a:solidFill>
                  <a:srgbClr val="404040"/>
                </a:solidFill>
              </a:rPr>
              <a:t>analyzing</a:t>
            </a:r>
            <a:r>
              <a:rPr lang="en-GB" sz="2000" dirty="0">
                <a:solidFill>
                  <a:srgbClr val="404040"/>
                </a:solidFill>
              </a:rPr>
              <a:t> large data to uncover patterns and trends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307834" y="1825511"/>
            <a:ext cx="3744242" cy="37442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1307834" y="559297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data_trap.png</a:t>
            </a:r>
            <a:endParaRPr lang="en-DK" sz="1150" dirty="0"/>
          </a:p>
        </p:txBody>
      </p:sp>
    </p:spTree>
    <p:extLst>
      <p:ext uri="{BB962C8B-B14F-4D97-AF65-F5344CB8AC3E}">
        <p14:creationId xmlns:p14="http://schemas.microsoft.com/office/powerpoint/2010/main" val="3105048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59D1-2892-B33A-58F6-0A8FB37939A0}"/>
              </a:ext>
            </a:extLst>
          </p:cNvPr>
          <p:cNvSpPr>
            <a:spLocks noGrp="1"/>
          </p:cNvSpPr>
          <p:nvPr>
            <p:ph type="title"/>
          </p:nvPr>
        </p:nvSpPr>
        <p:spPr/>
        <p:txBody>
          <a:bodyPr/>
          <a:lstStyle/>
          <a:p>
            <a:br>
              <a:rPr lang="en-US" sz="2799" dirty="0"/>
            </a:br>
            <a:r>
              <a:rPr lang="en-US" sz="2799" dirty="0"/>
              <a:t>Data analysis: a discussion of terms</a:t>
            </a:r>
            <a:endParaRPr lang="en-DK" dirty="0"/>
          </a:p>
        </p:txBody>
      </p:sp>
      <p:sp>
        <p:nvSpPr>
          <p:cNvPr id="4" name="Content Placeholder 3">
            <a:extLst>
              <a:ext uri="{FF2B5EF4-FFF2-40B4-BE49-F238E27FC236}">
                <a16:creationId xmlns:a16="http://schemas.microsoft.com/office/drawing/2014/main" id="{D3DC67E7-5877-5714-9291-D482DB0A2229}"/>
              </a:ext>
            </a:extLst>
          </p:cNvPr>
          <p:cNvSpPr>
            <a:spLocks noGrp="1"/>
          </p:cNvSpPr>
          <p:nvPr>
            <p:ph sz="half" idx="2"/>
          </p:nvPr>
        </p:nvSpPr>
        <p:spPr/>
        <p:txBody>
          <a:bodyPr/>
          <a:lstStyle/>
          <a:p>
            <a:pPr>
              <a:lnSpc>
                <a:spcPts val="2601"/>
              </a:lnSpc>
            </a:pPr>
            <a:r>
              <a:rPr lang="en-US" sz="2000" b="1" u="sng" dirty="0">
                <a:solidFill>
                  <a:srgbClr val="404040"/>
                </a:solidFill>
              </a:rPr>
              <a:t>Artificial Intelligence:</a:t>
            </a:r>
          </a:p>
          <a:p>
            <a:pPr>
              <a:lnSpc>
                <a:spcPts val="2601"/>
              </a:lnSpc>
            </a:pPr>
            <a:endParaRPr lang="en-US" sz="2000" u="sng" dirty="0">
              <a:solidFill>
                <a:srgbClr val="404040"/>
              </a:solidFill>
            </a:endParaRPr>
          </a:p>
          <a:p>
            <a:pPr marL="460334" lvl="1" indent="-230167">
              <a:buFont typeface="Arial"/>
              <a:buChar char="•"/>
            </a:pPr>
            <a:r>
              <a:rPr lang="en-US" dirty="0">
                <a:solidFill>
                  <a:srgbClr val="404040"/>
                </a:solidFill>
              </a:rPr>
              <a:t>The ability of computing systems to achieve human-like performance on complex tasks</a:t>
            </a:r>
          </a:p>
          <a:p>
            <a:pPr marL="460334" lvl="1" indent="-230167">
              <a:lnSpc>
                <a:spcPct val="150000"/>
              </a:lnSpc>
              <a:buFont typeface="Arial"/>
              <a:buChar char="•"/>
            </a:pPr>
            <a:r>
              <a:rPr lang="en-US" dirty="0">
                <a:solidFill>
                  <a:srgbClr val="404040"/>
                </a:solidFill>
              </a:rPr>
              <a:t>Conceptual umbrella term</a:t>
            </a:r>
          </a:p>
          <a:p>
            <a:pPr marL="230167" lvl="1">
              <a:lnSpc>
                <a:spcPct val="150000"/>
              </a:lnSpc>
            </a:pPr>
            <a:endParaRPr lang="en-US" dirty="0">
              <a:solidFill>
                <a:srgbClr val="404040"/>
              </a:solidFill>
            </a:endParaRPr>
          </a:p>
          <a:p>
            <a:pPr marL="460334" lvl="1" indent="-230167">
              <a:lnSpc>
                <a:spcPct val="150000"/>
              </a:lnSpc>
              <a:buFont typeface="Arial"/>
              <a:buChar char="•"/>
            </a:pPr>
            <a:r>
              <a:rPr lang="en-US" dirty="0">
                <a:solidFill>
                  <a:srgbClr val="404040"/>
                </a:solidFill>
              </a:rPr>
              <a:t>AI is the </a:t>
            </a:r>
            <a:r>
              <a:rPr lang="en-US" b="1" u="sng" dirty="0">
                <a:solidFill>
                  <a:srgbClr val="404040"/>
                </a:solidFill>
              </a:rPr>
              <a:t>outcome</a:t>
            </a:r>
            <a:r>
              <a:rPr lang="en-US" b="1" dirty="0">
                <a:solidFill>
                  <a:srgbClr val="404040"/>
                </a:solidFill>
              </a:rPr>
              <a:t>, not the method</a:t>
            </a:r>
          </a:p>
          <a:p>
            <a:endParaRPr lang="en-DK" dirty="0"/>
          </a:p>
        </p:txBody>
      </p:sp>
      <p:pic>
        <p:nvPicPr>
          <p:cNvPr id="5" name="Picture 2">
            <a:extLst>
              <a:ext uri="{FF2B5EF4-FFF2-40B4-BE49-F238E27FC236}">
                <a16:creationId xmlns:a16="http://schemas.microsoft.com/office/drawing/2014/main" id="{E38A891C-4953-E5FB-AC5F-C3CFA6465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57979" y="1616294"/>
            <a:ext cx="3167061" cy="4714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D55481-2F3C-D453-0073-11490D0F543F}"/>
              </a:ext>
            </a:extLst>
          </p:cNvPr>
          <p:cNvSpPr txBox="1"/>
          <p:nvPr/>
        </p:nvSpPr>
        <p:spPr>
          <a:xfrm>
            <a:off x="1857979" y="6340190"/>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ai_methodology.png</a:t>
            </a:r>
            <a:endParaRPr lang="en-DK" sz="1150" dirty="0"/>
          </a:p>
        </p:txBody>
      </p:sp>
    </p:spTree>
    <p:extLst>
      <p:ext uri="{BB962C8B-B14F-4D97-AF65-F5344CB8AC3E}">
        <p14:creationId xmlns:p14="http://schemas.microsoft.com/office/powerpoint/2010/main" val="936367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2799" dirty="0"/>
            </a:br>
            <a:r>
              <a:rPr lang="en-US" sz="2799" dirty="0"/>
              <a:t>Data analysis: a discussion of terms</a:t>
            </a:r>
            <a:br>
              <a:rPr lang="en-US" sz="2799"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p:txBody>
          <a:bodyPr/>
          <a:lstStyle/>
          <a:p>
            <a:pPr>
              <a:lnSpc>
                <a:spcPts val="2601"/>
              </a:lnSpc>
            </a:pPr>
            <a:r>
              <a:rPr lang="en-US" sz="2000" b="1" u="sng" dirty="0">
                <a:solidFill>
                  <a:srgbClr val="404040"/>
                </a:solidFill>
              </a:rPr>
              <a:t>Machine Learning:</a:t>
            </a:r>
          </a:p>
          <a:p>
            <a:endParaRPr lang="en-US" sz="2000" u="sng" dirty="0">
              <a:solidFill>
                <a:srgbClr val="404040"/>
              </a:solidFill>
            </a:endParaRPr>
          </a:p>
          <a:p>
            <a:pPr marL="460334" lvl="1" indent="-230167">
              <a:buFont typeface="Arial"/>
              <a:buChar char="•"/>
            </a:pPr>
            <a:r>
              <a:rPr lang="en-US" dirty="0">
                <a:solidFill>
                  <a:srgbClr val="404040"/>
                </a:solidFill>
              </a:rPr>
              <a:t>"Technologies and algorithms that enable systems to identify patterns, make decisions, and improve themselves through experience and data" [1]</a:t>
            </a:r>
          </a:p>
          <a:p>
            <a:pPr marL="460334" lvl="1" indent="-230167">
              <a:buFont typeface="Arial"/>
              <a:buChar char="•"/>
            </a:pPr>
            <a:r>
              <a:rPr lang="en-US" dirty="0">
                <a:solidFill>
                  <a:srgbClr val="404040"/>
                </a:solidFill>
              </a:rPr>
              <a:t>Machine learning </a:t>
            </a:r>
            <a:r>
              <a:rPr lang="en-US" b="1" u="sng" dirty="0">
                <a:solidFill>
                  <a:srgbClr val="404040"/>
                </a:solidFill>
              </a:rPr>
              <a:t>is methodology</a:t>
            </a:r>
            <a:endParaRPr lang="en-US" dirty="0">
              <a:solidFill>
                <a:srgbClr val="404040"/>
              </a:solidFill>
            </a:endParaRPr>
          </a:p>
          <a:p>
            <a:pPr marL="460334" lvl="1" indent="-230167">
              <a:buFont typeface="Arial"/>
              <a:buChar char="•"/>
            </a:pPr>
            <a:endParaRPr lang="en-US" dirty="0">
              <a:solidFill>
                <a:srgbClr val="404040"/>
              </a:solidFill>
            </a:endParaRPr>
          </a:p>
          <a:p>
            <a:pPr marL="460334" lvl="1" indent="-230167">
              <a:buFont typeface="Arial"/>
              <a:buChar char="•"/>
            </a:pPr>
            <a:r>
              <a:rPr lang="en-US" dirty="0">
                <a:solidFill>
                  <a:srgbClr val="404040"/>
                </a:solidFill>
              </a:rPr>
              <a:t>Currently our most successful way of achieving AI </a:t>
            </a:r>
          </a:p>
          <a:p>
            <a:endParaRPr lang="en-DK" dirty="0"/>
          </a:p>
        </p:txBody>
      </p:sp>
      <p:pic>
        <p:nvPicPr>
          <p:cNvPr id="7" name="Picture 2">
            <a:extLst>
              <a:ext uri="{FF2B5EF4-FFF2-40B4-BE49-F238E27FC236}">
                <a16:creationId xmlns:a16="http://schemas.microsoft.com/office/drawing/2014/main" id="{BA175D2E-3631-04D7-58DB-7BED89EDA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8564" y="1462058"/>
            <a:ext cx="3984551" cy="47148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E2364F-B6FC-3649-25FF-F2B04A37156B}"/>
              </a:ext>
            </a:extLst>
          </p:cNvPr>
          <p:cNvSpPr txBox="1"/>
          <p:nvPr/>
        </p:nvSpPr>
        <p:spPr>
          <a:xfrm>
            <a:off x="6889533" y="6206326"/>
            <a:ext cx="3479505" cy="269304"/>
          </a:xfrm>
          <a:prstGeom prst="rect">
            <a:avLst/>
          </a:prstGeom>
          <a:noFill/>
        </p:spPr>
        <p:txBody>
          <a:bodyPr wrap="square">
            <a:spAutoFit/>
          </a:bodyPr>
          <a:lstStyle/>
          <a:p>
            <a:r>
              <a:rPr lang="en-DK" sz="1150" dirty="0"/>
              <a:t>https://imgs.xkcd.com/comics/machine_learning.png</a:t>
            </a:r>
          </a:p>
        </p:txBody>
      </p:sp>
    </p:spTree>
    <p:extLst>
      <p:ext uri="{BB962C8B-B14F-4D97-AF65-F5344CB8AC3E}">
        <p14:creationId xmlns:p14="http://schemas.microsoft.com/office/powerpoint/2010/main" val="3209345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2799" dirty="0"/>
            </a:br>
            <a:r>
              <a:rPr lang="en-US" sz="2799" dirty="0"/>
              <a:t>Data analysis: a discussion of terms</a:t>
            </a:r>
            <a:br>
              <a:rPr lang="en-US" sz="2799"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a:xfrm>
            <a:off x="840723" y="4851413"/>
            <a:ext cx="10024041" cy="1325518"/>
          </a:xfrm>
        </p:spPr>
        <p:txBody>
          <a:bodyPr/>
          <a:lstStyle/>
          <a:p>
            <a:r>
              <a:rPr lang="en-US" sz="2000" b="1" u="sng" dirty="0">
                <a:solidFill>
                  <a:srgbClr val="404040"/>
                </a:solidFill>
              </a:rPr>
              <a:t>Deep Learning:</a:t>
            </a:r>
            <a:endParaRPr lang="en-US" sz="2000" u="sng" dirty="0">
              <a:solidFill>
                <a:srgbClr val="404040"/>
              </a:solidFill>
            </a:endParaRPr>
          </a:p>
          <a:p>
            <a:pPr marL="460334" lvl="1" indent="-230167">
              <a:buFont typeface="Arial"/>
              <a:buChar char="•"/>
            </a:pPr>
            <a:r>
              <a:rPr lang="en-US" dirty="0">
                <a:solidFill>
                  <a:srgbClr val="404040"/>
                </a:solidFill>
              </a:rPr>
              <a:t>When you do </a:t>
            </a:r>
            <a:r>
              <a:rPr lang="en-US" b="1" dirty="0">
                <a:solidFill>
                  <a:srgbClr val="404040"/>
                </a:solidFill>
              </a:rPr>
              <a:t>ML</a:t>
            </a:r>
            <a:r>
              <a:rPr lang="en-US" dirty="0">
                <a:solidFill>
                  <a:srgbClr val="404040"/>
                </a:solidFill>
              </a:rPr>
              <a:t> by means of a </a:t>
            </a:r>
            <a:r>
              <a:rPr lang="en-US" b="1" dirty="0">
                <a:solidFill>
                  <a:srgbClr val="404040"/>
                </a:solidFill>
              </a:rPr>
              <a:t>deep neural network</a:t>
            </a:r>
          </a:p>
          <a:p>
            <a:pPr marL="460334" lvl="1" indent="-230167">
              <a:buFont typeface="Arial"/>
              <a:buChar char="•"/>
            </a:pPr>
            <a:r>
              <a:rPr lang="en-US" dirty="0">
                <a:solidFill>
                  <a:srgbClr val="404040"/>
                </a:solidFill>
              </a:rPr>
              <a:t>This is a type of/sub-class of ML using a more complex architecture of a specific ML tool (neural network), which is one of the </a:t>
            </a:r>
            <a:r>
              <a:rPr lang="en-US" b="1" dirty="0">
                <a:solidFill>
                  <a:srgbClr val="404040"/>
                </a:solidFill>
              </a:rPr>
              <a:t>many varieties</a:t>
            </a:r>
            <a:r>
              <a:rPr lang="en-US" dirty="0">
                <a:solidFill>
                  <a:srgbClr val="404040"/>
                </a:solidFill>
              </a:rPr>
              <a:t> of ML tools</a:t>
            </a:r>
          </a:p>
          <a:p>
            <a:pPr marL="460334" lvl="1" indent="-230167">
              <a:buFont typeface="Arial"/>
              <a:buChar char="•"/>
            </a:pPr>
            <a:r>
              <a:rPr lang="en-US" dirty="0">
                <a:solidFill>
                  <a:srgbClr val="404040"/>
                </a:solidFill>
              </a:rPr>
              <a:t>ChatGPT and other major large language models were created with this technique</a:t>
            </a:r>
          </a:p>
          <a:p>
            <a:endParaRPr lang="en-US" sz="2000" u="sng" dirty="0">
              <a:solidFill>
                <a:srgbClr val="404040"/>
              </a:solidFill>
            </a:endParaRPr>
          </a:p>
          <a:p>
            <a:endParaRPr lang="en-DK" dirty="0"/>
          </a:p>
        </p:txBody>
      </p:sp>
      <p:sp>
        <p:nvSpPr>
          <p:cNvPr id="8" name="TextBox 7">
            <a:extLst>
              <a:ext uri="{FF2B5EF4-FFF2-40B4-BE49-F238E27FC236}">
                <a16:creationId xmlns:a16="http://schemas.microsoft.com/office/drawing/2014/main" id="{6CE2364F-B6FC-3649-25FF-F2B04A37156B}"/>
              </a:ext>
            </a:extLst>
          </p:cNvPr>
          <p:cNvSpPr txBox="1"/>
          <p:nvPr/>
        </p:nvSpPr>
        <p:spPr>
          <a:xfrm>
            <a:off x="2125376" y="420066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drone_training.png</a:t>
            </a:r>
            <a:endParaRPr lang="en-DK" sz="1150" dirty="0"/>
          </a:p>
        </p:txBody>
      </p:sp>
      <p:pic>
        <p:nvPicPr>
          <p:cNvPr id="10242" name="Picture 2">
            <a:extLst>
              <a:ext uri="{FF2B5EF4-FFF2-40B4-BE49-F238E27FC236}">
                <a16:creationId xmlns:a16="http://schemas.microsoft.com/office/drawing/2014/main" id="{A44BD89C-529E-C321-69C4-BC213A2DB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826" y="1387724"/>
            <a:ext cx="7940349" cy="280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241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3" name="Group"/>
          <p:cNvGrpSpPr/>
          <p:nvPr/>
        </p:nvGrpSpPr>
        <p:grpSpPr>
          <a:xfrm>
            <a:off x="702334" y="761710"/>
            <a:ext cx="4456290" cy="1632900"/>
            <a:chOff x="0" y="0"/>
            <a:chExt cx="8912578" cy="3265798"/>
          </a:xfrm>
        </p:grpSpPr>
        <p:sp>
          <p:nvSpPr>
            <p:cNvPr id="610" name="ONLINE RESOURCES FOR R"/>
            <p:cNvSpPr txBox="1"/>
            <p:nvPr/>
          </p:nvSpPr>
          <p:spPr>
            <a:xfrm>
              <a:off x="0" y="677228"/>
              <a:ext cx="8912579" cy="25885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5000">
                  <a:solidFill>
                    <a:srgbClr val="374556"/>
                  </a:solidFill>
                  <a:latin typeface="Helvetica"/>
                  <a:ea typeface="Helvetica"/>
                  <a:cs typeface="Helvetica"/>
                  <a:sym typeface="Helvetica"/>
                </a:defRPr>
              </a:pPr>
              <a:r>
                <a:rPr sz="2500"/>
                <a:t>ONLINE RESOURCES FOR </a:t>
              </a:r>
              <a:r>
                <a:rPr sz="2500" b="1"/>
                <a:t>R</a:t>
              </a:r>
            </a:p>
          </p:txBody>
        </p:sp>
        <p:sp>
          <p:nvSpPr>
            <p:cNvPr id="611" name="FROM EXCEL TO R"/>
            <p:cNvSpPr txBox="1"/>
            <p:nvPr/>
          </p:nvSpPr>
          <p:spPr>
            <a:xfrm>
              <a:off x="1998933" y="0"/>
              <a:ext cx="6080379" cy="4105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a:t>FROM EXCEL TO R</a:t>
              </a:r>
            </a:p>
          </p:txBody>
        </p:sp>
        <p:sp>
          <p:nvSpPr>
            <p:cNvPr id="612" name="Line"/>
            <p:cNvSpPr/>
            <p:nvPr/>
          </p:nvSpPr>
          <p:spPr>
            <a:xfrm>
              <a:off x="104760" y="205070"/>
              <a:ext cx="1602175"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614" name="Скругленный прямоугольник 7"/>
          <p:cNvSpPr/>
          <p:nvPr/>
        </p:nvSpPr>
        <p:spPr>
          <a:xfrm>
            <a:off x="714300" y="2373680"/>
            <a:ext cx="2589650" cy="3336502"/>
          </a:xfrm>
          <a:prstGeom prst="roundRect">
            <a:avLst>
              <a:gd name="adj" fmla="val 3314"/>
            </a:avLst>
          </a:prstGeom>
          <a:solidFill>
            <a:srgbClr val="81A489"/>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615" name="Скругленный прямоугольник 85"/>
          <p:cNvSpPr/>
          <p:nvPr/>
        </p:nvSpPr>
        <p:spPr>
          <a:xfrm>
            <a:off x="3483142" y="2373680"/>
            <a:ext cx="2589650" cy="3336502"/>
          </a:xfrm>
          <a:prstGeom prst="roundRect">
            <a:avLst>
              <a:gd name="adj" fmla="val 3314"/>
            </a:avLst>
          </a:prstGeom>
          <a:solidFill>
            <a:srgbClr val="62887F"/>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616" name="Скругленный прямоугольник 86"/>
          <p:cNvSpPr/>
          <p:nvPr/>
        </p:nvSpPr>
        <p:spPr>
          <a:xfrm>
            <a:off x="6251984" y="2373680"/>
            <a:ext cx="2589649" cy="3336502"/>
          </a:xfrm>
          <a:prstGeom prst="roundRect">
            <a:avLst>
              <a:gd name="adj" fmla="val 3314"/>
            </a:avLst>
          </a:prstGeom>
          <a:solidFill>
            <a:srgbClr val="436C6E"/>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617" name="Скругленный прямоугольник 88"/>
          <p:cNvSpPr/>
          <p:nvPr/>
        </p:nvSpPr>
        <p:spPr>
          <a:xfrm>
            <a:off x="8997966" y="2373680"/>
            <a:ext cx="2456875" cy="3336502"/>
          </a:xfrm>
          <a:prstGeom prst="roundRect">
            <a:avLst>
              <a:gd name="adj" fmla="val 3493"/>
            </a:avLst>
          </a:prstGeom>
          <a:solidFill>
            <a:srgbClr val="2D494A"/>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618" name="https://rseek.org/…"/>
          <p:cNvSpPr txBox="1"/>
          <p:nvPr/>
        </p:nvSpPr>
        <p:spPr>
          <a:xfrm>
            <a:off x="816895" y="3670976"/>
            <a:ext cx="2384459" cy="2136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a:hlinkClick r:id="rId2"/>
              </a:rPr>
              <a:t>https://rseek.org/</a:t>
            </a:r>
            <a:r>
              <a:rPr sz="1350"/>
              <a:t> </a:t>
            </a:r>
          </a:p>
          <a:p>
            <a:pPr algn="ctr">
              <a:defRPr sz="2700">
                <a:solidFill>
                  <a:srgbClr val="FFFFFF"/>
                </a:solidFill>
                <a:latin typeface="Helvetica"/>
                <a:ea typeface="Helvetica"/>
                <a:cs typeface="Helvetica"/>
                <a:sym typeface="Helvetica"/>
              </a:defRPr>
            </a:pPr>
            <a:endParaRPr sz="1350"/>
          </a:p>
          <a:p>
            <a:pPr algn="ctr">
              <a:defRPr sz="2700">
                <a:solidFill>
                  <a:srgbClr val="FFFFFF"/>
                </a:solidFill>
                <a:latin typeface="Helvetica"/>
                <a:ea typeface="Helvetica"/>
                <a:cs typeface="Helvetica"/>
                <a:sym typeface="Helvetica"/>
              </a:defRPr>
            </a:pPr>
            <a:r>
              <a:rPr sz="1350" u="sng">
                <a:hlinkClick r:id="rId3"/>
              </a:rPr>
              <a:t>https://rstudio.com/resources/cheatsheets/</a:t>
            </a:r>
            <a:r>
              <a:rPr sz="1350"/>
              <a:t> </a:t>
            </a:r>
          </a:p>
          <a:p>
            <a:pPr algn="ctr">
              <a:defRPr sz="2700">
                <a:solidFill>
                  <a:srgbClr val="FFFFFF"/>
                </a:solidFill>
                <a:latin typeface="Helvetica"/>
                <a:ea typeface="Helvetica"/>
                <a:cs typeface="Helvetica"/>
                <a:sym typeface="Helvetica"/>
              </a:defRPr>
            </a:pPr>
            <a:endParaRPr sz="1350"/>
          </a:p>
          <a:p>
            <a:pPr algn="ctr">
              <a:defRPr sz="2700">
                <a:solidFill>
                  <a:srgbClr val="FFFFFF"/>
                </a:solidFill>
                <a:latin typeface="Helvetica"/>
                <a:ea typeface="Helvetica"/>
                <a:cs typeface="Helvetica"/>
                <a:sym typeface="Helvetica"/>
              </a:defRPr>
            </a:pPr>
            <a:r>
              <a:rPr sz="1350" u="sng">
                <a:hlinkClick r:id="rId4"/>
              </a:rPr>
              <a:t>http://www.cookbook-r.com/</a:t>
            </a:r>
          </a:p>
          <a:p>
            <a:pPr algn="ctr">
              <a:defRPr sz="2700">
                <a:solidFill>
                  <a:srgbClr val="FFFFFF"/>
                </a:solidFill>
                <a:latin typeface="Helvetica"/>
                <a:ea typeface="Helvetica"/>
                <a:cs typeface="Helvetica"/>
                <a:sym typeface="Helvetica"/>
              </a:defRPr>
            </a:pPr>
            <a:endParaRPr sz="1350" u="sng">
              <a:hlinkClick r:id="rId4"/>
            </a:endParaRPr>
          </a:p>
          <a:p>
            <a:pPr algn="ctr">
              <a:defRPr sz="2700">
                <a:solidFill>
                  <a:srgbClr val="FFFFFF"/>
                </a:solidFill>
                <a:latin typeface="Helvetica"/>
                <a:ea typeface="Helvetica"/>
                <a:cs typeface="Helvetica"/>
                <a:sym typeface="Helvetica"/>
              </a:defRPr>
            </a:pPr>
            <a:r>
              <a:rPr sz="1350" u="sng">
                <a:hlinkClick r:id="rId5"/>
              </a:rPr>
              <a:t>https://www.statmethods.net/r-tutorial/index.html</a:t>
            </a:r>
          </a:p>
          <a:p>
            <a:pPr>
              <a:defRPr sz="2800">
                <a:solidFill>
                  <a:srgbClr val="FFFFFF"/>
                </a:solidFill>
                <a:latin typeface="Helvetica"/>
                <a:ea typeface="Helvetica"/>
                <a:cs typeface="Helvetica"/>
                <a:sym typeface="Helvetica"/>
              </a:defRPr>
            </a:pPr>
            <a:endParaRPr sz="1400" u="sng">
              <a:hlinkClick r:id="rId5"/>
            </a:endParaRPr>
          </a:p>
        </p:txBody>
      </p:sp>
      <p:sp>
        <p:nvSpPr>
          <p:cNvPr id="619" name="Line"/>
          <p:cNvSpPr/>
          <p:nvPr/>
        </p:nvSpPr>
        <p:spPr>
          <a:xfrm>
            <a:off x="3848342" y="3435350"/>
            <a:ext cx="1859250" cy="0"/>
          </a:xfrm>
          <a:prstGeom prst="line">
            <a:avLst/>
          </a:prstGeom>
          <a:ln w="25400">
            <a:solidFill>
              <a:srgbClr val="FFFFFF"/>
            </a:solidFill>
            <a:miter lim="400000"/>
          </a:ln>
        </p:spPr>
        <p:txBody>
          <a:bodyPr lIns="0" tIns="0" rIns="0" bIns="0"/>
          <a:lstStyle/>
          <a:p>
            <a:endParaRPr sz="1150"/>
          </a:p>
        </p:txBody>
      </p:sp>
      <p:sp>
        <p:nvSpPr>
          <p:cNvPr id="620" name="https://github.com/trending/r…"/>
          <p:cNvSpPr txBox="1"/>
          <p:nvPr/>
        </p:nvSpPr>
        <p:spPr>
          <a:xfrm>
            <a:off x="9102479" y="3596815"/>
            <a:ext cx="2284640" cy="1505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a:hlinkClick r:id="rId6"/>
              </a:rPr>
              <a:t>https://github.com/trending/r</a:t>
            </a:r>
            <a:r>
              <a:rPr sz="1350"/>
              <a:t> </a:t>
            </a:r>
          </a:p>
          <a:p>
            <a:pPr algn="ctr">
              <a:defRPr sz="2700">
                <a:solidFill>
                  <a:srgbClr val="FFFFFF"/>
                </a:solidFill>
                <a:latin typeface="Helvetica"/>
                <a:ea typeface="Helvetica"/>
                <a:cs typeface="Helvetica"/>
                <a:sym typeface="Helvetica"/>
              </a:defRPr>
            </a:pPr>
            <a:endParaRPr sz="1350"/>
          </a:p>
          <a:p>
            <a:pPr algn="ctr">
              <a:defRPr sz="2700">
                <a:solidFill>
                  <a:srgbClr val="FFFFFF"/>
                </a:solidFill>
                <a:latin typeface="Helvetica"/>
                <a:ea typeface="Helvetica"/>
                <a:cs typeface="Helvetica"/>
                <a:sym typeface="Helvetica"/>
              </a:defRPr>
            </a:pPr>
            <a:r>
              <a:rPr sz="1350" u="sng">
                <a:hlinkClick r:id="rId7"/>
              </a:rPr>
              <a:t>https://blog.revolutionanalytics.com/</a:t>
            </a:r>
          </a:p>
          <a:p>
            <a:pPr algn="ctr">
              <a:defRPr sz="2700">
                <a:solidFill>
                  <a:srgbClr val="FFFFFF"/>
                </a:solidFill>
                <a:latin typeface="Helvetica"/>
                <a:ea typeface="Helvetica"/>
                <a:cs typeface="Helvetica"/>
                <a:sym typeface="Helvetica"/>
              </a:defRPr>
            </a:pPr>
            <a:endParaRPr sz="1350" u="sng">
              <a:hlinkClick r:id="rId7"/>
            </a:endParaRPr>
          </a:p>
          <a:p>
            <a:pPr algn="ctr">
              <a:defRPr sz="2700">
                <a:solidFill>
                  <a:srgbClr val="FFFFFF"/>
                </a:solidFill>
                <a:latin typeface="Helvetica"/>
                <a:ea typeface="Helvetica"/>
                <a:cs typeface="Helvetica"/>
                <a:sym typeface="Helvetica"/>
              </a:defRPr>
            </a:pPr>
            <a:r>
              <a:rPr sz="1350" u="sng">
                <a:hlinkClick r:id="rId8"/>
              </a:rPr>
              <a:t>https://stackoverflow.com/questions/tagged/r</a:t>
            </a:r>
            <a:r>
              <a:rPr sz="1350"/>
              <a:t> </a:t>
            </a:r>
          </a:p>
        </p:txBody>
      </p:sp>
      <p:sp>
        <p:nvSpPr>
          <p:cNvPr id="621" name="https://www.r-graph-gallery.com/…"/>
          <p:cNvSpPr txBox="1"/>
          <p:nvPr/>
        </p:nvSpPr>
        <p:spPr>
          <a:xfrm>
            <a:off x="3585738" y="3995072"/>
            <a:ext cx="2384459" cy="1297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a:hlinkClick r:id="rId9"/>
              </a:rPr>
              <a:t>https://www.r-graph-gallery.com/</a:t>
            </a:r>
          </a:p>
          <a:p>
            <a:pPr algn="ctr">
              <a:defRPr sz="2700">
                <a:solidFill>
                  <a:srgbClr val="FFFFFF"/>
                </a:solidFill>
                <a:latin typeface="Helvetica"/>
                <a:ea typeface="Helvetica"/>
                <a:cs typeface="Helvetica"/>
                <a:sym typeface="Helvetica"/>
              </a:defRPr>
            </a:pPr>
            <a:endParaRPr sz="1350" u="sng">
              <a:hlinkClick r:id="rId9"/>
            </a:endParaRPr>
          </a:p>
          <a:p>
            <a:pPr algn="ctr">
              <a:defRPr sz="2700">
                <a:solidFill>
                  <a:srgbClr val="FFFFFF"/>
                </a:solidFill>
                <a:latin typeface="Helvetica"/>
                <a:ea typeface="Helvetica"/>
                <a:cs typeface="Helvetica"/>
                <a:sym typeface="Helvetica"/>
              </a:defRPr>
            </a:pPr>
            <a:r>
              <a:rPr sz="1350" u="sng">
                <a:hlinkClick r:id="rId10"/>
              </a:rPr>
              <a:t>http://r-statistics.co/Top50-Ggplot2-Visualizations-MasterList-R-Code.html</a:t>
            </a:r>
            <a:r>
              <a:rPr sz="1350"/>
              <a:t>  </a:t>
            </a:r>
          </a:p>
        </p:txBody>
      </p:sp>
      <p:sp>
        <p:nvSpPr>
          <p:cNvPr id="622" name="https://www.r-bloggers.com/best-books-to-learn-r-programming/…"/>
          <p:cNvSpPr txBox="1"/>
          <p:nvPr/>
        </p:nvSpPr>
        <p:spPr>
          <a:xfrm>
            <a:off x="6354580" y="3583421"/>
            <a:ext cx="2384459" cy="2121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a:hlinkClick r:id="rId11"/>
              </a:rPr>
              <a:t>https://www.r-bloggers.com/best-books-to-learn-r-programming/</a:t>
            </a:r>
            <a:r>
              <a:rPr sz="1350"/>
              <a:t> </a:t>
            </a:r>
          </a:p>
          <a:p>
            <a:pPr algn="ctr">
              <a:defRPr sz="2700">
                <a:solidFill>
                  <a:srgbClr val="FFFFFF"/>
                </a:solidFill>
                <a:latin typeface="Helvetica"/>
                <a:ea typeface="Helvetica"/>
                <a:cs typeface="Helvetica"/>
                <a:sym typeface="Helvetica"/>
              </a:defRPr>
            </a:pPr>
            <a:endParaRPr sz="1350"/>
          </a:p>
          <a:p>
            <a:pPr algn="ctr">
              <a:defRPr sz="2700">
                <a:solidFill>
                  <a:srgbClr val="FFFFFF"/>
                </a:solidFill>
                <a:latin typeface="Helvetica"/>
                <a:ea typeface="Helvetica"/>
                <a:cs typeface="Helvetica"/>
                <a:sym typeface="Helvetica"/>
              </a:defRPr>
            </a:pPr>
            <a:r>
              <a:rPr sz="1350" u="sng">
                <a:hlinkClick r:id="rId12"/>
              </a:rPr>
              <a:t>https://www.datacamp.com/</a:t>
            </a:r>
          </a:p>
          <a:p>
            <a:pPr algn="ctr">
              <a:defRPr sz="2700">
                <a:solidFill>
                  <a:srgbClr val="FFFFFF"/>
                </a:solidFill>
                <a:latin typeface="Helvetica"/>
                <a:ea typeface="Helvetica"/>
                <a:cs typeface="Helvetica"/>
                <a:sym typeface="Helvetica"/>
              </a:defRPr>
            </a:pPr>
            <a:endParaRPr sz="1350" u="sng">
              <a:hlinkClick r:id="rId12"/>
            </a:endParaRPr>
          </a:p>
          <a:p>
            <a:pPr algn="ctr">
              <a:defRPr sz="2700">
                <a:solidFill>
                  <a:srgbClr val="FFFFFF"/>
                </a:solidFill>
                <a:latin typeface="Helvetica"/>
                <a:ea typeface="Helvetica"/>
                <a:cs typeface="Helvetica"/>
                <a:sym typeface="Helvetica"/>
              </a:defRPr>
            </a:pPr>
            <a:r>
              <a:rPr sz="1350" u="sng">
                <a:hlinkClick r:id="rId13"/>
              </a:rPr>
              <a:t>https://www.codecademy.com/</a:t>
            </a:r>
          </a:p>
          <a:p>
            <a:pPr algn="ctr">
              <a:defRPr sz="2700">
                <a:solidFill>
                  <a:srgbClr val="FFFFFF"/>
                </a:solidFill>
                <a:latin typeface="Helvetica"/>
                <a:ea typeface="Helvetica"/>
                <a:cs typeface="Helvetica"/>
                <a:sym typeface="Helvetica"/>
              </a:defRPr>
            </a:pPr>
            <a:endParaRPr sz="1350" u="sng">
              <a:hlinkClick r:id="rId13"/>
            </a:endParaRPr>
          </a:p>
          <a:p>
            <a:pPr algn="ctr">
              <a:defRPr sz="2700">
                <a:solidFill>
                  <a:srgbClr val="FFFFFF"/>
                </a:solidFill>
                <a:latin typeface="Helvetica"/>
                <a:ea typeface="Helvetica"/>
                <a:cs typeface="Helvetica"/>
                <a:sym typeface="Helvetica"/>
              </a:defRPr>
            </a:pPr>
            <a:r>
              <a:rPr sz="1350" u="sng">
                <a:hlinkClick r:id="rId14"/>
              </a:rPr>
              <a:t>https://www.coursera.org/</a:t>
            </a:r>
            <a:r>
              <a:rPr sz="1350"/>
              <a:t> </a:t>
            </a:r>
          </a:p>
          <a:p>
            <a:pPr algn="ctr">
              <a:defRPr sz="2600">
                <a:solidFill>
                  <a:srgbClr val="FFFFFF"/>
                </a:solidFill>
                <a:latin typeface="Helvetica"/>
                <a:ea typeface="Helvetica"/>
                <a:cs typeface="Helvetica"/>
                <a:sym typeface="Helvetica"/>
              </a:defRPr>
            </a:pPr>
            <a:r>
              <a:rPr sz="1300"/>
              <a:t> </a:t>
            </a:r>
          </a:p>
        </p:txBody>
      </p:sp>
      <p:sp>
        <p:nvSpPr>
          <p:cNvPr id="623" name="Line"/>
          <p:cNvSpPr/>
          <p:nvPr/>
        </p:nvSpPr>
        <p:spPr>
          <a:xfrm>
            <a:off x="1143000" y="3426883"/>
            <a:ext cx="1859249" cy="1"/>
          </a:xfrm>
          <a:prstGeom prst="line">
            <a:avLst/>
          </a:prstGeom>
          <a:ln w="25400">
            <a:solidFill>
              <a:srgbClr val="FFFFFF"/>
            </a:solidFill>
            <a:miter lim="400000"/>
          </a:ln>
        </p:spPr>
        <p:txBody>
          <a:bodyPr lIns="0" tIns="0" rIns="0" bIns="0"/>
          <a:lstStyle/>
          <a:p>
            <a:endParaRPr sz="1150"/>
          </a:p>
        </p:txBody>
      </p:sp>
      <p:sp>
        <p:nvSpPr>
          <p:cNvPr id="624" name="Line"/>
          <p:cNvSpPr/>
          <p:nvPr/>
        </p:nvSpPr>
        <p:spPr>
          <a:xfrm>
            <a:off x="6617184" y="3426883"/>
            <a:ext cx="1859250" cy="1"/>
          </a:xfrm>
          <a:prstGeom prst="line">
            <a:avLst/>
          </a:prstGeom>
          <a:ln w="25400">
            <a:solidFill>
              <a:srgbClr val="FFFFFF"/>
            </a:solidFill>
            <a:miter lim="400000"/>
          </a:ln>
        </p:spPr>
        <p:txBody>
          <a:bodyPr lIns="0" tIns="0" rIns="0" bIns="0"/>
          <a:lstStyle/>
          <a:p>
            <a:endParaRPr sz="1150"/>
          </a:p>
        </p:txBody>
      </p:sp>
      <p:sp>
        <p:nvSpPr>
          <p:cNvPr id="625" name="Line"/>
          <p:cNvSpPr/>
          <p:nvPr/>
        </p:nvSpPr>
        <p:spPr>
          <a:xfrm>
            <a:off x="9319639" y="3426883"/>
            <a:ext cx="1859250" cy="1"/>
          </a:xfrm>
          <a:prstGeom prst="line">
            <a:avLst/>
          </a:prstGeom>
          <a:ln w="25400">
            <a:solidFill>
              <a:srgbClr val="FFFFFF"/>
            </a:solidFill>
            <a:miter lim="400000"/>
          </a:ln>
        </p:spPr>
        <p:txBody>
          <a:bodyPr lIns="0" tIns="0" rIns="0" bIns="0"/>
          <a:lstStyle/>
          <a:p>
            <a:endParaRPr sz="1150"/>
          </a:p>
        </p:txBody>
      </p:sp>
      <p:sp>
        <p:nvSpPr>
          <p:cNvPr id="626" name="GRAPHICS"/>
          <p:cNvSpPr txBox="1"/>
          <p:nvPr/>
        </p:nvSpPr>
        <p:spPr>
          <a:xfrm>
            <a:off x="3585738" y="3035324"/>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a:t>GRAPHICS</a:t>
            </a:r>
          </a:p>
        </p:txBody>
      </p:sp>
      <p:sp>
        <p:nvSpPr>
          <p:cNvPr id="627" name="BOOKS &amp; COURSES"/>
          <p:cNvSpPr txBox="1"/>
          <p:nvPr/>
        </p:nvSpPr>
        <p:spPr>
          <a:xfrm>
            <a:off x="6354580" y="3036053"/>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a:t>BOOKS &amp; COURSES</a:t>
            </a:r>
          </a:p>
        </p:txBody>
      </p:sp>
      <p:sp>
        <p:nvSpPr>
          <p:cNvPr id="628" name="GET STARTED"/>
          <p:cNvSpPr txBox="1"/>
          <p:nvPr/>
        </p:nvSpPr>
        <p:spPr>
          <a:xfrm>
            <a:off x="816895" y="3035654"/>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a:t>GET STARTED</a:t>
            </a:r>
          </a:p>
        </p:txBody>
      </p:sp>
      <p:sp>
        <p:nvSpPr>
          <p:cNvPr id="629" name="OTHER RESOURCES"/>
          <p:cNvSpPr txBox="1"/>
          <p:nvPr/>
        </p:nvSpPr>
        <p:spPr>
          <a:xfrm>
            <a:off x="9057034" y="3036053"/>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a:t>OTHER RESOURCES</a:t>
            </a:r>
          </a:p>
        </p:txBody>
      </p:sp>
      <p:sp>
        <p:nvSpPr>
          <p:cNvPr id="630" name="Shape"/>
          <p:cNvSpPr/>
          <p:nvPr/>
        </p:nvSpPr>
        <p:spPr>
          <a:xfrm>
            <a:off x="7348073" y="2489780"/>
            <a:ext cx="397471" cy="443920"/>
          </a:xfrm>
          <a:custGeom>
            <a:avLst/>
            <a:gdLst/>
            <a:ahLst/>
            <a:cxnLst>
              <a:cxn ang="0">
                <a:pos x="wd2" y="hd2"/>
              </a:cxn>
              <a:cxn ang="5400000">
                <a:pos x="wd2" y="hd2"/>
              </a:cxn>
              <a:cxn ang="10800000">
                <a:pos x="wd2" y="hd2"/>
              </a:cxn>
              <a:cxn ang="16200000">
                <a:pos x="wd2" y="hd2"/>
              </a:cxn>
            </a:cxnLst>
            <a:rect l="0" t="0" r="r" b="b"/>
            <a:pathLst>
              <a:path w="21600" h="21365" extrusionOk="0">
                <a:moveTo>
                  <a:pt x="21382" y="20661"/>
                </a:moveTo>
                <a:cubicBezTo>
                  <a:pt x="21382" y="19722"/>
                  <a:pt x="20291" y="18595"/>
                  <a:pt x="18764" y="18407"/>
                </a:cubicBezTo>
                <a:cubicBezTo>
                  <a:pt x="19418" y="17843"/>
                  <a:pt x="19855" y="17280"/>
                  <a:pt x="19855" y="16529"/>
                </a:cubicBezTo>
                <a:cubicBezTo>
                  <a:pt x="19855" y="15590"/>
                  <a:pt x="18982" y="14838"/>
                  <a:pt x="17891" y="14838"/>
                </a:cubicBezTo>
                <a:cubicBezTo>
                  <a:pt x="16800" y="14838"/>
                  <a:pt x="15927" y="15590"/>
                  <a:pt x="15927" y="16529"/>
                </a:cubicBezTo>
                <a:cubicBezTo>
                  <a:pt x="15927" y="17280"/>
                  <a:pt x="16364" y="17843"/>
                  <a:pt x="17018" y="18407"/>
                </a:cubicBezTo>
                <a:cubicBezTo>
                  <a:pt x="15491" y="18595"/>
                  <a:pt x="14400" y="19722"/>
                  <a:pt x="14400" y="20661"/>
                </a:cubicBezTo>
                <a:cubicBezTo>
                  <a:pt x="14400" y="21600"/>
                  <a:pt x="21382" y="21600"/>
                  <a:pt x="21382" y="20661"/>
                </a:cubicBezTo>
                <a:close/>
                <a:moveTo>
                  <a:pt x="4800" y="3944"/>
                </a:moveTo>
                <a:cubicBezTo>
                  <a:pt x="5673" y="3944"/>
                  <a:pt x="6327" y="3005"/>
                  <a:pt x="6327" y="2254"/>
                </a:cubicBezTo>
                <a:cubicBezTo>
                  <a:pt x="6327" y="1503"/>
                  <a:pt x="5673" y="751"/>
                  <a:pt x="4800" y="751"/>
                </a:cubicBezTo>
                <a:cubicBezTo>
                  <a:pt x="3927" y="751"/>
                  <a:pt x="3273" y="1503"/>
                  <a:pt x="3273" y="2254"/>
                </a:cubicBezTo>
                <a:cubicBezTo>
                  <a:pt x="3273" y="3005"/>
                  <a:pt x="3927" y="3944"/>
                  <a:pt x="4800" y="3944"/>
                </a:cubicBezTo>
                <a:close/>
                <a:moveTo>
                  <a:pt x="21600" y="7889"/>
                </a:moveTo>
                <a:cubicBezTo>
                  <a:pt x="21600" y="2066"/>
                  <a:pt x="21600" y="2066"/>
                  <a:pt x="21600" y="2066"/>
                </a:cubicBezTo>
                <a:cubicBezTo>
                  <a:pt x="21600" y="1503"/>
                  <a:pt x="21164" y="1127"/>
                  <a:pt x="20509" y="1127"/>
                </a:cubicBezTo>
                <a:cubicBezTo>
                  <a:pt x="16145" y="1127"/>
                  <a:pt x="16145" y="1127"/>
                  <a:pt x="16145" y="1127"/>
                </a:cubicBezTo>
                <a:cubicBezTo>
                  <a:pt x="16145" y="376"/>
                  <a:pt x="16145" y="376"/>
                  <a:pt x="16145" y="376"/>
                </a:cubicBezTo>
                <a:cubicBezTo>
                  <a:pt x="16145" y="188"/>
                  <a:pt x="15927" y="0"/>
                  <a:pt x="15709" y="0"/>
                </a:cubicBezTo>
                <a:cubicBezTo>
                  <a:pt x="15491" y="0"/>
                  <a:pt x="15273" y="188"/>
                  <a:pt x="15273" y="376"/>
                </a:cubicBezTo>
                <a:cubicBezTo>
                  <a:pt x="15273" y="1127"/>
                  <a:pt x="15273" y="1127"/>
                  <a:pt x="15273" y="1127"/>
                </a:cubicBezTo>
                <a:cubicBezTo>
                  <a:pt x="10909" y="1127"/>
                  <a:pt x="10909" y="1127"/>
                  <a:pt x="10909" y="1127"/>
                </a:cubicBezTo>
                <a:cubicBezTo>
                  <a:pt x="10255" y="1127"/>
                  <a:pt x="9818" y="1503"/>
                  <a:pt x="9818" y="2066"/>
                </a:cubicBezTo>
                <a:cubicBezTo>
                  <a:pt x="9818" y="5071"/>
                  <a:pt x="9818" y="5071"/>
                  <a:pt x="9818" y="5071"/>
                </a:cubicBezTo>
                <a:cubicBezTo>
                  <a:pt x="7636" y="4508"/>
                  <a:pt x="7636" y="4508"/>
                  <a:pt x="7636" y="4508"/>
                </a:cubicBezTo>
                <a:cubicBezTo>
                  <a:pt x="7418" y="4320"/>
                  <a:pt x="6109" y="3944"/>
                  <a:pt x="5018" y="3944"/>
                </a:cubicBezTo>
                <a:cubicBezTo>
                  <a:pt x="4800" y="4320"/>
                  <a:pt x="4800" y="4320"/>
                  <a:pt x="4800" y="4320"/>
                </a:cubicBezTo>
                <a:cubicBezTo>
                  <a:pt x="4800" y="4320"/>
                  <a:pt x="4800" y="4320"/>
                  <a:pt x="4800" y="4320"/>
                </a:cubicBezTo>
                <a:cubicBezTo>
                  <a:pt x="5236" y="7137"/>
                  <a:pt x="5236" y="7137"/>
                  <a:pt x="5236" y="7137"/>
                </a:cubicBezTo>
                <a:cubicBezTo>
                  <a:pt x="4800" y="7889"/>
                  <a:pt x="4800" y="7889"/>
                  <a:pt x="4800" y="7889"/>
                </a:cubicBezTo>
                <a:cubicBezTo>
                  <a:pt x="4364" y="7137"/>
                  <a:pt x="4364" y="7137"/>
                  <a:pt x="4364" y="7137"/>
                </a:cubicBezTo>
                <a:cubicBezTo>
                  <a:pt x="4800" y="4320"/>
                  <a:pt x="4800" y="4320"/>
                  <a:pt x="4800" y="4320"/>
                </a:cubicBezTo>
                <a:cubicBezTo>
                  <a:pt x="4800" y="4320"/>
                  <a:pt x="4800" y="4320"/>
                  <a:pt x="4800" y="4320"/>
                </a:cubicBezTo>
                <a:cubicBezTo>
                  <a:pt x="4582" y="3944"/>
                  <a:pt x="4582" y="3944"/>
                  <a:pt x="4582" y="3944"/>
                </a:cubicBezTo>
                <a:cubicBezTo>
                  <a:pt x="3273" y="3944"/>
                  <a:pt x="2182" y="4508"/>
                  <a:pt x="1964" y="4508"/>
                </a:cubicBezTo>
                <a:cubicBezTo>
                  <a:pt x="1964" y="4508"/>
                  <a:pt x="1964" y="4508"/>
                  <a:pt x="1964" y="4508"/>
                </a:cubicBezTo>
                <a:cubicBezTo>
                  <a:pt x="1964" y="4508"/>
                  <a:pt x="1964" y="4508"/>
                  <a:pt x="1964" y="4508"/>
                </a:cubicBezTo>
                <a:cubicBezTo>
                  <a:pt x="1745" y="4508"/>
                  <a:pt x="1745" y="4508"/>
                  <a:pt x="1745" y="4508"/>
                </a:cubicBezTo>
                <a:cubicBezTo>
                  <a:pt x="1745" y="4696"/>
                  <a:pt x="1745" y="4696"/>
                  <a:pt x="1745" y="4696"/>
                </a:cubicBezTo>
                <a:cubicBezTo>
                  <a:pt x="1745" y="4696"/>
                  <a:pt x="1745" y="4696"/>
                  <a:pt x="1745" y="4696"/>
                </a:cubicBezTo>
                <a:cubicBezTo>
                  <a:pt x="1745" y="4883"/>
                  <a:pt x="1745" y="4883"/>
                  <a:pt x="1527" y="4883"/>
                </a:cubicBezTo>
                <a:cubicBezTo>
                  <a:pt x="655" y="8828"/>
                  <a:pt x="655" y="8828"/>
                  <a:pt x="655" y="8828"/>
                </a:cubicBezTo>
                <a:cubicBezTo>
                  <a:pt x="436" y="9016"/>
                  <a:pt x="655" y="9391"/>
                  <a:pt x="1091" y="9391"/>
                </a:cubicBezTo>
                <a:cubicBezTo>
                  <a:pt x="1091" y="9391"/>
                  <a:pt x="1091" y="9391"/>
                  <a:pt x="1309" y="9391"/>
                </a:cubicBezTo>
                <a:cubicBezTo>
                  <a:pt x="1527" y="9391"/>
                  <a:pt x="1745" y="9203"/>
                  <a:pt x="1745" y="9016"/>
                </a:cubicBezTo>
                <a:cubicBezTo>
                  <a:pt x="2836" y="5447"/>
                  <a:pt x="2836" y="5447"/>
                  <a:pt x="2836" y="5447"/>
                </a:cubicBezTo>
                <a:cubicBezTo>
                  <a:pt x="2836" y="5259"/>
                  <a:pt x="2836" y="5259"/>
                  <a:pt x="3055" y="5259"/>
                </a:cubicBezTo>
                <a:cubicBezTo>
                  <a:pt x="3055" y="9016"/>
                  <a:pt x="3055" y="9016"/>
                  <a:pt x="3055" y="9016"/>
                </a:cubicBezTo>
                <a:cubicBezTo>
                  <a:pt x="2400" y="14463"/>
                  <a:pt x="2400" y="14463"/>
                  <a:pt x="2400" y="14463"/>
                </a:cubicBezTo>
                <a:cubicBezTo>
                  <a:pt x="2400" y="14650"/>
                  <a:pt x="2618" y="14838"/>
                  <a:pt x="2836" y="15026"/>
                </a:cubicBezTo>
                <a:cubicBezTo>
                  <a:pt x="1964" y="15214"/>
                  <a:pt x="1527" y="15777"/>
                  <a:pt x="1527" y="16529"/>
                </a:cubicBezTo>
                <a:cubicBezTo>
                  <a:pt x="1527" y="17280"/>
                  <a:pt x="1964" y="17843"/>
                  <a:pt x="2618" y="18219"/>
                </a:cubicBezTo>
                <a:cubicBezTo>
                  <a:pt x="1091" y="18595"/>
                  <a:pt x="0" y="19722"/>
                  <a:pt x="0" y="20661"/>
                </a:cubicBezTo>
                <a:cubicBezTo>
                  <a:pt x="0" y="21600"/>
                  <a:pt x="7200" y="21600"/>
                  <a:pt x="7200" y="20661"/>
                </a:cubicBezTo>
                <a:cubicBezTo>
                  <a:pt x="7200" y="19722"/>
                  <a:pt x="6109" y="18595"/>
                  <a:pt x="4364" y="18219"/>
                </a:cubicBezTo>
                <a:cubicBezTo>
                  <a:pt x="5018" y="17843"/>
                  <a:pt x="5455" y="17280"/>
                  <a:pt x="5455" y="16529"/>
                </a:cubicBezTo>
                <a:cubicBezTo>
                  <a:pt x="5455" y="15777"/>
                  <a:pt x="4800" y="15026"/>
                  <a:pt x="3927" y="14838"/>
                </a:cubicBezTo>
                <a:cubicBezTo>
                  <a:pt x="3927" y="14838"/>
                  <a:pt x="3927" y="14650"/>
                  <a:pt x="3927" y="14463"/>
                </a:cubicBezTo>
                <a:cubicBezTo>
                  <a:pt x="4582" y="9579"/>
                  <a:pt x="4582" y="9579"/>
                  <a:pt x="4582" y="9579"/>
                </a:cubicBezTo>
                <a:cubicBezTo>
                  <a:pt x="4582" y="9767"/>
                  <a:pt x="4582" y="9767"/>
                  <a:pt x="4800" y="9767"/>
                </a:cubicBezTo>
                <a:cubicBezTo>
                  <a:pt x="4800" y="9767"/>
                  <a:pt x="5018" y="9767"/>
                  <a:pt x="5018" y="9579"/>
                </a:cubicBezTo>
                <a:cubicBezTo>
                  <a:pt x="5455" y="14463"/>
                  <a:pt x="5455" y="14463"/>
                  <a:pt x="5455" y="14463"/>
                </a:cubicBezTo>
                <a:cubicBezTo>
                  <a:pt x="5673" y="14838"/>
                  <a:pt x="5891" y="15214"/>
                  <a:pt x="6327" y="15214"/>
                </a:cubicBezTo>
                <a:cubicBezTo>
                  <a:pt x="6327" y="15214"/>
                  <a:pt x="6327" y="15214"/>
                  <a:pt x="6327" y="15214"/>
                </a:cubicBezTo>
                <a:cubicBezTo>
                  <a:pt x="6764" y="15214"/>
                  <a:pt x="7200" y="14838"/>
                  <a:pt x="6982" y="14463"/>
                </a:cubicBezTo>
                <a:cubicBezTo>
                  <a:pt x="6545" y="9016"/>
                  <a:pt x="6545" y="9016"/>
                  <a:pt x="6545" y="9016"/>
                </a:cubicBezTo>
                <a:cubicBezTo>
                  <a:pt x="6545" y="5259"/>
                  <a:pt x="6545" y="5259"/>
                  <a:pt x="6545" y="5259"/>
                </a:cubicBezTo>
                <a:cubicBezTo>
                  <a:pt x="6982" y="5447"/>
                  <a:pt x="7200" y="5447"/>
                  <a:pt x="7200" y="5447"/>
                </a:cubicBezTo>
                <a:cubicBezTo>
                  <a:pt x="7200" y="5447"/>
                  <a:pt x="7200" y="5447"/>
                  <a:pt x="7200" y="5447"/>
                </a:cubicBezTo>
                <a:cubicBezTo>
                  <a:pt x="7200" y="5447"/>
                  <a:pt x="7200" y="5447"/>
                  <a:pt x="7200" y="5447"/>
                </a:cubicBezTo>
                <a:cubicBezTo>
                  <a:pt x="9818" y="6198"/>
                  <a:pt x="9818" y="6198"/>
                  <a:pt x="9818" y="6198"/>
                </a:cubicBezTo>
                <a:cubicBezTo>
                  <a:pt x="9818" y="7889"/>
                  <a:pt x="9818" y="7889"/>
                  <a:pt x="9818" y="7889"/>
                </a:cubicBezTo>
                <a:cubicBezTo>
                  <a:pt x="9818" y="8452"/>
                  <a:pt x="10255" y="8828"/>
                  <a:pt x="10909" y="8828"/>
                </a:cubicBezTo>
                <a:cubicBezTo>
                  <a:pt x="12873" y="8828"/>
                  <a:pt x="12873" y="8828"/>
                  <a:pt x="12873" y="8828"/>
                </a:cubicBezTo>
                <a:cubicBezTo>
                  <a:pt x="11127" y="14650"/>
                  <a:pt x="11127" y="14650"/>
                  <a:pt x="11127" y="14650"/>
                </a:cubicBezTo>
                <a:cubicBezTo>
                  <a:pt x="11127" y="14838"/>
                  <a:pt x="11127" y="14838"/>
                  <a:pt x="11127" y="14838"/>
                </a:cubicBezTo>
                <a:cubicBezTo>
                  <a:pt x="10909" y="14838"/>
                  <a:pt x="10909" y="14838"/>
                  <a:pt x="10691" y="14838"/>
                </a:cubicBezTo>
                <a:cubicBezTo>
                  <a:pt x="9600" y="14838"/>
                  <a:pt x="8727" y="15590"/>
                  <a:pt x="8727" y="16529"/>
                </a:cubicBezTo>
                <a:cubicBezTo>
                  <a:pt x="8727" y="17280"/>
                  <a:pt x="9164" y="17843"/>
                  <a:pt x="9818" y="18219"/>
                </a:cubicBezTo>
                <a:cubicBezTo>
                  <a:pt x="8291" y="18595"/>
                  <a:pt x="7200" y="19722"/>
                  <a:pt x="7200" y="20661"/>
                </a:cubicBezTo>
                <a:cubicBezTo>
                  <a:pt x="7200" y="21600"/>
                  <a:pt x="14400" y="21600"/>
                  <a:pt x="14400" y="20661"/>
                </a:cubicBezTo>
                <a:cubicBezTo>
                  <a:pt x="14400" y="19722"/>
                  <a:pt x="13091" y="18595"/>
                  <a:pt x="11564" y="18219"/>
                </a:cubicBezTo>
                <a:cubicBezTo>
                  <a:pt x="12218" y="17843"/>
                  <a:pt x="12655" y="17280"/>
                  <a:pt x="12655" y="16529"/>
                </a:cubicBezTo>
                <a:cubicBezTo>
                  <a:pt x="12655" y="15965"/>
                  <a:pt x="12436" y="15402"/>
                  <a:pt x="11782" y="15026"/>
                </a:cubicBezTo>
                <a:cubicBezTo>
                  <a:pt x="11782" y="15026"/>
                  <a:pt x="12000" y="15026"/>
                  <a:pt x="12000" y="14838"/>
                </a:cubicBezTo>
                <a:cubicBezTo>
                  <a:pt x="13745" y="8828"/>
                  <a:pt x="13745" y="8828"/>
                  <a:pt x="13745" y="8828"/>
                </a:cubicBezTo>
                <a:cubicBezTo>
                  <a:pt x="15273" y="8828"/>
                  <a:pt x="15273" y="8828"/>
                  <a:pt x="15273" y="8828"/>
                </a:cubicBezTo>
                <a:cubicBezTo>
                  <a:pt x="15273" y="13148"/>
                  <a:pt x="15273" y="13148"/>
                  <a:pt x="15273" y="13148"/>
                </a:cubicBezTo>
                <a:cubicBezTo>
                  <a:pt x="15273" y="13336"/>
                  <a:pt x="15491" y="13523"/>
                  <a:pt x="15709" y="13523"/>
                </a:cubicBezTo>
                <a:cubicBezTo>
                  <a:pt x="15927" y="13523"/>
                  <a:pt x="16145" y="13336"/>
                  <a:pt x="16145" y="13148"/>
                </a:cubicBezTo>
                <a:cubicBezTo>
                  <a:pt x="16145" y="8828"/>
                  <a:pt x="16145" y="8828"/>
                  <a:pt x="16145" y="8828"/>
                </a:cubicBezTo>
                <a:cubicBezTo>
                  <a:pt x="17455" y="8828"/>
                  <a:pt x="17455" y="8828"/>
                  <a:pt x="17455" y="8828"/>
                </a:cubicBezTo>
                <a:cubicBezTo>
                  <a:pt x="19418" y="14838"/>
                  <a:pt x="19418" y="14838"/>
                  <a:pt x="19418" y="14838"/>
                </a:cubicBezTo>
                <a:cubicBezTo>
                  <a:pt x="19418" y="15026"/>
                  <a:pt x="19636" y="15214"/>
                  <a:pt x="19855" y="15214"/>
                </a:cubicBezTo>
                <a:cubicBezTo>
                  <a:pt x="19855" y="15214"/>
                  <a:pt x="19855" y="15214"/>
                  <a:pt x="19855" y="15214"/>
                </a:cubicBezTo>
                <a:cubicBezTo>
                  <a:pt x="20073" y="15026"/>
                  <a:pt x="20291" y="14838"/>
                  <a:pt x="20291" y="14650"/>
                </a:cubicBezTo>
                <a:cubicBezTo>
                  <a:pt x="18327" y="8828"/>
                  <a:pt x="18327" y="8828"/>
                  <a:pt x="18327" y="8828"/>
                </a:cubicBezTo>
                <a:cubicBezTo>
                  <a:pt x="20509" y="8828"/>
                  <a:pt x="20509" y="8828"/>
                  <a:pt x="20509" y="8828"/>
                </a:cubicBezTo>
                <a:cubicBezTo>
                  <a:pt x="21164" y="8828"/>
                  <a:pt x="21600" y="8452"/>
                  <a:pt x="21600" y="7889"/>
                </a:cubicBezTo>
                <a:close/>
                <a:moveTo>
                  <a:pt x="10909" y="8452"/>
                </a:moveTo>
                <a:cubicBezTo>
                  <a:pt x="10473" y="8452"/>
                  <a:pt x="10255" y="8264"/>
                  <a:pt x="10255" y="7889"/>
                </a:cubicBezTo>
                <a:cubicBezTo>
                  <a:pt x="10255" y="6386"/>
                  <a:pt x="10255" y="6386"/>
                  <a:pt x="10255" y="6386"/>
                </a:cubicBezTo>
                <a:cubicBezTo>
                  <a:pt x="10255" y="6386"/>
                  <a:pt x="10255" y="6386"/>
                  <a:pt x="10473" y="6386"/>
                </a:cubicBezTo>
                <a:cubicBezTo>
                  <a:pt x="10691" y="6386"/>
                  <a:pt x="10909" y="6198"/>
                  <a:pt x="10909" y="6010"/>
                </a:cubicBezTo>
                <a:cubicBezTo>
                  <a:pt x="11127" y="5635"/>
                  <a:pt x="10909" y="5447"/>
                  <a:pt x="10473" y="5259"/>
                </a:cubicBezTo>
                <a:cubicBezTo>
                  <a:pt x="10255" y="5259"/>
                  <a:pt x="10255" y="5259"/>
                  <a:pt x="10255" y="5259"/>
                </a:cubicBezTo>
                <a:cubicBezTo>
                  <a:pt x="10255" y="2066"/>
                  <a:pt x="10255" y="2066"/>
                  <a:pt x="10255" y="2066"/>
                </a:cubicBezTo>
                <a:cubicBezTo>
                  <a:pt x="10255" y="1878"/>
                  <a:pt x="10473" y="1503"/>
                  <a:pt x="10909" y="1503"/>
                </a:cubicBezTo>
                <a:cubicBezTo>
                  <a:pt x="20509" y="1503"/>
                  <a:pt x="20509" y="1503"/>
                  <a:pt x="20509" y="1503"/>
                </a:cubicBezTo>
                <a:cubicBezTo>
                  <a:pt x="20727" y="1503"/>
                  <a:pt x="20945" y="1878"/>
                  <a:pt x="20945" y="2066"/>
                </a:cubicBezTo>
                <a:cubicBezTo>
                  <a:pt x="20945" y="7889"/>
                  <a:pt x="20945" y="7889"/>
                  <a:pt x="20945" y="7889"/>
                </a:cubicBezTo>
                <a:cubicBezTo>
                  <a:pt x="20945" y="8264"/>
                  <a:pt x="20727" y="8452"/>
                  <a:pt x="20509" y="8452"/>
                </a:cubicBezTo>
                <a:lnTo>
                  <a:pt x="10909" y="8452"/>
                </a:lnTo>
                <a:close/>
              </a:path>
            </a:pathLst>
          </a:custGeom>
          <a:solidFill>
            <a:srgbClr val="FFFFFF"/>
          </a:solidFill>
          <a:ln w="12700">
            <a:miter lim="400000"/>
          </a:ln>
        </p:spPr>
        <p:txBody>
          <a:bodyPr lIns="60960" tIns="60960" rIns="60960" bIns="60960"/>
          <a:lstStyle/>
          <a:p>
            <a:pPr defTabSz="1219200">
              <a:defRPr sz="4800">
                <a:solidFill>
                  <a:srgbClr val="000000"/>
                </a:solidFill>
              </a:defRPr>
            </a:pPr>
            <a:endParaRPr sz="2400"/>
          </a:p>
        </p:txBody>
      </p:sp>
      <p:sp>
        <p:nvSpPr>
          <p:cNvPr id="631" name="Shape"/>
          <p:cNvSpPr/>
          <p:nvPr/>
        </p:nvSpPr>
        <p:spPr>
          <a:xfrm flipH="1">
            <a:off x="1853148" y="2610393"/>
            <a:ext cx="438954" cy="247651"/>
          </a:xfrm>
          <a:custGeom>
            <a:avLst/>
            <a:gdLst/>
            <a:ahLst/>
            <a:cxnLst>
              <a:cxn ang="0">
                <a:pos x="wd2" y="hd2"/>
              </a:cxn>
              <a:cxn ang="5400000">
                <a:pos x="wd2" y="hd2"/>
              </a:cxn>
              <a:cxn ang="10800000">
                <a:pos x="wd2" y="hd2"/>
              </a:cxn>
              <a:cxn ang="16200000">
                <a:pos x="wd2" y="hd2"/>
              </a:cxn>
            </a:cxnLst>
            <a:rect l="0" t="0" r="r" b="b"/>
            <a:pathLst>
              <a:path w="21600" h="21600" extrusionOk="0">
                <a:moveTo>
                  <a:pt x="4918" y="10484"/>
                </a:moveTo>
                <a:cubicBezTo>
                  <a:pt x="18000" y="10484"/>
                  <a:pt x="18000" y="10484"/>
                  <a:pt x="18000" y="10484"/>
                </a:cubicBezTo>
                <a:cubicBezTo>
                  <a:pt x="18000" y="21600"/>
                  <a:pt x="18000" y="21600"/>
                  <a:pt x="18000" y="21600"/>
                </a:cubicBezTo>
                <a:cubicBezTo>
                  <a:pt x="21600" y="21600"/>
                  <a:pt x="21600" y="21600"/>
                  <a:pt x="21600" y="21600"/>
                </a:cubicBezTo>
                <a:cubicBezTo>
                  <a:pt x="21600" y="8857"/>
                  <a:pt x="21600" y="8857"/>
                  <a:pt x="21600" y="8857"/>
                </a:cubicBezTo>
                <a:cubicBezTo>
                  <a:pt x="21600" y="6417"/>
                  <a:pt x="20282" y="4067"/>
                  <a:pt x="18862" y="4067"/>
                </a:cubicBezTo>
                <a:cubicBezTo>
                  <a:pt x="4918" y="4067"/>
                  <a:pt x="4918" y="4067"/>
                  <a:pt x="4918" y="4067"/>
                </a:cubicBezTo>
                <a:cubicBezTo>
                  <a:pt x="4918" y="0"/>
                  <a:pt x="4918" y="0"/>
                  <a:pt x="4918" y="0"/>
                </a:cubicBezTo>
                <a:cubicBezTo>
                  <a:pt x="0" y="7230"/>
                  <a:pt x="0" y="7230"/>
                  <a:pt x="0" y="7230"/>
                </a:cubicBezTo>
                <a:cubicBezTo>
                  <a:pt x="4918" y="14460"/>
                  <a:pt x="4918" y="14460"/>
                  <a:pt x="4918" y="14460"/>
                </a:cubicBezTo>
                <a:lnTo>
                  <a:pt x="4918" y="10484"/>
                </a:lnTo>
              </a:path>
            </a:pathLst>
          </a:custGeom>
          <a:solidFill>
            <a:srgbClr val="FFFFFF"/>
          </a:solidFill>
          <a:ln w="12700">
            <a:miter lim="400000"/>
          </a:ln>
        </p:spPr>
        <p:txBody>
          <a:bodyPr lIns="60960" tIns="60960" rIns="60960" bIns="60960" anchor="ctr"/>
          <a:lstStyle/>
          <a:p>
            <a:pPr defTabSz="1219200">
              <a:defRPr sz="4800">
                <a:solidFill>
                  <a:srgbClr val="000000"/>
                </a:solidFill>
              </a:defRPr>
            </a:pPr>
            <a:endParaRPr sz="2400"/>
          </a:p>
        </p:txBody>
      </p:sp>
      <p:sp>
        <p:nvSpPr>
          <p:cNvPr id="632" name="Shape"/>
          <p:cNvSpPr/>
          <p:nvPr/>
        </p:nvSpPr>
        <p:spPr>
          <a:xfrm>
            <a:off x="4538726" y="2541132"/>
            <a:ext cx="478482" cy="386172"/>
          </a:xfrm>
          <a:custGeom>
            <a:avLst/>
            <a:gdLst/>
            <a:ahLst/>
            <a:cxnLst>
              <a:cxn ang="0">
                <a:pos x="wd2" y="hd2"/>
              </a:cxn>
              <a:cxn ang="5400000">
                <a:pos x="wd2" y="hd2"/>
              </a:cxn>
              <a:cxn ang="10800000">
                <a:pos x="wd2" y="hd2"/>
              </a:cxn>
              <a:cxn ang="16200000">
                <a:pos x="wd2" y="hd2"/>
              </a:cxn>
            </a:cxnLst>
            <a:rect l="0" t="0" r="r" b="b"/>
            <a:pathLst>
              <a:path w="21600" h="21600" extrusionOk="0">
                <a:moveTo>
                  <a:pt x="6413" y="17319"/>
                </a:moveTo>
                <a:cubicBezTo>
                  <a:pt x="7594" y="17319"/>
                  <a:pt x="8606" y="16346"/>
                  <a:pt x="8606" y="14984"/>
                </a:cubicBezTo>
                <a:cubicBezTo>
                  <a:pt x="8606" y="14400"/>
                  <a:pt x="8438" y="13816"/>
                  <a:pt x="8100" y="13232"/>
                </a:cubicBezTo>
                <a:cubicBezTo>
                  <a:pt x="12150" y="7200"/>
                  <a:pt x="12150" y="7200"/>
                  <a:pt x="12150" y="7200"/>
                </a:cubicBezTo>
                <a:cubicBezTo>
                  <a:pt x="12319" y="7395"/>
                  <a:pt x="12656" y="7395"/>
                  <a:pt x="12994" y="7395"/>
                </a:cubicBezTo>
                <a:cubicBezTo>
                  <a:pt x="13500" y="7395"/>
                  <a:pt x="14006" y="7200"/>
                  <a:pt x="14344" y="6811"/>
                </a:cubicBezTo>
                <a:cubicBezTo>
                  <a:pt x="17381" y="9535"/>
                  <a:pt x="17381" y="9535"/>
                  <a:pt x="17381" y="9535"/>
                </a:cubicBezTo>
                <a:cubicBezTo>
                  <a:pt x="17213" y="9924"/>
                  <a:pt x="17213" y="10314"/>
                  <a:pt x="17213" y="10703"/>
                </a:cubicBezTo>
                <a:cubicBezTo>
                  <a:pt x="17213" y="12065"/>
                  <a:pt x="18225" y="13038"/>
                  <a:pt x="19406" y="13038"/>
                </a:cubicBezTo>
                <a:cubicBezTo>
                  <a:pt x="20587" y="13038"/>
                  <a:pt x="21600" y="12065"/>
                  <a:pt x="21600" y="10703"/>
                </a:cubicBezTo>
                <a:cubicBezTo>
                  <a:pt x="21600" y="9341"/>
                  <a:pt x="20587" y="8173"/>
                  <a:pt x="19406" y="8173"/>
                </a:cubicBezTo>
                <a:cubicBezTo>
                  <a:pt x="18900" y="8173"/>
                  <a:pt x="18394" y="8368"/>
                  <a:pt x="18056" y="8757"/>
                </a:cubicBezTo>
                <a:cubicBezTo>
                  <a:pt x="14850" y="6032"/>
                  <a:pt x="14850" y="6032"/>
                  <a:pt x="14850" y="6032"/>
                </a:cubicBezTo>
                <a:cubicBezTo>
                  <a:pt x="15019" y="5643"/>
                  <a:pt x="15019" y="5254"/>
                  <a:pt x="15019" y="4865"/>
                </a:cubicBezTo>
                <a:cubicBezTo>
                  <a:pt x="15019" y="3503"/>
                  <a:pt x="14175" y="2530"/>
                  <a:pt x="12994" y="2530"/>
                </a:cubicBezTo>
                <a:cubicBezTo>
                  <a:pt x="11812" y="2530"/>
                  <a:pt x="10800" y="3503"/>
                  <a:pt x="10800" y="4865"/>
                </a:cubicBezTo>
                <a:cubicBezTo>
                  <a:pt x="10800" y="5643"/>
                  <a:pt x="10969" y="6032"/>
                  <a:pt x="11306" y="6616"/>
                </a:cubicBezTo>
                <a:cubicBezTo>
                  <a:pt x="7425" y="12649"/>
                  <a:pt x="7425" y="12649"/>
                  <a:pt x="7425" y="12649"/>
                </a:cubicBezTo>
                <a:cubicBezTo>
                  <a:pt x="7088" y="12649"/>
                  <a:pt x="6750" y="12454"/>
                  <a:pt x="6413" y="12454"/>
                </a:cubicBezTo>
                <a:cubicBezTo>
                  <a:pt x="5231" y="12454"/>
                  <a:pt x="4388" y="13622"/>
                  <a:pt x="4388" y="14984"/>
                </a:cubicBezTo>
                <a:cubicBezTo>
                  <a:pt x="4388" y="16346"/>
                  <a:pt x="5231" y="17319"/>
                  <a:pt x="6413" y="17319"/>
                </a:cubicBezTo>
                <a:close/>
                <a:moveTo>
                  <a:pt x="20419" y="10703"/>
                </a:moveTo>
                <a:cubicBezTo>
                  <a:pt x="20419" y="11481"/>
                  <a:pt x="19912" y="12065"/>
                  <a:pt x="19237" y="12065"/>
                </a:cubicBezTo>
                <a:cubicBezTo>
                  <a:pt x="18731" y="12065"/>
                  <a:pt x="18056" y="11481"/>
                  <a:pt x="18056" y="10703"/>
                </a:cubicBezTo>
                <a:cubicBezTo>
                  <a:pt x="18056" y="9924"/>
                  <a:pt x="18731" y="9341"/>
                  <a:pt x="19237" y="9341"/>
                </a:cubicBezTo>
                <a:cubicBezTo>
                  <a:pt x="19912" y="9341"/>
                  <a:pt x="20419" y="9924"/>
                  <a:pt x="20419" y="10703"/>
                </a:cubicBezTo>
                <a:close/>
                <a:moveTo>
                  <a:pt x="12994" y="3697"/>
                </a:moveTo>
                <a:cubicBezTo>
                  <a:pt x="13669" y="3697"/>
                  <a:pt x="14175" y="4281"/>
                  <a:pt x="14175" y="5059"/>
                </a:cubicBezTo>
                <a:cubicBezTo>
                  <a:pt x="14175" y="5838"/>
                  <a:pt x="13669" y="6422"/>
                  <a:pt x="12994" y="6422"/>
                </a:cubicBezTo>
                <a:cubicBezTo>
                  <a:pt x="12319" y="6422"/>
                  <a:pt x="11812" y="5838"/>
                  <a:pt x="11812" y="5059"/>
                </a:cubicBezTo>
                <a:cubicBezTo>
                  <a:pt x="11812" y="4281"/>
                  <a:pt x="12319" y="3697"/>
                  <a:pt x="12994" y="3697"/>
                </a:cubicBezTo>
                <a:close/>
                <a:moveTo>
                  <a:pt x="6413" y="13622"/>
                </a:moveTo>
                <a:cubicBezTo>
                  <a:pt x="7088" y="13622"/>
                  <a:pt x="7594" y="14205"/>
                  <a:pt x="7594" y="14984"/>
                </a:cubicBezTo>
                <a:cubicBezTo>
                  <a:pt x="7594" y="15762"/>
                  <a:pt x="7088" y="16346"/>
                  <a:pt x="6413" y="16346"/>
                </a:cubicBezTo>
                <a:cubicBezTo>
                  <a:pt x="5906" y="16346"/>
                  <a:pt x="5231" y="15762"/>
                  <a:pt x="5231" y="14984"/>
                </a:cubicBezTo>
                <a:cubicBezTo>
                  <a:pt x="5231" y="14205"/>
                  <a:pt x="5906" y="13622"/>
                  <a:pt x="6413" y="13622"/>
                </a:cubicBezTo>
                <a:close/>
                <a:moveTo>
                  <a:pt x="21600" y="21211"/>
                </a:moveTo>
                <a:cubicBezTo>
                  <a:pt x="21600" y="21405"/>
                  <a:pt x="21431" y="21600"/>
                  <a:pt x="21262" y="21600"/>
                </a:cubicBezTo>
                <a:cubicBezTo>
                  <a:pt x="2869" y="21600"/>
                  <a:pt x="2869" y="21600"/>
                  <a:pt x="2869" y="21600"/>
                </a:cubicBezTo>
                <a:cubicBezTo>
                  <a:pt x="2700" y="21600"/>
                  <a:pt x="2363" y="21600"/>
                  <a:pt x="2025" y="21211"/>
                </a:cubicBezTo>
                <a:cubicBezTo>
                  <a:pt x="1688" y="21016"/>
                  <a:pt x="1519" y="20432"/>
                  <a:pt x="1519" y="19849"/>
                </a:cubicBezTo>
                <a:cubicBezTo>
                  <a:pt x="1519" y="19070"/>
                  <a:pt x="1519" y="19070"/>
                  <a:pt x="1519" y="19070"/>
                </a:cubicBezTo>
                <a:cubicBezTo>
                  <a:pt x="506" y="19070"/>
                  <a:pt x="506" y="19070"/>
                  <a:pt x="506" y="19070"/>
                </a:cubicBezTo>
                <a:cubicBezTo>
                  <a:pt x="169" y="19070"/>
                  <a:pt x="0" y="18681"/>
                  <a:pt x="0" y="18486"/>
                </a:cubicBezTo>
                <a:cubicBezTo>
                  <a:pt x="0" y="18097"/>
                  <a:pt x="169" y="17903"/>
                  <a:pt x="506" y="17903"/>
                </a:cubicBezTo>
                <a:cubicBezTo>
                  <a:pt x="1519" y="17903"/>
                  <a:pt x="1519" y="17903"/>
                  <a:pt x="1519" y="17903"/>
                </a:cubicBezTo>
                <a:cubicBezTo>
                  <a:pt x="1519" y="15373"/>
                  <a:pt x="1519" y="15373"/>
                  <a:pt x="1519" y="15373"/>
                </a:cubicBezTo>
                <a:cubicBezTo>
                  <a:pt x="506" y="15373"/>
                  <a:pt x="506" y="15373"/>
                  <a:pt x="506" y="15373"/>
                </a:cubicBezTo>
                <a:cubicBezTo>
                  <a:pt x="169" y="15373"/>
                  <a:pt x="0" y="15178"/>
                  <a:pt x="0" y="14984"/>
                </a:cubicBezTo>
                <a:cubicBezTo>
                  <a:pt x="0" y="14595"/>
                  <a:pt x="169" y="14400"/>
                  <a:pt x="506" y="14400"/>
                </a:cubicBezTo>
                <a:cubicBezTo>
                  <a:pt x="1519" y="14400"/>
                  <a:pt x="1519" y="14400"/>
                  <a:pt x="1519" y="14400"/>
                </a:cubicBezTo>
                <a:cubicBezTo>
                  <a:pt x="1519" y="11870"/>
                  <a:pt x="1519" y="11870"/>
                  <a:pt x="1519" y="11870"/>
                </a:cubicBezTo>
                <a:cubicBezTo>
                  <a:pt x="506" y="11870"/>
                  <a:pt x="506" y="11870"/>
                  <a:pt x="506" y="11870"/>
                </a:cubicBezTo>
                <a:cubicBezTo>
                  <a:pt x="169" y="11870"/>
                  <a:pt x="0" y="11676"/>
                  <a:pt x="0" y="11286"/>
                </a:cubicBezTo>
                <a:cubicBezTo>
                  <a:pt x="0" y="11092"/>
                  <a:pt x="169" y="10897"/>
                  <a:pt x="506" y="10897"/>
                </a:cubicBezTo>
                <a:cubicBezTo>
                  <a:pt x="1519" y="10897"/>
                  <a:pt x="1519" y="10897"/>
                  <a:pt x="1519" y="10897"/>
                </a:cubicBezTo>
                <a:cubicBezTo>
                  <a:pt x="1519" y="8368"/>
                  <a:pt x="1519" y="8368"/>
                  <a:pt x="1519" y="8368"/>
                </a:cubicBezTo>
                <a:cubicBezTo>
                  <a:pt x="506" y="8368"/>
                  <a:pt x="506" y="8368"/>
                  <a:pt x="506" y="8368"/>
                </a:cubicBezTo>
                <a:cubicBezTo>
                  <a:pt x="169" y="8368"/>
                  <a:pt x="0" y="8173"/>
                  <a:pt x="0" y="7784"/>
                </a:cubicBezTo>
                <a:cubicBezTo>
                  <a:pt x="0" y="7589"/>
                  <a:pt x="169" y="7200"/>
                  <a:pt x="506" y="7200"/>
                </a:cubicBezTo>
                <a:cubicBezTo>
                  <a:pt x="1519" y="7200"/>
                  <a:pt x="1519" y="7200"/>
                  <a:pt x="1519" y="7200"/>
                </a:cubicBezTo>
                <a:cubicBezTo>
                  <a:pt x="1519" y="4865"/>
                  <a:pt x="1519" y="4865"/>
                  <a:pt x="1519" y="4865"/>
                </a:cubicBezTo>
                <a:cubicBezTo>
                  <a:pt x="506" y="4865"/>
                  <a:pt x="506" y="4865"/>
                  <a:pt x="506" y="4865"/>
                </a:cubicBezTo>
                <a:cubicBezTo>
                  <a:pt x="169" y="4865"/>
                  <a:pt x="0" y="4476"/>
                  <a:pt x="0" y="4281"/>
                </a:cubicBezTo>
                <a:cubicBezTo>
                  <a:pt x="0" y="3892"/>
                  <a:pt x="169" y="3697"/>
                  <a:pt x="506" y="3697"/>
                </a:cubicBezTo>
                <a:cubicBezTo>
                  <a:pt x="1519" y="3697"/>
                  <a:pt x="1519" y="3697"/>
                  <a:pt x="1519" y="3697"/>
                </a:cubicBezTo>
                <a:cubicBezTo>
                  <a:pt x="1519" y="1168"/>
                  <a:pt x="1519" y="1168"/>
                  <a:pt x="1519" y="1168"/>
                </a:cubicBezTo>
                <a:cubicBezTo>
                  <a:pt x="506" y="1168"/>
                  <a:pt x="506" y="1168"/>
                  <a:pt x="506" y="1168"/>
                </a:cubicBezTo>
                <a:cubicBezTo>
                  <a:pt x="169" y="1168"/>
                  <a:pt x="0" y="778"/>
                  <a:pt x="0" y="584"/>
                </a:cubicBezTo>
                <a:cubicBezTo>
                  <a:pt x="0" y="195"/>
                  <a:pt x="169" y="0"/>
                  <a:pt x="506" y="0"/>
                </a:cubicBezTo>
                <a:cubicBezTo>
                  <a:pt x="2025" y="0"/>
                  <a:pt x="2025" y="0"/>
                  <a:pt x="2025" y="0"/>
                </a:cubicBezTo>
                <a:cubicBezTo>
                  <a:pt x="2194" y="0"/>
                  <a:pt x="2363" y="195"/>
                  <a:pt x="2363" y="584"/>
                </a:cubicBezTo>
                <a:cubicBezTo>
                  <a:pt x="2363" y="19849"/>
                  <a:pt x="2363" y="19849"/>
                  <a:pt x="2363" y="19849"/>
                </a:cubicBezTo>
                <a:cubicBezTo>
                  <a:pt x="2363" y="20043"/>
                  <a:pt x="2531" y="20432"/>
                  <a:pt x="2531" y="20432"/>
                </a:cubicBezTo>
                <a:cubicBezTo>
                  <a:pt x="2700" y="20627"/>
                  <a:pt x="2869" y="20627"/>
                  <a:pt x="2869" y="20627"/>
                </a:cubicBezTo>
                <a:cubicBezTo>
                  <a:pt x="21262" y="20627"/>
                  <a:pt x="21262" y="20627"/>
                  <a:pt x="21262" y="20627"/>
                </a:cubicBezTo>
                <a:cubicBezTo>
                  <a:pt x="21431" y="20627"/>
                  <a:pt x="21600" y="20822"/>
                  <a:pt x="21600" y="21211"/>
                </a:cubicBezTo>
                <a:close/>
                <a:moveTo>
                  <a:pt x="21600" y="21211"/>
                </a:moveTo>
                <a:cubicBezTo>
                  <a:pt x="21600" y="21211"/>
                  <a:pt x="21600" y="21211"/>
                  <a:pt x="21600" y="21211"/>
                </a:cubicBezTo>
              </a:path>
            </a:pathLst>
          </a:custGeom>
          <a:solidFill>
            <a:srgbClr val="FFFFFF"/>
          </a:solidFill>
          <a:ln w="12700">
            <a:miter lim="400000"/>
          </a:ln>
        </p:spPr>
        <p:txBody>
          <a:bodyPr lIns="60960" tIns="60960" rIns="60960" bIns="60960"/>
          <a:lstStyle/>
          <a:p>
            <a:pPr defTabSz="1219200">
              <a:defRPr sz="4800">
                <a:solidFill>
                  <a:srgbClr val="000000"/>
                </a:solidFill>
              </a:defRPr>
            </a:pPr>
            <a:endParaRPr sz="2400"/>
          </a:p>
        </p:txBody>
      </p:sp>
      <p:sp>
        <p:nvSpPr>
          <p:cNvPr id="633" name="Shape"/>
          <p:cNvSpPr/>
          <p:nvPr/>
        </p:nvSpPr>
        <p:spPr>
          <a:xfrm>
            <a:off x="10056647" y="2541132"/>
            <a:ext cx="385234" cy="38617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90" y="0"/>
                  <a:pt x="0" y="4790"/>
                  <a:pt x="0" y="10800"/>
                </a:cubicBezTo>
                <a:cubicBezTo>
                  <a:pt x="0" y="16810"/>
                  <a:pt x="4790" y="21600"/>
                  <a:pt x="10800" y="21600"/>
                </a:cubicBezTo>
                <a:cubicBezTo>
                  <a:pt x="16810" y="21600"/>
                  <a:pt x="21600" y="16810"/>
                  <a:pt x="21600" y="10800"/>
                </a:cubicBezTo>
                <a:cubicBezTo>
                  <a:pt x="21600" y="4790"/>
                  <a:pt x="16810" y="0"/>
                  <a:pt x="10800" y="0"/>
                </a:cubicBezTo>
                <a:close/>
                <a:moveTo>
                  <a:pt x="20018" y="10800"/>
                </a:moveTo>
                <a:cubicBezTo>
                  <a:pt x="20018" y="13195"/>
                  <a:pt x="19205" y="14822"/>
                  <a:pt x="18030" y="16403"/>
                </a:cubicBezTo>
                <a:cubicBezTo>
                  <a:pt x="17623" y="16403"/>
                  <a:pt x="17217" y="15590"/>
                  <a:pt x="17623" y="14822"/>
                </a:cubicBezTo>
                <a:cubicBezTo>
                  <a:pt x="18030" y="14008"/>
                  <a:pt x="18030" y="12427"/>
                  <a:pt x="18030" y="11613"/>
                </a:cubicBezTo>
                <a:cubicBezTo>
                  <a:pt x="18030" y="10800"/>
                  <a:pt x="17623" y="9218"/>
                  <a:pt x="16810" y="9218"/>
                </a:cubicBezTo>
                <a:cubicBezTo>
                  <a:pt x="15635" y="9218"/>
                  <a:pt x="15228" y="9218"/>
                  <a:pt x="14415" y="8044"/>
                </a:cubicBezTo>
                <a:cubicBezTo>
                  <a:pt x="13602" y="5603"/>
                  <a:pt x="16810" y="5197"/>
                  <a:pt x="15635" y="3977"/>
                </a:cubicBezTo>
                <a:cubicBezTo>
                  <a:pt x="15228" y="3615"/>
                  <a:pt x="13602" y="5197"/>
                  <a:pt x="13240" y="2802"/>
                </a:cubicBezTo>
                <a:lnTo>
                  <a:pt x="13602" y="2395"/>
                </a:lnTo>
                <a:cubicBezTo>
                  <a:pt x="17217" y="3615"/>
                  <a:pt x="20018" y="6778"/>
                  <a:pt x="20018" y="10800"/>
                </a:cubicBezTo>
                <a:close/>
                <a:moveTo>
                  <a:pt x="9580" y="1988"/>
                </a:moveTo>
                <a:cubicBezTo>
                  <a:pt x="9218" y="2395"/>
                  <a:pt x="8767" y="2395"/>
                  <a:pt x="8405" y="2802"/>
                </a:cubicBezTo>
                <a:cubicBezTo>
                  <a:pt x="7592" y="3615"/>
                  <a:pt x="7185" y="3208"/>
                  <a:pt x="6778" y="3977"/>
                </a:cubicBezTo>
                <a:cubicBezTo>
                  <a:pt x="6372" y="4790"/>
                  <a:pt x="5197" y="5603"/>
                  <a:pt x="5197" y="6010"/>
                </a:cubicBezTo>
                <a:cubicBezTo>
                  <a:pt x="5197" y="6417"/>
                  <a:pt x="6010" y="7185"/>
                  <a:pt x="6010" y="7185"/>
                </a:cubicBezTo>
                <a:cubicBezTo>
                  <a:pt x="6372" y="6778"/>
                  <a:pt x="7185" y="6778"/>
                  <a:pt x="7998" y="7185"/>
                </a:cubicBezTo>
                <a:cubicBezTo>
                  <a:pt x="8405" y="7185"/>
                  <a:pt x="12427" y="7637"/>
                  <a:pt x="11207" y="10800"/>
                </a:cubicBezTo>
                <a:cubicBezTo>
                  <a:pt x="10800" y="12020"/>
                  <a:pt x="8767" y="11613"/>
                  <a:pt x="8405" y="13195"/>
                </a:cubicBezTo>
                <a:cubicBezTo>
                  <a:pt x="8405" y="13602"/>
                  <a:pt x="8405" y="14822"/>
                  <a:pt x="7998" y="15228"/>
                </a:cubicBezTo>
                <a:cubicBezTo>
                  <a:pt x="7998" y="15590"/>
                  <a:pt x="8405" y="17623"/>
                  <a:pt x="7998" y="17623"/>
                </a:cubicBezTo>
                <a:cubicBezTo>
                  <a:pt x="7592" y="17623"/>
                  <a:pt x="6010" y="15590"/>
                  <a:pt x="6010" y="15590"/>
                </a:cubicBezTo>
                <a:cubicBezTo>
                  <a:pt x="6010" y="15228"/>
                  <a:pt x="5603" y="14008"/>
                  <a:pt x="5603" y="12833"/>
                </a:cubicBezTo>
                <a:cubicBezTo>
                  <a:pt x="5603" y="12020"/>
                  <a:pt x="3977" y="12020"/>
                  <a:pt x="3977" y="10800"/>
                </a:cubicBezTo>
                <a:cubicBezTo>
                  <a:pt x="3977" y="9625"/>
                  <a:pt x="4790" y="8812"/>
                  <a:pt x="4790" y="8405"/>
                </a:cubicBezTo>
                <a:cubicBezTo>
                  <a:pt x="4383" y="7637"/>
                  <a:pt x="2802" y="7637"/>
                  <a:pt x="2395" y="7637"/>
                </a:cubicBezTo>
                <a:cubicBezTo>
                  <a:pt x="3615" y="4383"/>
                  <a:pt x="6372" y="2395"/>
                  <a:pt x="9580" y="1988"/>
                </a:cubicBezTo>
                <a:close/>
                <a:moveTo>
                  <a:pt x="7998" y="19612"/>
                </a:moveTo>
                <a:cubicBezTo>
                  <a:pt x="8405" y="19205"/>
                  <a:pt x="8405" y="18798"/>
                  <a:pt x="9218" y="18798"/>
                </a:cubicBezTo>
                <a:cubicBezTo>
                  <a:pt x="9580" y="18798"/>
                  <a:pt x="9987" y="18798"/>
                  <a:pt x="10800" y="18392"/>
                </a:cubicBezTo>
                <a:cubicBezTo>
                  <a:pt x="11207" y="18392"/>
                  <a:pt x="12427" y="17985"/>
                  <a:pt x="13240" y="17623"/>
                </a:cubicBezTo>
                <a:cubicBezTo>
                  <a:pt x="14008" y="17623"/>
                  <a:pt x="15635" y="17985"/>
                  <a:pt x="15997" y="18392"/>
                </a:cubicBezTo>
                <a:cubicBezTo>
                  <a:pt x="14415" y="19612"/>
                  <a:pt x="12833" y="20018"/>
                  <a:pt x="10800" y="20018"/>
                </a:cubicBezTo>
                <a:cubicBezTo>
                  <a:pt x="9987" y="20018"/>
                  <a:pt x="8767" y="20018"/>
                  <a:pt x="7998" y="19612"/>
                </a:cubicBezTo>
                <a:close/>
              </a:path>
            </a:pathLst>
          </a:custGeom>
          <a:solidFill>
            <a:srgbClr val="FFFFFF"/>
          </a:solidFill>
          <a:ln w="12700">
            <a:miter lim="400000"/>
          </a:ln>
        </p:spPr>
        <p:txBody>
          <a:bodyPr lIns="60960" tIns="60960" rIns="60960" bIns="60960" anchor="ctr"/>
          <a:lstStyle/>
          <a:p>
            <a:pPr defTabSz="1219200">
              <a:defRPr sz="4800">
                <a:solidFill>
                  <a:srgbClr val="000000"/>
                </a:solidFill>
              </a:defRPr>
            </a:pPr>
            <a:endParaRPr sz="2400"/>
          </a:p>
        </p:txBody>
      </p:sp>
      <p:grpSp>
        <p:nvGrpSpPr>
          <p:cNvPr id="644" name="Group"/>
          <p:cNvGrpSpPr/>
          <p:nvPr/>
        </p:nvGrpSpPr>
        <p:grpSpPr>
          <a:xfrm>
            <a:off x="9600190" y="5278954"/>
            <a:ext cx="1298148" cy="233480"/>
            <a:chOff x="0" y="0"/>
            <a:chExt cx="2596293" cy="466959"/>
          </a:xfrm>
        </p:grpSpPr>
        <p:sp>
          <p:nvSpPr>
            <p:cNvPr id="634" name="Shape"/>
            <p:cNvSpPr/>
            <p:nvPr/>
          </p:nvSpPr>
          <p:spPr>
            <a:xfrm>
              <a:off x="1055225" y="5172"/>
              <a:ext cx="454685" cy="461788"/>
            </a:xfrm>
            <a:custGeom>
              <a:avLst/>
              <a:gdLst/>
              <a:ahLst/>
              <a:cxnLst>
                <a:cxn ang="0">
                  <a:pos x="wd2" y="hd2"/>
                </a:cxn>
                <a:cxn ang="5400000">
                  <a:pos x="wd2" y="hd2"/>
                </a:cxn>
                <a:cxn ang="10800000">
                  <a:pos x="wd2" y="hd2"/>
                </a:cxn>
                <a:cxn ang="16200000">
                  <a:pos x="wd2" y="hd2"/>
                </a:cxn>
              </a:cxnLst>
              <a:rect l="0" t="0" r="r" b="b"/>
              <a:pathLst>
                <a:path w="21600" h="21600" extrusionOk="0">
                  <a:moveTo>
                    <a:pt x="18906" y="0"/>
                  </a:moveTo>
                  <a:cubicBezTo>
                    <a:pt x="2694" y="0"/>
                    <a:pt x="2694" y="0"/>
                    <a:pt x="2694" y="0"/>
                  </a:cubicBezTo>
                  <a:cubicBezTo>
                    <a:pt x="1372" y="0"/>
                    <a:pt x="0" y="1369"/>
                    <a:pt x="0" y="2687"/>
                  </a:cubicBezTo>
                  <a:cubicBezTo>
                    <a:pt x="0" y="18862"/>
                    <a:pt x="0" y="18862"/>
                    <a:pt x="0" y="18862"/>
                  </a:cubicBezTo>
                  <a:cubicBezTo>
                    <a:pt x="0" y="20231"/>
                    <a:pt x="1372" y="21600"/>
                    <a:pt x="2694" y="21600"/>
                  </a:cubicBezTo>
                  <a:cubicBezTo>
                    <a:pt x="10825" y="21600"/>
                    <a:pt x="10825" y="21600"/>
                    <a:pt x="10825" y="21600"/>
                  </a:cubicBezTo>
                  <a:cubicBezTo>
                    <a:pt x="10825" y="13893"/>
                    <a:pt x="10825" y="13893"/>
                    <a:pt x="10825" y="13893"/>
                  </a:cubicBezTo>
                  <a:cubicBezTo>
                    <a:pt x="8132" y="13893"/>
                    <a:pt x="8132" y="13893"/>
                    <a:pt x="8132" y="13893"/>
                  </a:cubicBezTo>
                  <a:cubicBezTo>
                    <a:pt x="8132" y="10344"/>
                    <a:pt x="8132" y="10344"/>
                    <a:pt x="8132" y="10344"/>
                  </a:cubicBezTo>
                  <a:cubicBezTo>
                    <a:pt x="10825" y="10344"/>
                    <a:pt x="10825" y="10344"/>
                    <a:pt x="10825" y="10344"/>
                  </a:cubicBezTo>
                  <a:cubicBezTo>
                    <a:pt x="10825" y="8518"/>
                    <a:pt x="10825" y="8518"/>
                    <a:pt x="10825" y="8518"/>
                  </a:cubicBezTo>
                  <a:cubicBezTo>
                    <a:pt x="10825" y="6287"/>
                    <a:pt x="13062" y="4056"/>
                    <a:pt x="15298" y="4056"/>
                  </a:cubicBezTo>
                  <a:cubicBezTo>
                    <a:pt x="17585" y="4056"/>
                    <a:pt x="17585" y="4056"/>
                    <a:pt x="17585" y="4056"/>
                  </a:cubicBezTo>
                  <a:cubicBezTo>
                    <a:pt x="17585" y="8113"/>
                    <a:pt x="17585" y="8113"/>
                    <a:pt x="17585" y="8113"/>
                  </a:cubicBezTo>
                  <a:cubicBezTo>
                    <a:pt x="15755" y="8113"/>
                    <a:pt x="15755" y="8113"/>
                    <a:pt x="15755" y="8113"/>
                  </a:cubicBezTo>
                  <a:cubicBezTo>
                    <a:pt x="14840" y="8113"/>
                    <a:pt x="14840" y="8113"/>
                    <a:pt x="14840" y="8518"/>
                  </a:cubicBezTo>
                  <a:cubicBezTo>
                    <a:pt x="14840" y="10344"/>
                    <a:pt x="14840" y="10344"/>
                    <a:pt x="14840" y="10344"/>
                  </a:cubicBezTo>
                  <a:cubicBezTo>
                    <a:pt x="17585" y="10344"/>
                    <a:pt x="17585" y="10344"/>
                    <a:pt x="17585" y="10344"/>
                  </a:cubicBezTo>
                  <a:cubicBezTo>
                    <a:pt x="17585" y="13893"/>
                    <a:pt x="17585" y="13893"/>
                    <a:pt x="17585" y="13893"/>
                  </a:cubicBezTo>
                  <a:cubicBezTo>
                    <a:pt x="14840" y="13893"/>
                    <a:pt x="14840" y="13893"/>
                    <a:pt x="14840" y="13893"/>
                  </a:cubicBezTo>
                  <a:cubicBezTo>
                    <a:pt x="14840" y="21600"/>
                    <a:pt x="14840" y="21600"/>
                    <a:pt x="14840" y="21600"/>
                  </a:cubicBezTo>
                  <a:cubicBezTo>
                    <a:pt x="18906" y="21600"/>
                    <a:pt x="18906" y="21600"/>
                    <a:pt x="18906" y="21600"/>
                  </a:cubicBezTo>
                  <a:cubicBezTo>
                    <a:pt x="20279" y="21600"/>
                    <a:pt x="21600" y="20231"/>
                    <a:pt x="21600" y="18862"/>
                  </a:cubicBezTo>
                  <a:cubicBezTo>
                    <a:pt x="21600" y="2687"/>
                    <a:pt x="21600" y="2687"/>
                    <a:pt x="21600" y="2687"/>
                  </a:cubicBezTo>
                  <a:cubicBezTo>
                    <a:pt x="21600" y="1369"/>
                    <a:pt x="20279" y="0"/>
                    <a:pt x="18906" y="0"/>
                  </a:cubicBezTo>
                </a:path>
              </a:pathLst>
            </a:custGeom>
            <a:solidFill>
              <a:srgbClr val="FFFFFF"/>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sp>
          <p:nvSpPr>
            <p:cNvPr id="635" name="Shape"/>
            <p:cNvSpPr/>
            <p:nvPr/>
          </p:nvSpPr>
          <p:spPr>
            <a:xfrm>
              <a:off x="543191" y="5172"/>
              <a:ext cx="412870" cy="461788"/>
            </a:xfrm>
            <a:custGeom>
              <a:avLst/>
              <a:gdLst/>
              <a:ahLst/>
              <a:cxnLst>
                <a:cxn ang="0">
                  <a:pos x="wd2" y="hd2"/>
                </a:cxn>
                <a:cxn ang="5400000">
                  <a:pos x="wd2" y="hd2"/>
                </a:cxn>
                <a:cxn ang="10800000">
                  <a:pos x="wd2" y="hd2"/>
                </a:cxn>
                <a:cxn ang="16200000">
                  <a:pos x="wd2" y="hd2"/>
                </a:cxn>
              </a:cxnLst>
              <a:rect l="0" t="0" r="r" b="b"/>
              <a:pathLst>
                <a:path w="21600" h="21600" extrusionOk="0">
                  <a:moveTo>
                    <a:pt x="21600" y="4529"/>
                  </a:moveTo>
                  <a:cubicBezTo>
                    <a:pt x="21600" y="17071"/>
                    <a:pt x="21600" y="17071"/>
                    <a:pt x="21600" y="17071"/>
                  </a:cubicBezTo>
                  <a:cubicBezTo>
                    <a:pt x="21600" y="19510"/>
                    <a:pt x="19830" y="21600"/>
                    <a:pt x="17351" y="21600"/>
                  </a:cubicBezTo>
                  <a:cubicBezTo>
                    <a:pt x="4603" y="21600"/>
                    <a:pt x="4603" y="21600"/>
                    <a:pt x="4603" y="21600"/>
                  </a:cubicBezTo>
                  <a:cubicBezTo>
                    <a:pt x="2125" y="21600"/>
                    <a:pt x="0" y="19510"/>
                    <a:pt x="0" y="17071"/>
                  </a:cubicBezTo>
                  <a:cubicBezTo>
                    <a:pt x="0" y="4529"/>
                    <a:pt x="0" y="4529"/>
                    <a:pt x="0" y="4529"/>
                  </a:cubicBezTo>
                  <a:cubicBezTo>
                    <a:pt x="0" y="2090"/>
                    <a:pt x="2125" y="0"/>
                    <a:pt x="4603" y="0"/>
                  </a:cubicBezTo>
                  <a:cubicBezTo>
                    <a:pt x="17351" y="0"/>
                    <a:pt x="17351" y="0"/>
                    <a:pt x="17351" y="0"/>
                  </a:cubicBezTo>
                  <a:cubicBezTo>
                    <a:pt x="19830" y="0"/>
                    <a:pt x="21600" y="2090"/>
                    <a:pt x="21600" y="4529"/>
                  </a:cubicBezTo>
                  <a:close/>
                  <a:moveTo>
                    <a:pt x="19830" y="9755"/>
                  </a:moveTo>
                  <a:cubicBezTo>
                    <a:pt x="19830" y="9058"/>
                    <a:pt x="19121" y="8013"/>
                    <a:pt x="18059" y="8013"/>
                  </a:cubicBezTo>
                  <a:cubicBezTo>
                    <a:pt x="17351" y="8013"/>
                    <a:pt x="16997" y="8361"/>
                    <a:pt x="16643" y="8710"/>
                  </a:cubicBezTo>
                  <a:cubicBezTo>
                    <a:pt x="15226" y="8013"/>
                    <a:pt x="13456" y="7316"/>
                    <a:pt x="11331" y="7316"/>
                  </a:cubicBezTo>
                  <a:cubicBezTo>
                    <a:pt x="12393" y="3484"/>
                    <a:pt x="12393" y="3484"/>
                    <a:pt x="12393" y="3484"/>
                  </a:cubicBezTo>
                  <a:cubicBezTo>
                    <a:pt x="15580" y="4181"/>
                    <a:pt x="15580" y="4181"/>
                    <a:pt x="15580" y="4181"/>
                  </a:cubicBezTo>
                  <a:cubicBezTo>
                    <a:pt x="15580" y="5226"/>
                    <a:pt x="16289" y="5923"/>
                    <a:pt x="17351" y="5923"/>
                  </a:cubicBezTo>
                  <a:cubicBezTo>
                    <a:pt x="18059" y="5923"/>
                    <a:pt x="18767" y="5226"/>
                    <a:pt x="18767" y="4181"/>
                  </a:cubicBezTo>
                  <a:cubicBezTo>
                    <a:pt x="18767" y="3135"/>
                    <a:pt x="18059" y="2439"/>
                    <a:pt x="17351" y="2439"/>
                  </a:cubicBezTo>
                  <a:cubicBezTo>
                    <a:pt x="16643" y="2439"/>
                    <a:pt x="15934" y="2787"/>
                    <a:pt x="15580" y="3484"/>
                  </a:cubicBezTo>
                  <a:cubicBezTo>
                    <a:pt x="12393" y="2787"/>
                    <a:pt x="12393" y="2787"/>
                    <a:pt x="12393" y="2787"/>
                  </a:cubicBezTo>
                  <a:cubicBezTo>
                    <a:pt x="12039" y="2787"/>
                    <a:pt x="12039" y="2787"/>
                    <a:pt x="12039" y="3135"/>
                  </a:cubicBezTo>
                  <a:cubicBezTo>
                    <a:pt x="10623" y="7316"/>
                    <a:pt x="10623" y="7316"/>
                    <a:pt x="10623" y="7316"/>
                  </a:cubicBezTo>
                  <a:cubicBezTo>
                    <a:pt x="8498" y="7316"/>
                    <a:pt x="6728" y="8013"/>
                    <a:pt x="5311" y="8710"/>
                  </a:cubicBezTo>
                  <a:cubicBezTo>
                    <a:pt x="4957" y="8361"/>
                    <a:pt x="4249" y="8361"/>
                    <a:pt x="3895" y="8361"/>
                  </a:cubicBezTo>
                  <a:cubicBezTo>
                    <a:pt x="2833" y="8361"/>
                    <a:pt x="2125" y="9058"/>
                    <a:pt x="2125" y="10103"/>
                  </a:cubicBezTo>
                  <a:cubicBezTo>
                    <a:pt x="2125" y="10800"/>
                    <a:pt x="2479" y="11148"/>
                    <a:pt x="3187" y="11497"/>
                  </a:cubicBezTo>
                  <a:cubicBezTo>
                    <a:pt x="3187" y="11845"/>
                    <a:pt x="3187" y="12194"/>
                    <a:pt x="3187" y="12194"/>
                  </a:cubicBezTo>
                  <a:cubicBezTo>
                    <a:pt x="3187" y="14981"/>
                    <a:pt x="6728" y="17419"/>
                    <a:pt x="10977" y="17419"/>
                  </a:cubicBezTo>
                  <a:cubicBezTo>
                    <a:pt x="15226" y="17419"/>
                    <a:pt x="18767" y="14981"/>
                    <a:pt x="18767" y="12194"/>
                  </a:cubicBezTo>
                  <a:cubicBezTo>
                    <a:pt x="18767" y="12194"/>
                    <a:pt x="18767" y="11845"/>
                    <a:pt x="18767" y="11497"/>
                  </a:cubicBezTo>
                  <a:cubicBezTo>
                    <a:pt x="19475" y="11148"/>
                    <a:pt x="19830" y="10800"/>
                    <a:pt x="19830" y="9755"/>
                  </a:cubicBezTo>
                  <a:close/>
                  <a:moveTo>
                    <a:pt x="8144" y="12542"/>
                  </a:moveTo>
                  <a:cubicBezTo>
                    <a:pt x="7436" y="12542"/>
                    <a:pt x="7082" y="11845"/>
                    <a:pt x="7082" y="11148"/>
                  </a:cubicBezTo>
                  <a:cubicBezTo>
                    <a:pt x="7082" y="10452"/>
                    <a:pt x="7436" y="10103"/>
                    <a:pt x="8144" y="10103"/>
                  </a:cubicBezTo>
                  <a:cubicBezTo>
                    <a:pt x="8852" y="10103"/>
                    <a:pt x="9561" y="10452"/>
                    <a:pt x="9561" y="11148"/>
                  </a:cubicBezTo>
                  <a:cubicBezTo>
                    <a:pt x="9561" y="11845"/>
                    <a:pt x="8852" y="12542"/>
                    <a:pt x="8144" y="12542"/>
                  </a:cubicBezTo>
                  <a:close/>
                  <a:moveTo>
                    <a:pt x="13810" y="14284"/>
                  </a:moveTo>
                  <a:cubicBezTo>
                    <a:pt x="14164" y="14632"/>
                    <a:pt x="14164" y="14632"/>
                    <a:pt x="13810" y="14981"/>
                  </a:cubicBezTo>
                  <a:cubicBezTo>
                    <a:pt x="13456" y="15329"/>
                    <a:pt x="12393" y="15677"/>
                    <a:pt x="10977" y="15677"/>
                  </a:cubicBezTo>
                  <a:cubicBezTo>
                    <a:pt x="10977" y="15677"/>
                    <a:pt x="10977" y="15677"/>
                    <a:pt x="10977" y="15677"/>
                  </a:cubicBezTo>
                  <a:cubicBezTo>
                    <a:pt x="10977" y="15677"/>
                    <a:pt x="10977" y="15677"/>
                    <a:pt x="10977" y="15677"/>
                  </a:cubicBezTo>
                  <a:cubicBezTo>
                    <a:pt x="9561" y="15677"/>
                    <a:pt x="8498" y="15329"/>
                    <a:pt x="8144" y="14981"/>
                  </a:cubicBezTo>
                  <a:cubicBezTo>
                    <a:pt x="7790" y="14632"/>
                    <a:pt x="7790" y="14632"/>
                    <a:pt x="8144" y="14284"/>
                  </a:cubicBezTo>
                  <a:cubicBezTo>
                    <a:pt x="8144" y="14284"/>
                    <a:pt x="8498" y="14284"/>
                    <a:pt x="8498" y="14284"/>
                  </a:cubicBezTo>
                  <a:cubicBezTo>
                    <a:pt x="8852" y="14981"/>
                    <a:pt x="9915" y="14981"/>
                    <a:pt x="10977" y="14981"/>
                  </a:cubicBezTo>
                  <a:cubicBezTo>
                    <a:pt x="10977" y="14981"/>
                    <a:pt x="10977" y="14981"/>
                    <a:pt x="10977" y="14981"/>
                  </a:cubicBezTo>
                  <a:cubicBezTo>
                    <a:pt x="10977" y="14981"/>
                    <a:pt x="10977" y="14981"/>
                    <a:pt x="10977" y="14981"/>
                  </a:cubicBezTo>
                  <a:cubicBezTo>
                    <a:pt x="12039" y="14981"/>
                    <a:pt x="13102" y="14981"/>
                    <a:pt x="13456" y="14284"/>
                  </a:cubicBezTo>
                  <a:cubicBezTo>
                    <a:pt x="13456" y="14284"/>
                    <a:pt x="13810" y="14284"/>
                    <a:pt x="13810" y="14284"/>
                  </a:cubicBezTo>
                  <a:close/>
                  <a:moveTo>
                    <a:pt x="14872" y="11148"/>
                  </a:moveTo>
                  <a:cubicBezTo>
                    <a:pt x="14872" y="11845"/>
                    <a:pt x="14518" y="12542"/>
                    <a:pt x="13810" y="12542"/>
                  </a:cubicBezTo>
                  <a:cubicBezTo>
                    <a:pt x="13102" y="12542"/>
                    <a:pt x="12393" y="11845"/>
                    <a:pt x="12393" y="11148"/>
                  </a:cubicBezTo>
                  <a:cubicBezTo>
                    <a:pt x="12393" y="10452"/>
                    <a:pt x="13102" y="10103"/>
                    <a:pt x="13810" y="10103"/>
                  </a:cubicBezTo>
                  <a:cubicBezTo>
                    <a:pt x="14518" y="10103"/>
                    <a:pt x="14872" y="10452"/>
                    <a:pt x="14872" y="11148"/>
                  </a:cubicBezTo>
                  <a:close/>
                  <a:moveTo>
                    <a:pt x="16289" y="4181"/>
                  </a:moveTo>
                  <a:cubicBezTo>
                    <a:pt x="16289" y="3484"/>
                    <a:pt x="16643" y="3135"/>
                    <a:pt x="17351" y="3135"/>
                  </a:cubicBezTo>
                  <a:cubicBezTo>
                    <a:pt x="17705" y="3135"/>
                    <a:pt x="18059" y="3484"/>
                    <a:pt x="18059" y="4181"/>
                  </a:cubicBezTo>
                  <a:cubicBezTo>
                    <a:pt x="18059" y="4877"/>
                    <a:pt x="17705" y="5226"/>
                    <a:pt x="17351" y="5226"/>
                  </a:cubicBezTo>
                  <a:cubicBezTo>
                    <a:pt x="16643" y="5226"/>
                    <a:pt x="16289" y="4877"/>
                    <a:pt x="16289" y="418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sp>
          <p:nvSpPr>
            <p:cNvPr id="636" name="Rounded Rectangle"/>
            <p:cNvSpPr/>
            <p:nvPr/>
          </p:nvSpPr>
          <p:spPr>
            <a:xfrm>
              <a:off x="1609074" y="10656"/>
              <a:ext cx="444028" cy="450819"/>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637" name="Shape"/>
            <p:cNvSpPr/>
            <p:nvPr/>
          </p:nvSpPr>
          <p:spPr>
            <a:xfrm>
              <a:off x="1645966" y="93994"/>
              <a:ext cx="391556" cy="269476"/>
            </a:xfrm>
            <a:custGeom>
              <a:avLst/>
              <a:gdLst/>
              <a:ahLst/>
              <a:cxnLst>
                <a:cxn ang="0">
                  <a:pos x="wd2" y="hd2"/>
                </a:cxn>
                <a:cxn ang="5400000">
                  <a:pos x="wd2" y="hd2"/>
                </a:cxn>
                <a:cxn ang="10800000">
                  <a:pos x="wd2" y="hd2"/>
                </a:cxn>
                <a:cxn ang="16200000">
                  <a:pos x="wd2" y="hd2"/>
                </a:cxn>
              </a:cxnLst>
              <a:rect l="0" t="0" r="r" b="b"/>
              <a:pathLst>
                <a:path w="21600" h="17917" extrusionOk="0">
                  <a:moveTo>
                    <a:pt x="0" y="8345"/>
                  </a:moveTo>
                  <a:cubicBezTo>
                    <a:pt x="815" y="8345"/>
                    <a:pt x="1834" y="8345"/>
                    <a:pt x="2445" y="7855"/>
                  </a:cubicBezTo>
                  <a:cubicBezTo>
                    <a:pt x="1223" y="7855"/>
                    <a:pt x="408" y="7118"/>
                    <a:pt x="204" y="6136"/>
                  </a:cubicBezTo>
                  <a:cubicBezTo>
                    <a:pt x="611" y="6627"/>
                    <a:pt x="2038" y="6873"/>
                    <a:pt x="2649" y="6627"/>
                  </a:cubicBezTo>
                  <a:cubicBezTo>
                    <a:pt x="2649" y="6382"/>
                    <a:pt x="2853" y="6136"/>
                    <a:pt x="2853" y="5891"/>
                  </a:cubicBezTo>
                  <a:cubicBezTo>
                    <a:pt x="3464" y="3436"/>
                    <a:pt x="5298" y="1473"/>
                    <a:pt x="7336" y="1718"/>
                  </a:cubicBezTo>
                  <a:cubicBezTo>
                    <a:pt x="7132" y="1473"/>
                    <a:pt x="7132" y="1473"/>
                    <a:pt x="6928" y="1473"/>
                  </a:cubicBezTo>
                  <a:cubicBezTo>
                    <a:pt x="6725" y="1227"/>
                    <a:pt x="5298" y="982"/>
                    <a:pt x="5502" y="491"/>
                  </a:cubicBezTo>
                  <a:cubicBezTo>
                    <a:pt x="5706" y="0"/>
                    <a:pt x="7336" y="982"/>
                    <a:pt x="7743" y="982"/>
                  </a:cubicBezTo>
                  <a:cubicBezTo>
                    <a:pt x="7336" y="736"/>
                    <a:pt x="6521" y="491"/>
                    <a:pt x="6521" y="0"/>
                  </a:cubicBezTo>
                  <a:cubicBezTo>
                    <a:pt x="7132" y="0"/>
                    <a:pt x="7743" y="491"/>
                    <a:pt x="8151" y="982"/>
                  </a:cubicBezTo>
                  <a:cubicBezTo>
                    <a:pt x="7947" y="736"/>
                    <a:pt x="7947" y="491"/>
                    <a:pt x="7947" y="245"/>
                  </a:cubicBezTo>
                  <a:cubicBezTo>
                    <a:pt x="9577" y="1473"/>
                    <a:pt x="10392" y="3927"/>
                    <a:pt x="11208" y="6382"/>
                  </a:cubicBezTo>
                  <a:cubicBezTo>
                    <a:pt x="11819" y="5645"/>
                    <a:pt x="12430" y="5155"/>
                    <a:pt x="12838" y="4909"/>
                  </a:cubicBezTo>
                  <a:cubicBezTo>
                    <a:pt x="14264" y="3927"/>
                    <a:pt x="15894" y="2945"/>
                    <a:pt x="18543" y="1964"/>
                  </a:cubicBezTo>
                  <a:cubicBezTo>
                    <a:pt x="18543" y="2945"/>
                    <a:pt x="18136" y="4173"/>
                    <a:pt x="16709" y="5155"/>
                  </a:cubicBezTo>
                  <a:cubicBezTo>
                    <a:pt x="16913" y="5155"/>
                    <a:pt x="17525" y="5155"/>
                    <a:pt x="17932" y="5400"/>
                  </a:cubicBezTo>
                  <a:cubicBezTo>
                    <a:pt x="17728" y="6627"/>
                    <a:pt x="17117" y="7609"/>
                    <a:pt x="15487" y="8100"/>
                  </a:cubicBezTo>
                  <a:cubicBezTo>
                    <a:pt x="16302" y="8100"/>
                    <a:pt x="16709" y="8345"/>
                    <a:pt x="16913" y="8591"/>
                  </a:cubicBezTo>
                  <a:cubicBezTo>
                    <a:pt x="16709" y="9573"/>
                    <a:pt x="15894" y="10555"/>
                    <a:pt x="14264" y="10309"/>
                  </a:cubicBezTo>
                  <a:cubicBezTo>
                    <a:pt x="16098" y="11045"/>
                    <a:pt x="15079" y="12764"/>
                    <a:pt x="13653" y="12518"/>
                  </a:cubicBezTo>
                  <a:cubicBezTo>
                    <a:pt x="15894" y="15464"/>
                    <a:pt x="19562" y="15218"/>
                    <a:pt x="21600" y="12764"/>
                  </a:cubicBezTo>
                  <a:cubicBezTo>
                    <a:pt x="16302" y="21600"/>
                    <a:pt x="4483" y="18164"/>
                    <a:pt x="2649" y="9327"/>
                  </a:cubicBezTo>
                  <a:cubicBezTo>
                    <a:pt x="1223" y="9327"/>
                    <a:pt x="611" y="8836"/>
                    <a:pt x="0" y="8345"/>
                  </a:cubicBezTo>
                  <a:close/>
                </a:path>
              </a:pathLst>
            </a:custGeom>
            <a:solidFill>
              <a:srgbClr val="2D494A"/>
            </a:solidFill>
            <a:ln w="12700" cap="flat">
              <a:noFill/>
              <a:miter lim="400000"/>
            </a:ln>
            <a:effectLst/>
          </p:spPr>
          <p:txBody>
            <a:bodyPr wrap="square" lIns="60960" tIns="60960" rIns="60960" bIns="60960" numCol="1" anchor="t">
              <a:noAutofit/>
            </a:bodyPr>
            <a:lstStyle/>
            <a:p>
              <a:endParaRPr sz="1150"/>
            </a:p>
          </p:txBody>
        </p:sp>
        <p:sp>
          <p:nvSpPr>
            <p:cNvPr id="638" name="Rounded Rectangle"/>
            <p:cNvSpPr/>
            <p:nvPr/>
          </p:nvSpPr>
          <p:spPr>
            <a:xfrm>
              <a:off x="2152266" y="0"/>
              <a:ext cx="444028" cy="450818"/>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nvGrpSpPr>
            <p:cNvPr id="641" name="Group"/>
            <p:cNvGrpSpPr/>
            <p:nvPr/>
          </p:nvGrpSpPr>
          <p:grpSpPr>
            <a:xfrm>
              <a:off x="2243801" y="83337"/>
              <a:ext cx="282271" cy="284144"/>
              <a:chOff x="0" y="0"/>
              <a:chExt cx="282269" cy="284143"/>
            </a:xfrm>
          </p:grpSpPr>
          <p:sp>
            <p:nvSpPr>
              <p:cNvPr id="639" name="Shape"/>
              <p:cNvSpPr/>
              <p:nvPr/>
            </p:nvSpPr>
            <p:spPr>
              <a:xfrm>
                <a:off x="0" y="0"/>
                <a:ext cx="61612" cy="280375"/>
              </a:xfrm>
              <a:custGeom>
                <a:avLst/>
                <a:gdLst/>
                <a:ahLst/>
                <a:cxnLst>
                  <a:cxn ang="0">
                    <a:pos x="wd2" y="hd2"/>
                  </a:cxn>
                  <a:cxn ang="5400000">
                    <a:pos x="wd2" y="hd2"/>
                  </a:cxn>
                  <a:cxn ang="10800000">
                    <a:pos x="wd2" y="hd2"/>
                  </a:cxn>
                  <a:cxn ang="16200000">
                    <a:pos x="wd2" y="hd2"/>
                  </a:cxn>
                </a:cxnLst>
                <a:rect l="0" t="0" r="r" b="b"/>
                <a:pathLst>
                  <a:path w="21600" h="21600" extrusionOk="0">
                    <a:moveTo>
                      <a:pt x="21600" y="2190"/>
                    </a:moveTo>
                    <a:cubicBezTo>
                      <a:pt x="21600" y="3534"/>
                      <a:pt x="17633" y="4380"/>
                      <a:pt x="9918" y="4380"/>
                    </a:cubicBezTo>
                    <a:cubicBezTo>
                      <a:pt x="3747" y="4380"/>
                      <a:pt x="0" y="3534"/>
                      <a:pt x="0" y="2190"/>
                    </a:cubicBezTo>
                    <a:cubicBezTo>
                      <a:pt x="0" y="896"/>
                      <a:pt x="3747" y="0"/>
                      <a:pt x="9918" y="0"/>
                    </a:cubicBezTo>
                    <a:cubicBezTo>
                      <a:pt x="17633" y="0"/>
                      <a:pt x="21600" y="896"/>
                      <a:pt x="21600" y="2190"/>
                    </a:cubicBezTo>
                    <a:close/>
                    <a:moveTo>
                      <a:pt x="0" y="21600"/>
                    </a:moveTo>
                    <a:cubicBezTo>
                      <a:pt x="0" y="6570"/>
                      <a:pt x="0" y="6570"/>
                      <a:pt x="0" y="6570"/>
                    </a:cubicBezTo>
                    <a:cubicBezTo>
                      <a:pt x="21600" y="6570"/>
                      <a:pt x="21600" y="6570"/>
                      <a:pt x="21600" y="6570"/>
                    </a:cubicBezTo>
                    <a:cubicBezTo>
                      <a:pt x="21600" y="21600"/>
                      <a:pt x="21600" y="21600"/>
                      <a:pt x="21600" y="21600"/>
                    </a:cubicBezTo>
                    <a:lnTo>
                      <a:pt x="0" y="21600"/>
                    </a:lnTo>
                    <a:close/>
                  </a:path>
                </a:pathLst>
              </a:custGeom>
              <a:solidFill>
                <a:srgbClr val="2D494A"/>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sp>
            <p:nvSpPr>
              <p:cNvPr id="640" name="Shape"/>
              <p:cNvSpPr/>
              <p:nvPr/>
            </p:nvSpPr>
            <p:spPr>
              <a:xfrm>
                <a:off x="96188" y="82985"/>
                <a:ext cx="186082" cy="201159"/>
              </a:xfrm>
              <a:custGeom>
                <a:avLst/>
                <a:gdLst/>
                <a:ahLst/>
                <a:cxnLst>
                  <a:cxn ang="0">
                    <a:pos x="wd2" y="hd2"/>
                  </a:cxn>
                  <a:cxn ang="5400000">
                    <a:pos x="wd2" y="hd2"/>
                  </a:cxn>
                  <a:cxn ang="10800000">
                    <a:pos x="wd2" y="hd2"/>
                  </a:cxn>
                  <a:cxn ang="16200000">
                    <a:pos x="wd2" y="hd2"/>
                  </a:cxn>
                </a:cxnLst>
                <a:rect l="0" t="0" r="r" b="b"/>
                <a:pathLst>
                  <a:path w="21600" h="21600" extrusionOk="0">
                    <a:moveTo>
                      <a:pt x="0" y="7386"/>
                    </a:moveTo>
                    <a:cubicBezTo>
                      <a:pt x="0" y="4320"/>
                      <a:pt x="0" y="2439"/>
                      <a:pt x="0" y="557"/>
                    </a:cubicBezTo>
                    <a:cubicBezTo>
                      <a:pt x="5844" y="557"/>
                      <a:pt x="5844" y="557"/>
                      <a:pt x="5844" y="557"/>
                    </a:cubicBezTo>
                    <a:cubicBezTo>
                      <a:pt x="6510" y="3066"/>
                      <a:pt x="6510" y="3066"/>
                      <a:pt x="6510" y="3066"/>
                    </a:cubicBezTo>
                    <a:cubicBezTo>
                      <a:pt x="7175" y="1812"/>
                      <a:pt x="9764" y="0"/>
                      <a:pt x="13759" y="0"/>
                    </a:cubicBezTo>
                    <a:cubicBezTo>
                      <a:pt x="18345" y="0"/>
                      <a:pt x="21600" y="3066"/>
                      <a:pt x="21600" y="9197"/>
                    </a:cubicBezTo>
                    <a:cubicBezTo>
                      <a:pt x="21600" y="21600"/>
                      <a:pt x="21600" y="21600"/>
                      <a:pt x="21600" y="21600"/>
                    </a:cubicBezTo>
                    <a:cubicBezTo>
                      <a:pt x="14351" y="21600"/>
                      <a:pt x="14351" y="21600"/>
                      <a:pt x="14351" y="21600"/>
                    </a:cubicBezTo>
                    <a:cubicBezTo>
                      <a:pt x="14351" y="9825"/>
                      <a:pt x="14351" y="9825"/>
                      <a:pt x="14351" y="9825"/>
                    </a:cubicBezTo>
                    <a:cubicBezTo>
                      <a:pt x="14351" y="7386"/>
                      <a:pt x="13759" y="5505"/>
                      <a:pt x="11096" y="5505"/>
                    </a:cubicBezTo>
                    <a:cubicBezTo>
                      <a:pt x="9099" y="5505"/>
                      <a:pt x="7841" y="6759"/>
                      <a:pt x="7175" y="8013"/>
                    </a:cubicBezTo>
                    <a:cubicBezTo>
                      <a:pt x="7175" y="8013"/>
                      <a:pt x="7175" y="8640"/>
                      <a:pt x="7175" y="9197"/>
                    </a:cubicBezTo>
                    <a:cubicBezTo>
                      <a:pt x="7175" y="21600"/>
                      <a:pt x="7175" y="21600"/>
                      <a:pt x="7175" y="21600"/>
                    </a:cubicBezTo>
                    <a:cubicBezTo>
                      <a:pt x="0" y="21600"/>
                      <a:pt x="0" y="21600"/>
                      <a:pt x="0" y="21600"/>
                    </a:cubicBezTo>
                    <a:lnTo>
                      <a:pt x="0" y="7386"/>
                    </a:lnTo>
                  </a:path>
                </a:pathLst>
              </a:custGeom>
              <a:solidFill>
                <a:srgbClr val="2D494A"/>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grpSp>
        <p:sp>
          <p:nvSpPr>
            <p:cNvPr id="642" name="Rounded Rectangle"/>
            <p:cNvSpPr/>
            <p:nvPr/>
          </p:nvSpPr>
          <p:spPr>
            <a:xfrm>
              <a:off x="0" y="10656"/>
              <a:ext cx="444027" cy="450819"/>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643" name="Shape"/>
            <p:cNvSpPr/>
            <p:nvPr/>
          </p:nvSpPr>
          <p:spPr>
            <a:xfrm>
              <a:off x="51337" y="80057"/>
              <a:ext cx="341352" cy="312017"/>
            </a:xfrm>
            <a:custGeom>
              <a:avLst/>
              <a:gdLst/>
              <a:ahLst/>
              <a:cxnLst>
                <a:cxn ang="0">
                  <a:pos x="wd2" y="hd2"/>
                </a:cxn>
                <a:cxn ang="5400000">
                  <a:pos x="wd2" y="hd2"/>
                </a:cxn>
                <a:cxn ang="10800000">
                  <a:pos x="wd2" y="hd2"/>
                </a:cxn>
                <a:cxn ang="16200000">
                  <a:pos x="wd2" y="hd2"/>
                </a:cxn>
              </a:cxnLst>
              <a:rect l="0" t="0" r="r" b="b"/>
              <a:pathLst>
                <a:path w="21600" h="21600" extrusionOk="0">
                  <a:moveTo>
                    <a:pt x="21234" y="19800"/>
                  </a:moveTo>
                  <a:cubicBezTo>
                    <a:pt x="21234" y="20700"/>
                    <a:pt x="20136" y="21300"/>
                    <a:pt x="19037" y="21300"/>
                  </a:cubicBezTo>
                  <a:cubicBezTo>
                    <a:pt x="16475" y="21600"/>
                    <a:pt x="13546" y="21600"/>
                    <a:pt x="10983" y="21600"/>
                  </a:cubicBezTo>
                  <a:cubicBezTo>
                    <a:pt x="8054" y="21600"/>
                    <a:pt x="5492" y="21600"/>
                    <a:pt x="2563" y="21300"/>
                  </a:cubicBezTo>
                  <a:cubicBezTo>
                    <a:pt x="1464" y="21300"/>
                    <a:pt x="732" y="20700"/>
                    <a:pt x="366" y="19800"/>
                  </a:cubicBezTo>
                  <a:cubicBezTo>
                    <a:pt x="0" y="18300"/>
                    <a:pt x="0" y="16800"/>
                    <a:pt x="0" y="15600"/>
                  </a:cubicBezTo>
                  <a:cubicBezTo>
                    <a:pt x="0" y="14100"/>
                    <a:pt x="0" y="12600"/>
                    <a:pt x="366" y="11400"/>
                  </a:cubicBezTo>
                  <a:cubicBezTo>
                    <a:pt x="732" y="10200"/>
                    <a:pt x="1464" y="9600"/>
                    <a:pt x="2563" y="9600"/>
                  </a:cubicBezTo>
                  <a:cubicBezTo>
                    <a:pt x="5492" y="9300"/>
                    <a:pt x="8054" y="9300"/>
                    <a:pt x="10983" y="9300"/>
                  </a:cubicBezTo>
                  <a:cubicBezTo>
                    <a:pt x="13546" y="9300"/>
                    <a:pt x="16475" y="9300"/>
                    <a:pt x="19037" y="9600"/>
                  </a:cubicBezTo>
                  <a:cubicBezTo>
                    <a:pt x="20136" y="9600"/>
                    <a:pt x="21234" y="10200"/>
                    <a:pt x="21234" y="11400"/>
                  </a:cubicBezTo>
                  <a:cubicBezTo>
                    <a:pt x="21600" y="12600"/>
                    <a:pt x="21600" y="14100"/>
                    <a:pt x="21600" y="15600"/>
                  </a:cubicBezTo>
                  <a:cubicBezTo>
                    <a:pt x="21600" y="16800"/>
                    <a:pt x="21600" y="18300"/>
                    <a:pt x="21234" y="19800"/>
                  </a:cubicBezTo>
                  <a:close/>
                  <a:moveTo>
                    <a:pt x="6224" y="12600"/>
                  </a:moveTo>
                  <a:cubicBezTo>
                    <a:pt x="6224" y="11400"/>
                    <a:pt x="6224" y="11400"/>
                    <a:pt x="6224" y="11400"/>
                  </a:cubicBezTo>
                  <a:cubicBezTo>
                    <a:pt x="1464" y="11400"/>
                    <a:pt x="1464" y="11400"/>
                    <a:pt x="1464" y="11400"/>
                  </a:cubicBezTo>
                  <a:cubicBezTo>
                    <a:pt x="1464" y="12600"/>
                    <a:pt x="1464" y="12600"/>
                    <a:pt x="1464" y="12600"/>
                  </a:cubicBezTo>
                  <a:cubicBezTo>
                    <a:pt x="3295" y="12600"/>
                    <a:pt x="3295" y="12600"/>
                    <a:pt x="3295" y="12600"/>
                  </a:cubicBezTo>
                  <a:cubicBezTo>
                    <a:pt x="3295" y="19200"/>
                    <a:pt x="3295" y="19200"/>
                    <a:pt x="3295" y="19200"/>
                  </a:cubicBezTo>
                  <a:cubicBezTo>
                    <a:pt x="4759" y="19200"/>
                    <a:pt x="4759" y="19200"/>
                    <a:pt x="4759" y="19200"/>
                  </a:cubicBezTo>
                  <a:cubicBezTo>
                    <a:pt x="4759" y="12600"/>
                    <a:pt x="4759" y="12600"/>
                    <a:pt x="4759" y="12600"/>
                  </a:cubicBezTo>
                  <a:lnTo>
                    <a:pt x="6224" y="12600"/>
                  </a:lnTo>
                  <a:close/>
                  <a:moveTo>
                    <a:pt x="8420" y="0"/>
                  </a:moveTo>
                  <a:cubicBezTo>
                    <a:pt x="6956" y="4800"/>
                    <a:pt x="6956" y="4800"/>
                    <a:pt x="6956" y="4800"/>
                  </a:cubicBezTo>
                  <a:cubicBezTo>
                    <a:pt x="6956" y="8100"/>
                    <a:pt x="6956" y="8100"/>
                    <a:pt x="6956" y="8100"/>
                  </a:cubicBezTo>
                  <a:cubicBezTo>
                    <a:pt x="5492" y="8100"/>
                    <a:pt x="5492" y="8100"/>
                    <a:pt x="5492" y="8100"/>
                  </a:cubicBezTo>
                  <a:cubicBezTo>
                    <a:pt x="5492" y="4800"/>
                    <a:pt x="5492" y="4800"/>
                    <a:pt x="5492" y="4800"/>
                  </a:cubicBezTo>
                  <a:cubicBezTo>
                    <a:pt x="5125" y="4200"/>
                    <a:pt x="4759" y="3600"/>
                    <a:pt x="4393" y="2400"/>
                  </a:cubicBezTo>
                  <a:cubicBezTo>
                    <a:pt x="4027" y="1500"/>
                    <a:pt x="3661" y="900"/>
                    <a:pt x="3295" y="0"/>
                  </a:cubicBezTo>
                  <a:cubicBezTo>
                    <a:pt x="5125" y="0"/>
                    <a:pt x="5125" y="0"/>
                    <a:pt x="5125" y="0"/>
                  </a:cubicBezTo>
                  <a:cubicBezTo>
                    <a:pt x="6224" y="3300"/>
                    <a:pt x="6224" y="3300"/>
                    <a:pt x="6224" y="3300"/>
                  </a:cubicBezTo>
                  <a:cubicBezTo>
                    <a:pt x="6956" y="0"/>
                    <a:pt x="6956" y="0"/>
                    <a:pt x="6956" y="0"/>
                  </a:cubicBezTo>
                  <a:lnTo>
                    <a:pt x="8420" y="0"/>
                  </a:lnTo>
                  <a:close/>
                  <a:moveTo>
                    <a:pt x="10251" y="19200"/>
                  </a:moveTo>
                  <a:cubicBezTo>
                    <a:pt x="10251" y="13500"/>
                    <a:pt x="10251" y="13500"/>
                    <a:pt x="10251" y="13500"/>
                  </a:cubicBezTo>
                  <a:cubicBezTo>
                    <a:pt x="8786" y="13500"/>
                    <a:pt x="8786" y="13500"/>
                    <a:pt x="8786" y="13500"/>
                  </a:cubicBezTo>
                  <a:cubicBezTo>
                    <a:pt x="8786" y="18000"/>
                    <a:pt x="8786" y="18000"/>
                    <a:pt x="8786" y="18000"/>
                  </a:cubicBezTo>
                  <a:cubicBezTo>
                    <a:pt x="8420" y="18300"/>
                    <a:pt x="8420" y="18300"/>
                    <a:pt x="8054" y="18300"/>
                  </a:cubicBezTo>
                  <a:cubicBezTo>
                    <a:pt x="7688" y="18300"/>
                    <a:pt x="7688" y="18300"/>
                    <a:pt x="7688" y="18300"/>
                  </a:cubicBezTo>
                  <a:cubicBezTo>
                    <a:pt x="7688" y="18000"/>
                    <a:pt x="7688" y="18000"/>
                    <a:pt x="7688" y="17700"/>
                  </a:cubicBezTo>
                  <a:cubicBezTo>
                    <a:pt x="7688" y="13500"/>
                    <a:pt x="7688" y="13500"/>
                    <a:pt x="7688" y="13500"/>
                  </a:cubicBezTo>
                  <a:cubicBezTo>
                    <a:pt x="6224" y="13500"/>
                    <a:pt x="6224" y="13500"/>
                    <a:pt x="6224" y="13500"/>
                  </a:cubicBezTo>
                  <a:cubicBezTo>
                    <a:pt x="6224" y="18000"/>
                    <a:pt x="6224" y="18000"/>
                    <a:pt x="6224" y="18000"/>
                  </a:cubicBezTo>
                  <a:cubicBezTo>
                    <a:pt x="6224" y="18600"/>
                    <a:pt x="6224" y="18900"/>
                    <a:pt x="6590" y="18900"/>
                  </a:cubicBezTo>
                  <a:cubicBezTo>
                    <a:pt x="6590" y="19200"/>
                    <a:pt x="6956" y="19500"/>
                    <a:pt x="7322" y="19500"/>
                  </a:cubicBezTo>
                  <a:cubicBezTo>
                    <a:pt x="7688" y="19500"/>
                    <a:pt x="8420" y="19200"/>
                    <a:pt x="8786" y="18600"/>
                  </a:cubicBezTo>
                  <a:cubicBezTo>
                    <a:pt x="8786" y="19200"/>
                    <a:pt x="8786" y="19200"/>
                    <a:pt x="8786" y="19200"/>
                  </a:cubicBezTo>
                  <a:lnTo>
                    <a:pt x="10251" y="19200"/>
                  </a:lnTo>
                  <a:close/>
                  <a:moveTo>
                    <a:pt x="12447" y="6300"/>
                  </a:moveTo>
                  <a:cubicBezTo>
                    <a:pt x="12447" y="6900"/>
                    <a:pt x="12447" y="7200"/>
                    <a:pt x="12081" y="7500"/>
                  </a:cubicBezTo>
                  <a:cubicBezTo>
                    <a:pt x="11715" y="8100"/>
                    <a:pt x="11349" y="8400"/>
                    <a:pt x="10617" y="8400"/>
                  </a:cubicBezTo>
                  <a:cubicBezTo>
                    <a:pt x="9885" y="8400"/>
                    <a:pt x="9519" y="8100"/>
                    <a:pt x="9153" y="7500"/>
                  </a:cubicBezTo>
                  <a:cubicBezTo>
                    <a:pt x="8786" y="7200"/>
                    <a:pt x="8420" y="6900"/>
                    <a:pt x="8420" y="6300"/>
                  </a:cubicBezTo>
                  <a:cubicBezTo>
                    <a:pt x="8420" y="4200"/>
                    <a:pt x="8420" y="4200"/>
                    <a:pt x="8420" y="4200"/>
                  </a:cubicBezTo>
                  <a:cubicBezTo>
                    <a:pt x="8420" y="3600"/>
                    <a:pt x="8786" y="3000"/>
                    <a:pt x="9153" y="2700"/>
                  </a:cubicBezTo>
                  <a:cubicBezTo>
                    <a:pt x="9519" y="2400"/>
                    <a:pt x="9885" y="2100"/>
                    <a:pt x="10617" y="2100"/>
                  </a:cubicBezTo>
                  <a:cubicBezTo>
                    <a:pt x="11349" y="2100"/>
                    <a:pt x="11715" y="2400"/>
                    <a:pt x="12081" y="2700"/>
                  </a:cubicBezTo>
                  <a:cubicBezTo>
                    <a:pt x="12447" y="3000"/>
                    <a:pt x="12447" y="3600"/>
                    <a:pt x="12447" y="4200"/>
                  </a:cubicBezTo>
                  <a:lnTo>
                    <a:pt x="12447" y="6300"/>
                  </a:lnTo>
                  <a:close/>
                  <a:moveTo>
                    <a:pt x="10983" y="3900"/>
                  </a:moveTo>
                  <a:cubicBezTo>
                    <a:pt x="10983" y="3300"/>
                    <a:pt x="10983" y="3000"/>
                    <a:pt x="10617" y="3000"/>
                  </a:cubicBezTo>
                  <a:cubicBezTo>
                    <a:pt x="10251" y="3000"/>
                    <a:pt x="9885" y="3300"/>
                    <a:pt x="9885" y="3900"/>
                  </a:cubicBezTo>
                  <a:cubicBezTo>
                    <a:pt x="9885" y="6300"/>
                    <a:pt x="9885" y="6300"/>
                    <a:pt x="9885" y="6300"/>
                  </a:cubicBezTo>
                  <a:cubicBezTo>
                    <a:pt x="9885" y="6900"/>
                    <a:pt x="10251" y="7200"/>
                    <a:pt x="10617" y="7200"/>
                  </a:cubicBezTo>
                  <a:cubicBezTo>
                    <a:pt x="10983" y="7200"/>
                    <a:pt x="10983" y="6900"/>
                    <a:pt x="10983" y="6300"/>
                  </a:cubicBezTo>
                  <a:lnTo>
                    <a:pt x="10983" y="3900"/>
                  </a:lnTo>
                  <a:close/>
                  <a:moveTo>
                    <a:pt x="15010" y="15300"/>
                  </a:moveTo>
                  <a:cubicBezTo>
                    <a:pt x="15010" y="14700"/>
                    <a:pt x="15010" y="14100"/>
                    <a:pt x="15010" y="14100"/>
                  </a:cubicBezTo>
                  <a:cubicBezTo>
                    <a:pt x="15010" y="13500"/>
                    <a:pt x="14644" y="13200"/>
                    <a:pt x="13912" y="13200"/>
                  </a:cubicBezTo>
                  <a:cubicBezTo>
                    <a:pt x="13546" y="13200"/>
                    <a:pt x="13180" y="13500"/>
                    <a:pt x="12447" y="13800"/>
                  </a:cubicBezTo>
                  <a:cubicBezTo>
                    <a:pt x="12447" y="11400"/>
                    <a:pt x="12447" y="11400"/>
                    <a:pt x="12447" y="11400"/>
                  </a:cubicBezTo>
                  <a:cubicBezTo>
                    <a:pt x="11349" y="11400"/>
                    <a:pt x="11349" y="11400"/>
                    <a:pt x="11349" y="11400"/>
                  </a:cubicBezTo>
                  <a:cubicBezTo>
                    <a:pt x="11349" y="19200"/>
                    <a:pt x="11349" y="19200"/>
                    <a:pt x="11349" y="19200"/>
                  </a:cubicBezTo>
                  <a:cubicBezTo>
                    <a:pt x="12447" y="19200"/>
                    <a:pt x="12447" y="19200"/>
                    <a:pt x="12447" y="19200"/>
                  </a:cubicBezTo>
                  <a:cubicBezTo>
                    <a:pt x="12447" y="18600"/>
                    <a:pt x="12447" y="18600"/>
                    <a:pt x="12447" y="18600"/>
                  </a:cubicBezTo>
                  <a:cubicBezTo>
                    <a:pt x="13180" y="19200"/>
                    <a:pt x="13546" y="19500"/>
                    <a:pt x="13912" y="19500"/>
                  </a:cubicBezTo>
                  <a:cubicBezTo>
                    <a:pt x="14644" y="19500"/>
                    <a:pt x="15010" y="19200"/>
                    <a:pt x="15010" y="18600"/>
                  </a:cubicBezTo>
                  <a:cubicBezTo>
                    <a:pt x="15010" y="18600"/>
                    <a:pt x="15010" y="18000"/>
                    <a:pt x="15010" y="17400"/>
                  </a:cubicBezTo>
                  <a:lnTo>
                    <a:pt x="15010" y="15300"/>
                  </a:lnTo>
                  <a:close/>
                  <a:moveTo>
                    <a:pt x="13912" y="17700"/>
                  </a:moveTo>
                  <a:cubicBezTo>
                    <a:pt x="13912" y="18300"/>
                    <a:pt x="13546" y="18300"/>
                    <a:pt x="13180" y="18300"/>
                  </a:cubicBezTo>
                  <a:cubicBezTo>
                    <a:pt x="13180" y="18300"/>
                    <a:pt x="12814" y="18300"/>
                    <a:pt x="12447" y="18300"/>
                  </a:cubicBezTo>
                  <a:cubicBezTo>
                    <a:pt x="12447" y="14400"/>
                    <a:pt x="12447" y="14400"/>
                    <a:pt x="12447" y="14400"/>
                  </a:cubicBezTo>
                  <a:cubicBezTo>
                    <a:pt x="12814" y="14400"/>
                    <a:pt x="13180" y="14400"/>
                    <a:pt x="13180" y="14400"/>
                  </a:cubicBezTo>
                  <a:cubicBezTo>
                    <a:pt x="13546" y="14400"/>
                    <a:pt x="13912" y="14700"/>
                    <a:pt x="13912" y="15000"/>
                  </a:cubicBezTo>
                  <a:lnTo>
                    <a:pt x="13912" y="17700"/>
                  </a:lnTo>
                  <a:close/>
                  <a:moveTo>
                    <a:pt x="17573" y="8100"/>
                  </a:moveTo>
                  <a:cubicBezTo>
                    <a:pt x="16108" y="8100"/>
                    <a:pt x="16108" y="8100"/>
                    <a:pt x="16108" y="8100"/>
                  </a:cubicBezTo>
                  <a:cubicBezTo>
                    <a:pt x="16108" y="7500"/>
                    <a:pt x="16108" y="7500"/>
                    <a:pt x="16108" y="7500"/>
                  </a:cubicBezTo>
                  <a:cubicBezTo>
                    <a:pt x="15376" y="8100"/>
                    <a:pt x="15010" y="8400"/>
                    <a:pt x="14644" y="8400"/>
                  </a:cubicBezTo>
                  <a:cubicBezTo>
                    <a:pt x="14278" y="8400"/>
                    <a:pt x="13912" y="8100"/>
                    <a:pt x="13546" y="7800"/>
                  </a:cubicBezTo>
                  <a:cubicBezTo>
                    <a:pt x="13546" y="7500"/>
                    <a:pt x="13546" y="7200"/>
                    <a:pt x="13546" y="6900"/>
                  </a:cubicBezTo>
                  <a:cubicBezTo>
                    <a:pt x="13546" y="2100"/>
                    <a:pt x="13546" y="2100"/>
                    <a:pt x="13546" y="2100"/>
                  </a:cubicBezTo>
                  <a:cubicBezTo>
                    <a:pt x="15010" y="2100"/>
                    <a:pt x="15010" y="2100"/>
                    <a:pt x="15010" y="2100"/>
                  </a:cubicBezTo>
                  <a:cubicBezTo>
                    <a:pt x="15010" y="6600"/>
                    <a:pt x="15010" y="6600"/>
                    <a:pt x="15010" y="6600"/>
                  </a:cubicBezTo>
                  <a:cubicBezTo>
                    <a:pt x="15010" y="6900"/>
                    <a:pt x="15010" y="6900"/>
                    <a:pt x="15010" y="6900"/>
                  </a:cubicBezTo>
                  <a:cubicBezTo>
                    <a:pt x="15010" y="7200"/>
                    <a:pt x="15010" y="7200"/>
                    <a:pt x="15376" y="7200"/>
                  </a:cubicBezTo>
                  <a:cubicBezTo>
                    <a:pt x="15376" y="7200"/>
                    <a:pt x="15742" y="7200"/>
                    <a:pt x="16108" y="6600"/>
                  </a:cubicBezTo>
                  <a:cubicBezTo>
                    <a:pt x="16108" y="2100"/>
                    <a:pt x="16108" y="2100"/>
                    <a:pt x="16108" y="2100"/>
                  </a:cubicBezTo>
                  <a:cubicBezTo>
                    <a:pt x="17573" y="2100"/>
                    <a:pt x="17573" y="2100"/>
                    <a:pt x="17573" y="2100"/>
                  </a:cubicBezTo>
                  <a:lnTo>
                    <a:pt x="17573" y="8100"/>
                  </a:lnTo>
                  <a:close/>
                  <a:moveTo>
                    <a:pt x="20136" y="17400"/>
                  </a:moveTo>
                  <a:cubicBezTo>
                    <a:pt x="18671" y="17400"/>
                    <a:pt x="18671" y="17400"/>
                    <a:pt x="18671" y="17400"/>
                  </a:cubicBezTo>
                  <a:cubicBezTo>
                    <a:pt x="18671" y="17700"/>
                    <a:pt x="18671" y="18000"/>
                    <a:pt x="18671" y="18000"/>
                  </a:cubicBezTo>
                  <a:cubicBezTo>
                    <a:pt x="18671" y="18300"/>
                    <a:pt x="18305" y="18300"/>
                    <a:pt x="18305" y="18300"/>
                  </a:cubicBezTo>
                  <a:cubicBezTo>
                    <a:pt x="17573" y="18300"/>
                    <a:pt x="17573" y="18300"/>
                    <a:pt x="17573" y="17700"/>
                  </a:cubicBezTo>
                  <a:cubicBezTo>
                    <a:pt x="17573" y="16500"/>
                    <a:pt x="17573" y="16500"/>
                    <a:pt x="17573" y="16500"/>
                  </a:cubicBezTo>
                  <a:cubicBezTo>
                    <a:pt x="20136" y="16500"/>
                    <a:pt x="20136" y="16500"/>
                    <a:pt x="20136" y="16500"/>
                  </a:cubicBezTo>
                  <a:cubicBezTo>
                    <a:pt x="20136" y="15300"/>
                    <a:pt x="20136" y="15300"/>
                    <a:pt x="20136" y="15300"/>
                  </a:cubicBezTo>
                  <a:cubicBezTo>
                    <a:pt x="20136" y="14700"/>
                    <a:pt x="20136" y="14100"/>
                    <a:pt x="19769" y="13800"/>
                  </a:cubicBezTo>
                  <a:cubicBezTo>
                    <a:pt x="19403" y="13500"/>
                    <a:pt x="18671" y="13200"/>
                    <a:pt x="18305" y="13200"/>
                  </a:cubicBezTo>
                  <a:cubicBezTo>
                    <a:pt x="17573" y="13200"/>
                    <a:pt x="16841" y="13500"/>
                    <a:pt x="16475" y="13800"/>
                  </a:cubicBezTo>
                  <a:cubicBezTo>
                    <a:pt x="16475" y="14100"/>
                    <a:pt x="16108" y="14700"/>
                    <a:pt x="16108" y="15300"/>
                  </a:cubicBezTo>
                  <a:cubicBezTo>
                    <a:pt x="16108" y="17400"/>
                    <a:pt x="16108" y="17400"/>
                    <a:pt x="16108" y="17400"/>
                  </a:cubicBezTo>
                  <a:cubicBezTo>
                    <a:pt x="16108" y="18000"/>
                    <a:pt x="16475" y="18600"/>
                    <a:pt x="16475" y="18900"/>
                  </a:cubicBezTo>
                  <a:cubicBezTo>
                    <a:pt x="16841" y="19200"/>
                    <a:pt x="17573" y="19500"/>
                    <a:pt x="18305" y="19500"/>
                  </a:cubicBezTo>
                  <a:cubicBezTo>
                    <a:pt x="19037" y="19500"/>
                    <a:pt x="19403" y="19200"/>
                    <a:pt x="19769" y="18900"/>
                  </a:cubicBezTo>
                  <a:cubicBezTo>
                    <a:pt x="19769" y="18600"/>
                    <a:pt x="20136" y="18300"/>
                    <a:pt x="20136" y="18000"/>
                  </a:cubicBezTo>
                  <a:cubicBezTo>
                    <a:pt x="20136" y="18000"/>
                    <a:pt x="20136" y="17700"/>
                    <a:pt x="20136" y="17400"/>
                  </a:cubicBezTo>
                  <a:close/>
                  <a:moveTo>
                    <a:pt x="18671" y="15600"/>
                  </a:moveTo>
                  <a:cubicBezTo>
                    <a:pt x="17573" y="15600"/>
                    <a:pt x="17573" y="15600"/>
                    <a:pt x="17573" y="15600"/>
                  </a:cubicBezTo>
                  <a:cubicBezTo>
                    <a:pt x="17573" y="15000"/>
                    <a:pt x="17573" y="15000"/>
                    <a:pt x="17573" y="15000"/>
                  </a:cubicBezTo>
                  <a:cubicBezTo>
                    <a:pt x="17573" y="14700"/>
                    <a:pt x="17573" y="14400"/>
                    <a:pt x="18305" y="14400"/>
                  </a:cubicBezTo>
                  <a:cubicBezTo>
                    <a:pt x="18671" y="14400"/>
                    <a:pt x="18671" y="14700"/>
                    <a:pt x="18671" y="15000"/>
                  </a:cubicBezTo>
                  <a:lnTo>
                    <a:pt x="18671" y="15600"/>
                  </a:lnTo>
                  <a:close/>
                </a:path>
              </a:pathLst>
            </a:custGeom>
            <a:solidFill>
              <a:srgbClr val="2D494A"/>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sp>
        <p:nvSpPr>
          <p:cNvPr id="645" name="https://www.r-project.org/"/>
          <p:cNvSpPr txBox="1"/>
          <p:nvPr/>
        </p:nvSpPr>
        <p:spPr>
          <a:xfrm>
            <a:off x="745414" y="1655501"/>
            <a:ext cx="1900072"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a:defRPr sz="2600" u="sng">
                <a:solidFill>
                  <a:srgbClr val="374556"/>
                </a:solidFill>
                <a:latin typeface="Helvetica"/>
                <a:ea typeface="Helvetica"/>
                <a:cs typeface="Helvetica"/>
                <a:sym typeface="Helvetica"/>
                <a:hlinkClick r:id="rId15"/>
              </a:defRPr>
            </a:lvl1pPr>
          </a:lstStyle>
          <a:p>
            <a:pPr>
              <a:defRPr u="none"/>
            </a:pPr>
            <a:r>
              <a:rPr sz="1300"/>
              <a:t>https://www.r-project.org/</a:t>
            </a:r>
          </a:p>
        </p:txBody>
      </p:sp>
      <p:sp>
        <p:nvSpPr>
          <p:cNvPr id="646" name="12"/>
          <p:cNvSpPr txBox="1"/>
          <p:nvPr/>
        </p:nvSpPr>
        <p:spPr>
          <a:xfrm>
            <a:off x="190500" y="6610559"/>
            <a:ext cx="287781"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12</a:t>
            </a:r>
          </a:p>
          <a:p>
            <a:pPr lvl="1">
              <a:defRPr sz="3000">
                <a:solidFill>
                  <a:srgbClr val="EBEBEB"/>
                </a:solidFill>
                <a:latin typeface="Helvetica"/>
                <a:ea typeface="Helvetica"/>
                <a:cs typeface="Helvetica"/>
                <a:sym typeface="Helvetica"/>
              </a:defRPr>
            </a:pPr>
            <a:endParaRPr sz="15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8" name="bioinformatics_illustration_web.jpg" descr="bioinformatics_illustration_web.jpg"/>
          <p:cNvPicPr>
            <a:picLocks noChangeAspect="1"/>
          </p:cNvPicPr>
          <p:nvPr/>
        </p:nvPicPr>
        <p:blipFill>
          <a:blip r:embed="rId2">
            <a:alphaModFix amt="50148"/>
          </a:blip>
          <a:srcRect t="105" b="954"/>
          <a:stretch>
            <a:fillRect/>
          </a:stretch>
        </p:blipFill>
        <p:spPr>
          <a:xfrm rot="5400000">
            <a:off x="3579553" y="2234728"/>
            <a:ext cx="6866620" cy="2388631"/>
          </a:xfrm>
          <a:prstGeom prst="rect">
            <a:avLst/>
          </a:prstGeom>
          <a:ln w="12700">
            <a:miter lim="400000"/>
          </a:ln>
        </p:spPr>
      </p:pic>
      <p:sp>
        <p:nvSpPr>
          <p:cNvPr id="2339" name="Rectangle"/>
          <p:cNvSpPr/>
          <p:nvPr/>
        </p:nvSpPr>
        <p:spPr>
          <a:xfrm>
            <a:off x="7980262" y="-90637"/>
            <a:ext cx="4227208" cy="6962462"/>
          </a:xfrm>
          <a:prstGeom prst="rect">
            <a:avLst/>
          </a:prstGeom>
          <a:solidFill>
            <a:srgbClr val="374556"/>
          </a:solidFill>
          <a:ln w="12700">
            <a:miter lim="400000"/>
          </a:ln>
        </p:spPr>
        <p:txBody>
          <a:bodyPr lIns="22860" rIns="22860" anchor="ctr"/>
          <a:lstStyle/>
          <a:p>
            <a:endParaRPr sz="1150"/>
          </a:p>
        </p:txBody>
      </p:sp>
      <p:grpSp>
        <p:nvGrpSpPr>
          <p:cNvPr id="2343" name="Group"/>
          <p:cNvGrpSpPr/>
          <p:nvPr/>
        </p:nvGrpSpPr>
        <p:grpSpPr>
          <a:xfrm>
            <a:off x="700422" y="762000"/>
            <a:ext cx="4743085" cy="1737989"/>
            <a:chOff x="0" y="0"/>
            <a:chExt cx="9486169" cy="3475976"/>
          </a:xfrm>
        </p:grpSpPr>
        <p:sp>
          <p:nvSpPr>
            <p:cNvPr id="2340" name="WANT MO-R-E?"/>
            <p:cNvSpPr txBox="1"/>
            <p:nvPr/>
          </p:nvSpPr>
          <p:spPr>
            <a:xfrm>
              <a:off x="0" y="720813"/>
              <a:ext cx="9486170" cy="2755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sz="2500"/>
                <a:t>WANT MO-R-E?</a:t>
              </a:r>
            </a:p>
          </p:txBody>
        </p:sp>
        <p:sp>
          <p:nvSpPr>
            <p:cNvPr id="2341" name="FROM EXCEL TO R"/>
            <p:cNvSpPr txBox="1"/>
            <p:nvPr/>
          </p:nvSpPr>
          <p:spPr>
            <a:xfrm>
              <a:off x="2127580" y="0"/>
              <a:ext cx="6471696" cy="436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a:t>FROM EXCEL TO R</a:t>
              </a:r>
            </a:p>
          </p:txBody>
        </p:sp>
        <p:sp>
          <p:nvSpPr>
            <p:cNvPr id="2342"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2344" name="Rectangle"/>
          <p:cNvSpPr/>
          <p:nvPr/>
        </p:nvSpPr>
        <p:spPr>
          <a:xfrm>
            <a:off x="758622" y="2103651"/>
            <a:ext cx="10623957" cy="4312757"/>
          </a:xfrm>
          <a:prstGeom prst="rect">
            <a:avLst/>
          </a:prstGeom>
          <a:solidFill>
            <a:srgbClr val="FFFFFF"/>
          </a:solidFill>
          <a:ln w="50800">
            <a:solidFill>
              <a:srgbClr val="293441"/>
            </a:solidFill>
            <a:miter lim="400000"/>
          </a:ln>
        </p:spPr>
        <p:txBody>
          <a:bodyPr lIns="22860" rIns="22860" anchor="ctr"/>
          <a:lstStyle/>
          <a:p>
            <a:endParaRPr sz="1150"/>
          </a:p>
        </p:txBody>
      </p:sp>
      <p:sp>
        <p:nvSpPr>
          <p:cNvPr id="2345" name="The Section for Biostatistics offers a number statistics-oriented R courses:"/>
          <p:cNvSpPr txBox="1"/>
          <p:nvPr/>
        </p:nvSpPr>
        <p:spPr>
          <a:xfrm>
            <a:off x="1423204" y="2359783"/>
            <a:ext cx="3568788"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a:t>The Section for Biostatistics offers a number statistics-oriented R courses:</a:t>
            </a:r>
          </a:p>
        </p:txBody>
      </p:sp>
      <p:sp>
        <p:nvSpPr>
          <p:cNvPr id="2346" name="38"/>
          <p:cNvSpPr txBox="1"/>
          <p:nvPr/>
        </p:nvSpPr>
        <p:spPr>
          <a:xfrm>
            <a:off x="190500" y="6610559"/>
            <a:ext cx="298557"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38</a:t>
            </a:r>
          </a:p>
          <a:p>
            <a:pPr lvl="1">
              <a:defRPr sz="3000">
                <a:solidFill>
                  <a:srgbClr val="EBEBEB"/>
                </a:solidFill>
                <a:latin typeface="Helvetica"/>
                <a:ea typeface="Helvetica"/>
                <a:cs typeface="Helvetica"/>
                <a:sym typeface="Helvetica"/>
              </a:defRPr>
            </a:pPr>
            <a:endParaRPr sz="1500"/>
          </a:p>
        </p:txBody>
      </p:sp>
      <p:pic>
        <p:nvPicPr>
          <p:cNvPr id="2347" name="pasted-movie.png" descr="pasted-movie.png"/>
          <p:cNvPicPr>
            <a:picLocks noChangeAspect="1"/>
          </p:cNvPicPr>
          <p:nvPr/>
        </p:nvPicPr>
        <p:blipFill>
          <a:blip r:embed="rId3"/>
          <a:stretch>
            <a:fillRect/>
          </a:stretch>
        </p:blipFill>
        <p:spPr>
          <a:xfrm>
            <a:off x="1359819" y="3045602"/>
            <a:ext cx="4241801" cy="2628901"/>
          </a:xfrm>
          <a:prstGeom prst="rect">
            <a:avLst/>
          </a:prstGeom>
          <a:ln w="12700">
            <a:miter lim="400000"/>
          </a:ln>
        </p:spPr>
      </p:pic>
      <p:pic>
        <p:nvPicPr>
          <p:cNvPr id="2348" name="pasted-movie.png" descr="pasted-movie.png"/>
          <p:cNvPicPr>
            <a:picLocks noChangeAspect="1"/>
          </p:cNvPicPr>
          <p:nvPr/>
        </p:nvPicPr>
        <p:blipFill>
          <a:blip r:embed="rId4"/>
          <a:stretch>
            <a:fillRect/>
          </a:stretch>
        </p:blipFill>
        <p:spPr>
          <a:xfrm>
            <a:off x="6371027" y="3099577"/>
            <a:ext cx="4210051" cy="2520951"/>
          </a:xfrm>
          <a:prstGeom prst="rect">
            <a:avLst/>
          </a:prstGeom>
          <a:ln w="12700">
            <a:miter lim="400000"/>
          </a:ln>
        </p:spPr>
      </p:pic>
      <p:sp>
        <p:nvSpPr>
          <p:cNvPr id="2349" name="https://publichealth.ku.dk/about-the-department/biostat/"/>
          <p:cNvSpPr txBox="1"/>
          <p:nvPr/>
        </p:nvSpPr>
        <p:spPr>
          <a:xfrm>
            <a:off x="6312310" y="2308352"/>
            <a:ext cx="4466031"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r">
              <a:defRPr sz="3000">
                <a:solidFill>
                  <a:srgbClr val="374556"/>
                </a:solidFill>
                <a:latin typeface="Helvetica"/>
                <a:ea typeface="Helvetica"/>
                <a:cs typeface="Helvetica"/>
                <a:sym typeface="Helvetica"/>
              </a:defRPr>
            </a:pPr>
            <a:endParaRPr sz="1500"/>
          </a:p>
          <a:p>
            <a:pPr algn="r">
              <a:defRPr sz="2800">
                <a:solidFill>
                  <a:srgbClr val="374556"/>
                </a:solidFill>
                <a:latin typeface="Helvetica"/>
                <a:ea typeface="Helvetica"/>
                <a:cs typeface="Helvetica"/>
                <a:sym typeface="Helvetica"/>
              </a:defRPr>
            </a:pPr>
            <a:r>
              <a:rPr sz="1400" u="sng">
                <a:hlinkClick r:id="rId5"/>
              </a:rPr>
              <a:t>https://publichealth.ku.dk/about-the-department/biostat/</a:t>
            </a:r>
            <a:r>
              <a:rPr sz="1400">
                <a:solidFill>
                  <a:srgbClr val="999999"/>
                </a:solidFill>
              </a:rPr>
              <a:t> </a:t>
            </a:r>
            <a:endParaRPr sz="600">
              <a:solidFill>
                <a:srgbClr val="000000"/>
              </a:solidFill>
            </a:endParaRPr>
          </a:p>
        </p:txBody>
      </p:sp>
      <p:sp>
        <p:nvSpPr>
          <p:cNvPr id="2350" name="* These are screenshots. Go to the website and scroll down to ‘Teaching’"/>
          <p:cNvSpPr txBox="1"/>
          <p:nvPr/>
        </p:nvSpPr>
        <p:spPr>
          <a:xfrm>
            <a:off x="1247520" y="5870845"/>
            <a:ext cx="6295460"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800">
                <a:solidFill>
                  <a:srgbClr val="374556"/>
                </a:solidFill>
                <a:latin typeface="Helvetica"/>
                <a:ea typeface="Helvetica"/>
                <a:cs typeface="Helvetica"/>
                <a:sym typeface="Helvetica"/>
              </a:defRPr>
            </a:pPr>
            <a:r>
              <a:rPr sz="1400"/>
              <a:t>* These are screenshots. Go to the website and scroll down to ‘Teaching’</a:t>
            </a:r>
            <a:r>
              <a:rPr sz="1400">
                <a:solidFill>
                  <a:srgbClr val="000000"/>
                </a:solidFill>
              </a:rPr>
              <a:t> </a:t>
            </a:r>
            <a:r>
              <a:rPr sz="1400"/>
              <a:t> </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Rounded Rectangle"/>
          <p:cNvSpPr/>
          <p:nvPr/>
        </p:nvSpPr>
        <p:spPr>
          <a:xfrm>
            <a:off x="4050503" y="1949875"/>
            <a:ext cx="2032621" cy="1347788"/>
          </a:xfrm>
          <a:prstGeom prst="roundRect">
            <a:avLst>
              <a:gd name="adj" fmla="val 16162"/>
            </a:avLst>
          </a:prstGeom>
          <a:solidFill>
            <a:srgbClr val="FFFFFF"/>
          </a:solidFill>
          <a:ln w="127000">
            <a:solidFill>
              <a:srgbClr val="374556"/>
            </a:solidFill>
            <a:miter lim="400000"/>
          </a:ln>
        </p:spPr>
        <p:txBody>
          <a:bodyPr lIns="22860" rIns="22860" anchor="ctr"/>
          <a:lstStyle/>
          <a:p>
            <a:endParaRPr sz="1150"/>
          </a:p>
        </p:txBody>
      </p:sp>
      <p:sp>
        <p:nvSpPr>
          <p:cNvPr id="2353" name="Rectangle"/>
          <p:cNvSpPr/>
          <p:nvPr/>
        </p:nvSpPr>
        <p:spPr>
          <a:xfrm>
            <a:off x="1471" y="-13088"/>
            <a:ext cx="3654351" cy="6884176"/>
          </a:xfrm>
          <a:prstGeom prst="rect">
            <a:avLst/>
          </a:prstGeom>
          <a:solidFill>
            <a:srgbClr val="374556"/>
          </a:solidFill>
          <a:ln w="12700">
            <a:miter lim="400000"/>
          </a:ln>
        </p:spPr>
        <p:txBody>
          <a:bodyPr lIns="22860" rIns="22860" anchor="ctr"/>
          <a:lstStyle/>
          <a:p>
            <a:endParaRPr sz="1150"/>
          </a:p>
        </p:txBody>
      </p:sp>
      <p:sp>
        <p:nvSpPr>
          <p:cNvPr id="2354" name="21"/>
          <p:cNvSpPr txBox="1"/>
          <p:nvPr/>
        </p:nvSpPr>
        <p:spPr>
          <a:xfrm>
            <a:off x="190500" y="6595170"/>
            <a:ext cx="33258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a:solidFill>
                  <a:srgbClr val="374556"/>
                </a:solidFill>
                <a:latin typeface="Helvetica"/>
                <a:ea typeface="Helvetica"/>
                <a:cs typeface="Helvetica"/>
                <a:sym typeface="Helvetica"/>
              </a:defRPr>
            </a:pPr>
            <a:r>
              <a:rPr sz="1500"/>
              <a:t>21</a:t>
            </a:r>
          </a:p>
          <a:p>
            <a:pPr lvl="1">
              <a:defRPr sz="3000">
                <a:solidFill>
                  <a:srgbClr val="EBEBEB"/>
                </a:solidFill>
                <a:latin typeface="Helvetica"/>
                <a:ea typeface="Helvetica"/>
                <a:cs typeface="Helvetica"/>
                <a:sym typeface="Helvetica"/>
              </a:defRPr>
            </a:pPr>
            <a:endParaRPr sz="1500"/>
          </a:p>
        </p:txBody>
      </p:sp>
      <p:sp>
        <p:nvSpPr>
          <p:cNvPr id="2355" name="lme4: https://cran.r-project.org/web/packages/lme4/vignettes/lmer.pdf…"/>
          <p:cNvSpPr txBox="1"/>
          <p:nvPr/>
        </p:nvSpPr>
        <p:spPr>
          <a:xfrm>
            <a:off x="6480037" y="2091946"/>
            <a:ext cx="2889251" cy="114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lme4: </a:t>
            </a:r>
            <a:r>
              <a:rPr sz="900" u="sng">
                <a:hlinkClick r:id="rId2"/>
              </a:rPr>
              <a:t>https://cran.r-project.org/web/packages/lme4/vignettes/lmer.pdf</a:t>
            </a:r>
          </a:p>
          <a:p>
            <a:pPr>
              <a:spcBef>
                <a:spcPts val="500"/>
              </a:spcBef>
              <a:defRPr sz="1800"/>
            </a:pPr>
            <a:r>
              <a:rPr sz="900" u="sng">
                <a:hlinkClick r:id="rId3"/>
              </a:rPr>
              <a:t>https://cran.microsoft.com/snapshot/2017-08-01/web/packages/sjPlot/vignettes/sjplmer.html</a:t>
            </a:r>
          </a:p>
          <a:p>
            <a:pPr>
              <a:defRPr sz="1800"/>
            </a:pPr>
            <a:r>
              <a:rPr sz="900" b="1"/>
              <a:t>glmmTMB</a:t>
            </a:r>
            <a:r>
              <a:rPr sz="900"/>
              <a:t>: </a:t>
            </a:r>
            <a:r>
              <a:rPr sz="900" u="sng">
                <a:hlinkClick r:id="rId4"/>
              </a:rPr>
              <a:t>https://cran.r-project.org/web/packages/glmmTMB/index.html</a:t>
            </a:r>
            <a:r>
              <a:rPr sz="900"/>
              <a:t> </a:t>
            </a:r>
          </a:p>
        </p:txBody>
      </p:sp>
      <p:sp>
        <p:nvSpPr>
          <p:cNvPr id="2356" name="Rounded Rectangle"/>
          <p:cNvSpPr/>
          <p:nvPr/>
        </p:nvSpPr>
        <p:spPr>
          <a:xfrm>
            <a:off x="4050503" y="270621"/>
            <a:ext cx="2032621" cy="1347788"/>
          </a:xfrm>
          <a:prstGeom prst="roundRect">
            <a:avLst>
              <a:gd name="adj" fmla="val 16162"/>
            </a:avLst>
          </a:prstGeom>
          <a:solidFill>
            <a:srgbClr val="FFFFFF"/>
          </a:solidFill>
          <a:ln w="127000">
            <a:solidFill>
              <a:srgbClr val="374556"/>
            </a:solidFill>
            <a:miter lim="400000"/>
          </a:ln>
        </p:spPr>
        <p:txBody>
          <a:bodyPr lIns="22860" rIns="22860" anchor="ctr"/>
          <a:lstStyle/>
          <a:p>
            <a:endParaRPr sz="1150"/>
          </a:p>
        </p:txBody>
      </p:sp>
      <p:sp>
        <p:nvSpPr>
          <p:cNvPr id="2357" name="Rounded Rectangle"/>
          <p:cNvSpPr/>
          <p:nvPr/>
        </p:nvSpPr>
        <p:spPr>
          <a:xfrm>
            <a:off x="4050503" y="3629129"/>
            <a:ext cx="2032621" cy="1347788"/>
          </a:xfrm>
          <a:prstGeom prst="roundRect">
            <a:avLst>
              <a:gd name="adj" fmla="val 16162"/>
            </a:avLst>
          </a:prstGeom>
          <a:solidFill>
            <a:srgbClr val="FFFFFF"/>
          </a:solidFill>
          <a:ln w="127000">
            <a:solidFill>
              <a:srgbClr val="374556"/>
            </a:solidFill>
            <a:miter lim="400000"/>
          </a:ln>
        </p:spPr>
        <p:txBody>
          <a:bodyPr lIns="22860" rIns="22860" anchor="ctr"/>
          <a:lstStyle/>
          <a:p>
            <a:endParaRPr sz="1150"/>
          </a:p>
        </p:txBody>
      </p:sp>
      <p:sp>
        <p:nvSpPr>
          <p:cNvPr id="2358" name="Rounded Rectangle"/>
          <p:cNvSpPr/>
          <p:nvPr/>
        </p:nvSpPr>
        <p:spPr>
          <a:xfrm>
            <a:off x="4050503" y="5308383"/>
            <a:ext cx="2032621" cy="1347788"/>
          </a:xfrm>
          <a:prstGeom prst="roundRect">
            <a:avLst>
              <a:gd name="adj" fmla="val 16162"/>
            </a:avLst>
          </a:prstGeom>
          <a:solidFill>
            <a:srgbClr val="FFFFFF"/>
          </a:solidFill>
          <a:ln w="127000">
            <a:solidFill>
              <a:srgbClr val="374556"/>
            </a:solidFill>
            <a:miter lim="400000"/>
          </a:ln>
        </p:spPr>
        <p:txBody>
          <a:bodyPr lIns="22860" rIns="22860" anchor="ctr"/>
          <a:lstStyle/>
          <a:p>
            <a:endParaRPr sz="1150"/>
          </a:p>
        </p:txBody>
      </p:sp>
      <p:pic>
        <p:nvPicPr>
          <p:cNvPr id="2359" name="survival-analysis-basics-survival-curves-1.png" descr="survival-analysis-basics-survival-curves-1.png"/>
          <p:cNvPicPr>
            <a:picLocks noChangeAspect="1"/>
          </p:cNvPicPr>
          <p:nvPr/>
        </p:nvPicPr>
        <p:blipFill>
          <a:blip r:embed="rId5"/>
          <a:srcRect l="13247" t="9011" b="32234"/>
          <a:stretch>
            <a:fillRect/>
          </a:stretch>
        </p:blipFill>
        <p:spPr>
          <a:xfrm>
            <a:off x="4189620" y="350492"/>
            <a:ext cx="1754308" cy="1188120"/>
          </a:xfrm>
          <a:prstGeom prst="rect">
            <a:avLst/>
          </a:prstGeom>
          <a:ln w="12700">
            <a:miter lim="400000"/>
          </a:ln>
        </p:spPr>
      </p:pic>
      <p:sp>
        <p:nvSpPr>
          <p:cNvPr id="2360" name="Epidemiological Analysis"/>
          <p:cNvSpPr txBox="1"/>
          <p:nvPr/>
        </p:nvSpPr>
        <p:spPr>
          <a:xfrm>
            <a:off x="6481146" y="3415640"/>
            <a:ext cx="2401034"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a:t>Epidemiological Analysis</a:t>
            </a:r>
          </a:p>
        </p:txBody>
      </p:sp>
      <p:sp>
        <p:nvSpPr>
          <p:cNvPr id="2361" name="Mixed-Effects Models"/>
          <p:cNvSpPr txBox="1"/>
          <p:nvPr/>
        </p:nvSpPr>
        <p:spPr>
          <a:xfrm>
            <a:off x="6478619" y="1761515"/>
            <a:ext cx="2668420"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a:t>Mixed-Effects Models</a:t>
            </a:r>
          </a:p>
        </p:txBody>
      </p:sp>
      <p:sp>
        <p:nvSpPr>
          <p:cNvPr id="2362" name="Elastic-Net Regression (R"/>
          <p:cNvSpPr txBox="1"/>
          <p:nvPr/>
        </p:nvSpPr>
        <p:spPr>
          <a:xfrm>
            <a:off x="6478541" y="5219700"/>
            <a:ext cx="209612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a:t>Elastic-Net Regression (R</a:t>
            </a:r>
          </a:p>
        </p:txBody>
      </p:sp>
      <p:pic>
        <p:nvPicPr>
          <p:cNvPr id="2363" name="lass.png" descr="lass.png"/>
          <p:cNvPicPr>
            <a:picLocks/>
          </p:cNvPicPr>
          <p:nvPr/>
        </p:nvPicPr>
        <p:blipFill>
          <a:blip r:embed="rId6"/>
          <a:srcRect l="7245" t="76018" r="52956" b="12687"/>
          <a:stretch>
            <a:fillRect/>
          </a:stretch>
        </p:blipFill>
        <p:spPr>
          <a:xfrm>
            <a:off x="4168585" y="5986734"/>
            <a:ext cx="1796429" cy="512733"/>
          </a:xfrm>
          <a:prstGeom prst="rect">
            <a:avLst/>
          </a:prstGeom>
          <a:ln w="12700">
            <a:miter lim="400000"/>
          </a:ln>
        </p:spPr>
      </p:pic>
      <p:pic>
        <p:nvPicPr>
          <p:cNvPr id="2364" name="lass.png" descr="lass.png"/>
          <p:cNvPicPr>
            <a:picLocks/>
          </p:cNvPicPr>
          <p:nvPr/>
        </p:nvPicPr>
        <p:blipFill>
          <a:blip r:embed="rId6"/>
          <a:srcRect l="56980" t="76456" r="3388" b="12588"/>
          <a:stretch>
            <a:fillRect/>
          </a:stretch>
        </p:blipFill>
        <p:spPr>
          <a:xfrm>
            <a:off x="4170591" y="5401305"/>
            <a:ext cx="1792360" cy="512725"/>
          </a:xfrm>
          <a:prstGeom prst="rect">
            <a:avLst/>
          </a:prstGeom>
          <a:ln w="12700">
            <a:miter lim="400000"/>
          </a:ln>
        </p:spPr>
      </p:pic>
      <p:pic>
        <p:nvPicPr>
          <p:cNvPr id="2365" name="maxresdefault.jpg" descr="maxresdefault.jpg"/>
          <p:cNvPicPr>
            <a:picLocks noChangeAspect="1"/>
          </p:cNvPicPr>
          <p:nvPr/>
        </p:nvPicPr>
        <p:blipFill>
          <a:blip r:embed="rId7"/>
          <a:srcRect l="18656" r="16312" b="12905"/>
          <a:stretch>
            <a:fillRect/>
          </a:stretch>
        </p:blipFill>
        <p:spPr>
          <a:xfrm>
            <a:off x="4253517" y="2001295"/>
            <a:ext cx="1626541" cy="1225342"/>
          </a:xfrm>
          <a:prstGeom prst="rect">
            <a:avLst/>
          </a:prstGeom>
          <a:ln w="12700">
            <a:miter lim="400000"/>
          </a:ln>
        </p:spPr>
      </p:pic>
      <p:sp>
        <p:nvSpPr>
          <p:cNvPr id="2366" name="glmnet: https://cran.r-project.org/web/packages/glmnet/glmnet.pdf…"/>
          <p:cNvSpPr txBox="1"/>
          <p:nvPr/>
        </p:nvSpPr>
        <p:spPr>
          <a:xfrm>
            <a:off x="6480037" y="5534258"/>
            <a:ext cx="2889251" cy="1149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glmnet:</a:t>
            </a:r>
            <a:r>
              <a:rPr sz="900"/>
              <a:t> </a:t>
            </a:r>
            <a:r>
              <a:rPr sz="900" u="sng">
                <a:hlinkClick r:id="rId8"/>
              </a:rPr>
              <a:t>https://cran.r-project.org/web/packages/glmnet/glmnet.pdf</a:t>
            </a:r>
          </a:p>
          <a:p>
            <a:pPr>
              <a:spcBef>
                <a:spcPts val="500"/>
              </a:spcBef>
              <a:defRPr sz="1800"/>
            </a:pPr>
            <a:r>
              <a:rPr sz="900" b="1"/>
              <a:t>elasticnet: </a:t>
            </a:r>
            <a:r>
              <a:rPr sz="900" u="sng">
                <a:hlinkClick r:id="rId9"/>
              </a:rPr>
              <a:t>https://cran.r-project.org/web/packages/elasticnet/elasticnet.pdf</a:t>
            </a:r>
            <a:r>
              <a:rPr sz="900"/>
              <a:t> </a:t>
            </a:r>
          </a:p>
          <a:p>
            <a:pPr>
              <a:spcBef>
                <a:spcPts val="500"/>
              </a:spcBef>
              <a:defRPr sz="1800"/>
            </a:pPr>
            <a:r>
              <a:rPr sz="900" u="sng">
                <a:hlinkClick r:id="rId10"/>
              </a:rPr>
              <a:t>https://www.datacamp.com/community/tutorials/tutorial-ridge-lasso-elastic-net</a:t>
            </a:r>
            <a:r>
              <a:rPr sz="900"/>
              <a:t> </a:t>
            </a:r>
          </a:p>
        </p:txBody>
      </p:sp>
      <p:sp>
        <p:nvSpPr>
          <p:cNvPr id="2367" name="Rectangle"/>
          <p:cNvSpPr/>
          <p:nvPr/>
        </p:nvSpPr>
        <p:spPr>
          <a:xfrm>
            <a:off x="9801694" y="0"/>
            <a:ext cx="2401034" cy="6884176"/>
          </a:xfrm>
          <a:prstGeom prst="rect">
            <a:avLst/>
          </a:prstGeom>
          <a:solidFill>
            <a:srgbClr val="374556"/>
          </a:solidFill>
          <a:ln w="12700">
            <a:miter lim="400000"/>
          </a:ln>
        </p:spPr>
        <p:txBody>
          <a:bodyPr lIns="22860" rIns="22860" anchor="ctr"/>
          <a:lstStyle/>
          <a:p>
            <a:endParaRPr sz="1150"/>
          </a:p>
        </p:txBody>
      </p:sp>
      <p:sp>
        <p:nvSpPr>
          <p:cNvPr id="2368" name="survival: https://rviews.rstudio.com/2017/09/25/survival-analysis-with-r/…"/>
          <p:cNvSpPr txBox="1"/>
          <p:nvPr/>
        </p:nvSpPr>
        <p:spPr>
          <a:xfrm>
            <a:off x="6480037" y="594923"/>
            <a:ext cx="2889251" cy="923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survival</a:t>
            </a:r>
            <a:r>
              <a:rPr sz="900"/>
              <a:t>: </a:t>
            </a:r>
            <a:r>
              <a:rPr sz="900" u="sng">
                <a:hlinkClick r:id="rId11"/>
              </a:rPr>
              <a:t>https://rviews.rstudio.com/2017/09/25/survival-analysis-with-r/</a:t>
            </a:r>
          </a:p>
          <a:p>
            <a:pPr>
              <a:defRPr sz="1800"/>
            </a:pPr>
            <a:r>
              <a:rPr sz="900" b="1"/>
              <a:t>survminer:</a:t>
            </a:r>
            <a:r>
              <a:rPr sz="900"/>
              <a:t> </a:t>
            </a:r>
            <a:r>
              <a:rPr sz="900" u="sng">
                <a:hlinkClick r:id="rId12"/>
              </a:rPr>
              <a:t>https://cran.r-project.org/web/packages/survminer/survminer.pdf</a:t>
            </a:r>
          </a:p>
          <a:p>
            <a:pPr>
              <a:defRPr sz="1800"/>
            </a:pPr>
            <a:r>
              <a:rPr sz="900"/>
              <a:t>(</a:t>
            </a:r>
            <a:r>
              <a:rPr sz="900" u="sng">
                <a:hlinkClick r:id="rId13"/>
              </a:rPr>
              <a:t>https://rpkgs.datanovia.com/survminer/</a:t>
            </a:r>
            <a:r>
              <a:rPr sz="900"/>
              <a:t> )</a:t>
            </a:r>
          </a:p>
        </p:txBody>
      </p:sp>
      <p:sp>
        <p:nvSpPr>
          <p:cNvPr id="2369" name="Survival Analysis"/>
          <p:cNvSpPr txBox="1"/>
          <p:nvPr/>
        </p:nvSpPr>
        <p:spPr>
          <a:xfrm>
            <a:off x="6483283" y="256605"/>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a:t>Survival Analysis</a:t>
            </a:r>
          </a:p>
        </p:txBody>
      </p:sp>
      <p:grpSp>
        <p:nvGrpSpPr>
          <p:cNvPr id="2372" name="Group"/>
          <p:cNvGrpSpPr/>
          <p:nvPr/>
        </p:nvGrpSpPr>
        <p:grpSpPr>
          <a:xfrm>
            <a:off x="4198033" y="3853126"/>
            <a:ext cx="1739577" cy="899795"/>
            <a:chOff x="0" y="0"/>
            <a:chExt cx="3479152" cy="1799588"/>
          </a:xfrm>
        </p:grpSpPr>
        <p:pic>
          <p:nvPicPr>
            <p:cNvPr id="2370" name="3776ac41-dd15-4aad-bef6-0a49d55bee36_figure2.gif" descr="3776ac41-dd15-4aad-bef6-0a49d55bee36_figure2.gif"/>
            <p:cNvPicPr>
              <a:picLocks noChangeAspect="1"/>
            </p:cNvPicPr>
            <p:nvPr/>
          </p:nvPicPr>
          <p:blipFill>
            <a:blip r:embed="rId14"/>
            <a:srcRect l="16564" t="5753" r="3971" b="17615"/>
            <a:stretch>
              <a:fillRect/>
            </a:stretch>
          </p:blipFill>
          <p:spPr>
            <a:xfrm>
              <a:off x="0" y="0"/>
              <a:ext cx="3475121" cy="1799589"/>
            </a:xfrm>
            <a:prstGeom prst="rect">
              <a:avLst/>
            </a:prstGeom>
            <a:ln w="3175" cap="flat">
              <a:solidFill>
                <a:srgbClr val="374556"/>
              </a:solidFill>
              <a:prstDash val="solid"/>
              <a:miter lim="400000"/>
            </a:ln>
            <a:effectLst/>
          </p:spPr>
        </p:pic>
        <p:sp>
          <p:nvSpPr>
            <p:cNvPr id="2371" name="Rectangle"/>
            <p:cNvSpPr/>
            <p:nvPr/>
          </p:nvSpPr>
          <p:spPr>
            <a:xfrm>
              <a:off x="1967940" y="28658"/>
              <a:ext cx="1511213" cy="797867"/>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2373" name="Epi: https://cran.r-project.org/web/packages/Epi/index.html…"/>
          <p:cNvSpPr txBox="1"/>
          <p:nvPr/>
        </p:nvSpPr>
        <p:spPr>
          <a:xfrm>
            <a:off x="6481526" y="3726491"/>
            <a:ext cx="2886272" cy="1411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Epi:</a:t>
            </a:r>
            <a:r>
              <a:rPr sz="900"/>
              <a:t> </a:t>
            </a:r>
            <a:r>
              <a:rPr sz="900" u="sng">
                <a:hlinkClick r:id="rId15"/>
              </a:rPr>
              <a:t>https://cran.r-project.org/web/packages/Epi/index.html</a:t>
            </a:r>
          </a:p>
          <a:p>
            <a:pPr>
              <a:spcBef>
                <a:spcPts val="500"/>
              </a:spcBef>
              <a:defRPr sz="1800"/>
            </a:pPr>
            <a:r>
              <a:rPr sz="900" b="1"/>
              <a:t>pubh: </a:t>
            </a:r>
            <a:r>
              <a:rPr sz="900" u="sng">
                <a:hlinkClick r:id="rId16"/>
              </a:rPr>
              <a:t>https://rviews.rstudio.com/2020/03/05/covid-19-epidemiology-with-r/</a:t>
            </a:r>
            <a:r>
              <a:rPr sz="900"/>
              <a:t> </a:t>
            </a:r>
          </a:p>
          <a:p>
            <a:pPr>
              <a:defRPr sz="1800"/>
            </a:pPr>
            <a:r>
              <a:rPr sz="900" u="sng">
                <a:hlinkClick r:id="rId17"/>
              </a:rPr>
              <a:t>https://cran.r-project.org/web/packages/incidence/vignettes/customize_plot.html</a:t>
            </a:r>
            <a:r>
              <a:rPr sz="900"/>
              <a:t> </a:t>
            </a:r>
          </a:p>
          <a:p>
            <a:pPr>
              <a:defRPr sz="1800"/>
            </a:pPr>
            <a:r>
              <a:rPr sz="900" u="sng">
                <a:hlinkClick r:id="rId16"/>
              </a:rPr>
              <a:t>https://rviews.rstudio.com/2020/03/05/covid-19-epidemiology-with-r/</a:t>
            </a:r>
            <a:r>
              <a:rPr sz="900"/>
              <a:t> </a:t>
            </a:r>
          </a:p>
        </p:txBody>
      </p:sp>
      <p:grpSp>
        <p:nvGrpSpPr>
          <p:cNvPr id="2377" name="Group"/>
          <p:cNvGrpSpPr/>
          <p:nvPr/>
        </p:nvGrpSpPr>
        <p:grpSpPr>
          <a:xfrm>
            <a:off x="-63088" y="3248286"/>
            <a:ext cx="3734544" cy="1666645"/>
            <a:chOff x="0" y="0"/>
            <a:chExt cx="7469085" cy="3333288"/>
          </a:xfrm>
        </p:grpSpPr>
        <p:sp>
          <p:nvSpPr>
            <p:cNvPr id="2374" name="STATISTICS in R"/>
            <p:cNvSpPr txBox="1"/>
            <p:nvPr/>
          </p:nvSpPr>
          <p:spPr>
            <a:xfrm>
              <a:off x="0" y="578124"/>
              <a:ext cx="7469086" cy="27551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a:t>STATISTICS in </a:t>
              </a:r>
              <a:r>
                <a:rPr sz="2500" b="1"/>
                <a:t>R</a:t>
              </a:r>
            </a:p>
          </p:txBody>
        </p:sp>
        <p:sp>
          <p:nvSpPr>
            <p:cNvPr id="2375" name="Line"/>
            <p:cNvSpPr/>
            <p:nvPr/>
          </p:nvSpPr>
          <p:spPr>
            <a:xfrm>
              <a:off x="1355907" y="217744"/>
              <a:ext cx="98829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sp>
          <p:nvSpPr>
            <p:cNvPr id="2376" name="TEASER"/>
            <p:cNvSpPr txBox="1"/>
            <p:nvPr/>
          </p:nvSpPr>
          <p:spPr>
            <a:xfrm>
              <a:off x="2551016" y="0"/>
              <a:ext cx="1778155" cy="4354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TEASER</a:t>
              </a:r>
            </a:p>
          </p:txBody>
        </p:sp>
      </p:grpSp>
      <p:sp>
        <p:nvSpPr>
          <p:cNvPr id="2378" name="39"/>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FFFFFF"/>
                </a:solidFill>
                <a:latin typeface="Helvetica"/>
                <a:ea typeface="Helvetica"/>
                <a:cs typeface="Helvetica"/>
                <a:sym typeface="Helvetica"/>
              </a:defRPr>
            </a:pPr>
            <a:r>
              <a:rPr sz="1300"/>
              <a:t>39</a:t>
            </a:r>
          </a:p>
          <a:p>
            <a:pPr lvl="1">
              <a:defRPr sz="3000">
                <a:solidFill>
                  <a:srgbClr val="EBEBEB"/>
                </a:solidFill>
                <a:latin typeface="Helvetica"/>
                <a:ea typeface="Helvetica"/>
                <a:cs typeface="Helvetica"/>
                <a:sym typeface="Helvetica"/>
              </a:defRPr>
            </a:pPr>
            <a:endParaRPr sz="1500"/>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0" name="Rounded Rectangle"/>
          <p:cNvSpPr/>
          <p:nvPr/>
        </p:nvSpPr>
        <p:spPr>
          <a:xfrm>
            <a:off x="9251614" y="1172679"/>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381" name="Rounded Rectangle"/>
          <p:cNvSpPr/>
          <p:nvPr/>
        </p:nvSpPr>
        <p:spPr>
          <a:xfrm>
            <a:off x="6410320" y="1172679"/>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382" name="Rounded Rectangle"/>
          <p:cNvSpPr/>
          <p:nvPr/>
        </p:nvSpPr>
        <p:spPr>
          <a:xfrm>
            <a:off x="3571105" y="4360379"/>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383" name="Rounded Rectangle"/>
          <p:cNvSpPr/>
          <p:nvPr/>
        </p:nvSpPr>
        <p:spPr>
          <a:xfrm>
            <a:off x="3574012" y="1172679"/>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384" name="Rounded Rectangle"/>
          <p:cNvSpPr/>
          <p:nvPr/>
        </p:nvSpPr>
        <p:spPr>
          <a:xfrm>
            <a:off x="6410320" y="4360379"/>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385" name="Rounded Rectangle"/>
          <p:cNvSpPr/>
          <p:nvPr/>
        </p:nvSpPr>
        <p:spPr>
          <a:xfrm>
            <a:off x="734551" y="4360379"/>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386" name="Rounded Rectangle"/>
          <p:cNvSpPr/>
          <p:nvPr/>
        </p:nvSpPr>
        <p:spPr>
          <a:xfrm>
            <a:off x="9251614" y="4360379"/>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387" name="Rectangle"/>
          <p:cNvSpPr/>
          <p:nvPr/>
        </p:nvSpPr>
        <p:spPr>
          <a:xfrm>
            <a:off x="-23549" y="-7297"/>
            <a:ext cx="3058023" cy="3347841"/>
          </a:xfrm>
          <a:prstGeom prst="rect">
            <a:avLst/>
          </a:prstGeom>
          <a:solidFill>
            <a:srgbClr val="374556"/>
          </a:solidFill>
          <a:ln w="12700">
            <a:miter lim="400000"/>
          </a:ln>
        </p:spPr>
        <p:txBody>
          <a:bodyPr lIns="22860" rIns="22860" anchor="ctr"/>
          <a:lstStyle/>
          <a:p>
            <a:pPr algn="ctr">
              <a:defRPr>
                <a:solidFill>
                  <a:srgbClr val="81A489"/>
                </a:solidFill>
              </a:defRPr>
            </a:pPr>
            <a:endParaRPr sz="1150"/>
          </a:p>
        </p:txBody>
      </p:sp>
      <p:grpSp>
        <p:nvGrpSpPr>
          <p:cNvPr id="2391" name="Group"/>
          <p:cNvGrpSpPr/>
          <p:nvPr/>
        </p:nvGrpSpPr>
        <p:grpSpPr>
          <a:xfrm>
            <a:off x="205386" y="990994"/>
            <a:ext cx="2695608" cy="810915"/>
            <a:chOff x="0" y="0"/>
            <a:chExt cx="5391213" cy="1621828"/>
          </a:xfrm>
        </p:grpSpPr>
        <p:sp>
          <p:nvSpPr>
            <p:cNvPr id="2388" name="Machine Learning"/>
            <p:cNvSpPr txBox="1"/>
            <p:nvPr/>
          </p:nvSpPr>
          <p:spPr>
            <a:xfrm>
              <a:off x="0" y="414466"/>
              <a:ext cx="5391214" cy="12073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a:t>Machine Learning</a:t>
              </a:r>
            </a:p>
          </p:txBody>
        </p:sp>
        <p:sp>
          <p:nvSpPr>
            <p:cNvPr id="2389" name="TEASER"/>
            <p:cNvSpPr txBox="1"/>
            <p:nvPr/>
          </p:nvSpPr>
          <p:spPr>
            <a:xfrm>
              <a:off x="1194416" y="0"/>
              <a:ext cx="1778155" cy="4354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TEASER</a:t>
              </a:r>
            </a:p>
          </p:txBody>
        </p:sp>
        <p:sp>
          <p:nvSpPr>
            <p:cNvPr id="2390" name="Line"/>
            <p:cNvSpPr/>
            <p:nvPr/>
          </p:nvSpPr>
          <p:spPr>
            <a:xfrm>
              <a:off x="92169" y="217744"/>
              <a:ext cx="887417"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2392" name="Clustering"/>
          <p:cNvSpPr txBox="1"/>
          <p:nvPr/>
        </p:nvSpPr>
        <p:spPr>
          <a:xfrm>
            <a:off x="3891149" y="753938"/>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a:t>Clustering</a:t>
            </a:r>
          </a:p>
        </p:txBody>
      </p:sp>
      <p:sp>
        <p:nvSpPr>
          <p:cNvPr id="2393" name="https://statsandr.com/blog/clustering-analysis-k-means-and-hierarchical-clustering-by-hand-and-in-r/"/>
          <p:cNvSpPr txBox="1"/>
          <p:nvPr/>
        </p:nvSpPr>
        <p:spPr>
          <a:xfrm>
            <a:off x="3683601" y="2929587"/>
            <a:ext cx="2010371" cy="449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2"/>
              </a:rPr>
              <a:t>https://statsandr.com/blog/clustering-analysis-k-means-and-hierarchical-clustering-by-hand-and-in-r/</a:t>
            </a:r>
            <a:r>
              <a:rPr sz="900"/>
              <a:t>  </a:t>
            </a:r>
          </a:p>
        </p:txBody>
      </p:sp>
      <p:sp>
        <p:nvSpPr>
          <p:cNvPr id="2394" name="Feature Selection: PCA"/>
          <p:cNvSpPr txBox="1"/>
          <p:nvPr/>
        </p:nvSpPr>
        <p:spPr>
          <a:xfrm>
            <a:off x="6426036" y="753938"/>
            <a:ext cx="2198117"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a:t>Feature Selection: PCA</a:t>
            </a:r>
          </a:p>
        </p:txBody>
      </p:sp>
      <p:sp>
        <p:nvSpPr>
          <p:cNvPr id="2395" name="Missing Data"/>
          <p:cNvSpPr txBox="1"/>
          <p:nvPr/>
        </p:nvSpPr>
        <p:spPr>
          <a:xfrm>
            <a:off x="9212738" y="753938"/>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a:t>Missing Data</a:t>
            </a:r>
          </a:p>
        </p:txBody>
      </p:sp>
      <p:sp>
        <p:nvSpPr>
          <p:cNvPr id="2396" name="https://bioconductor.org/packages/release/bioc/vignettes/PCAtools/inst/doc/PCAtools.html"/>
          <p:cNvSpPr txBox="1"/>
          <p:nvPr/>
        </p:nvSpPr>
        <p:spPr>
          <a:xfrm>
            <a:off x="6532119" y="2925061"/>
            <a:ext cx="2010371"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1800"/>
            </a:lvl1pPr>
          </a:lstStyle>
          <a:p>
            <a:r>
              <a:rPr sz="900"/>
              <a:t>https://bioconductor.org/packages/release/bioc/vignettes/PCAtools/inst/doc/PCAtools.html</a:t>
            </a:r>
          </a:p>
        </p:txBody>
      </p:sp>
      <p:sp>
        <p:nvSpPr>
          <p:cNvPr id="2397" name="Group"/>
          <p:cNvSpPr/>
          <p:nvPr/>
        </p:nvSpPr>
        <p:spPr>
          <a:xfrm>
            <a:off x="10282620" y="1457550"/>
            <a:ext cx="391468" cy="115164"/>
          </a:xfrm>
          <a:prstGeom prst="rect">
            <a:avLst/>
          </a:prstGeom>
          <a:solidFill>
            <a:srgbClr val="FFFFFF"/>
          </a:solidFill>
          <a:ln w="12700">
            <a:miter lim="400000"/>
          </a:ln>
        </p:spPr>
        <p:txBody>
          <a:bodyPr lIns="22860" rIns="22860" anchor="ctr"/>
          <a:lstStyle/>
          <a:p>
            <a:endParaRPr sz="1150"/>
          </a:p>
        </p:txBody>
      </p:sp>
      <p:sp>
        <p:nvSpPr>
          <p:cNvPr id="2398" name="https://amices.org/mice/…"/>
          <p:cNvSpPr txBox="1"/>
          <p:nvPr/>
        </p:nvSpPr>
        <p:spPr>
          <a:xfrm>
            <a:off x="9395336" y="2920535"/>
            <a:ext cx="2043546"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3"/>
              </a:rPr>
              <a:t>https://amices.org/mice/</a:t>
            </a:r>
          </a:p>
          <a:p>
            <a:pPr>
              <a:defRPr sz="1800"/>
            </a:pPr>
            <a:r>
              <a:rPr sz="900"/>
              <a:t>https://datascienceplus.com/imputing-missing-data-with-r-mice-package/</a:t>
            </a:r>
          </a:p>
        </p:txBody>
      </p:sp>
      <p:sp>
        <p:nvSpPr>
          <p:cNvPr id="2399" name="Random Forest"/>
          <p:cNvSpPr txBox="1"/>
          <p:nvPr/>
        </p:nvSpPr>
        <p:spPr>
          <a:xfrm>
            <a:off x="1046751" y="3907905"/>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a:t>Random Forest</a:t>
            </a:r>
          </a:p>
        </p:txBody>
      </p:sp>
      <p:sp>
        <p:nvSpPr>
          <p:cNvPr id="2400" name="SVM"/>
          <p:cNvSpPr txBox="1"/>
          <p:nvPr/>
        </p:nvSpPr>
        <p:spPr>
          <a:xfrm>
            <a:off x="6398355" y="3907905"/>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a:t>SVM</a:t>
            </a:r>
          </a:p>
        </p:txBody>
      </p:sp>
      <p:sp>
        <p:nvSpPr>
          <p:cNvPr id="2401" name="https://www.blopig.com/blog/2017/04/a-very-basic-introduction-to-random-forests-using-r/"/>
          <p:cNvSpPr txBox="1"/>
          <p:nvPr/>
        </p:nvSpPr>
        <p:spPr>
          <a:xfrm>
            <a:off x="921621" y="6069962"/>
            <a:ext cx="1889356"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4"/>
              </a:rPr>
              <a:t>https://www.blopig.com/blog/2017/04/a-very-basic-introduction-to-random-forests-using-r/</a:t>
            </a:r>
            <a:r>
              <a:rPr sz="900"/>
              <a:t> </a:t>
            </a:r>
          </a:p>
        </p:txBody>
      </p:sp>
      <p:sp>
        <p:nvSpPr>
          <p:cNvPr id="2402" name="Group"/>
          <p:cNvSpPr/>
          <p:nvPr/>
        </p:nvSpPr>
        <p:spPr>
          <a:xfrm>
            <a:off x="7437137" y="4571651"/>
            <a:ext cx="391468" cy="115164"/>
          </a:xfrm>
          <a:prstGeom prst="rect">
            <a:avLst/>
          </a:prstGeom>
          <a:solidFill>
            <a:srgbClr val="FFFFFF"/>
          </a:solidFill>
          <a:ln w="12700">
            <a:miter lim="400000"/>
          </a:ln>
        </p:spPr>
        <p:txBody>
          <a:bodyPr lIns="22860" rIns="22860" anchor="ctr"/>
          <a:lstStyle/>
          <a:p>
            <a:endParaRPr sz="1150"/>
          </a:p>
        </p:txBody>
      </p:sp>
      <p:sp>
        <p:nvSpPr>
          <p:cNvPr id="2403" name="https://cran.r-project.org/web/packages/e1071/vignettes/svmdoc.pdf"/>
          <p:cNvSpPr txBox="1"/>
          <p:nvPr/>
        </p:nvSpPr>
        <p:spPr>
          <a:xfrm>
            <a:off x="6523665" y="6085577"/>
            <a:ext cx="2261829" cy="364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1800"/>
            </a:lvl1pPr>
          </a:lstStyle>
          <a:p>
            <a:r>
              <a:rPr sz="900"/>
              <a:t>https://cran.r-project.org/web/packages/e1071/vignettes/svmdoc.pdf</a:t>
            </a:r>
          </a:p>
        </p:txBody>
      </p:sp>
      <p:sp>
        <p:nvSpPr>
          <p:cNvPr id="2404" name="kNN"/>
          <p:cNvSpPr txBox="1"/>
          <p:nvPr/>
        </p:nvSpPr>
        <p:spPr>
          <a:xfrm>
            <a:off x="3883306" y="3907905"/>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a:t>kNN</a:t>
            </a:r>
          </a:p>
        </p:txBody>
      </p:sp>
      <p:sp>
        <p:nvSpPr>
          <p:cNvPr id="2405" name="Neural Networks"/>
          <p:cNvSpPr txBox="1"/>
          <p:nvPr/>
        </p:nvSpPr>
        <p:spPr>
          <a:xfrm>
            <a:off x="9219864" y="3907905"/>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a:t>Neural Networks</a:t>
            </a:r>
          </a:p>
        </p:txBody>
      </p:sp>
      <p:sp>
        <p:nvSpPr>
          <p:cNvPr id="2406" name="https://www.edureka.co/blog/knn-algorithm-in-r/"/>
          <p:cNvSpPr txBox="1"/>
          <p:nvPr/>
        </p:nvSpPr>
        <p:spPr>
          <a:xfrm>
            <a:off x="3806701" y="6103923"/>
            <a:ext cx="2043546" cy="327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4"/>
              </a:rPr>
              <a:t>https://www.edureka.co/blog/knn-algorithm-in-r/</a:t>
            </a:r>
            <a:r>
              <a:rPr sz="900"/>
              <a:t> </a:t>
            </a:r>
          </a:p>
        </p:txBody>
      </p:sp>
      <p:sp>
        <p:nvSpPr>
          <p:cNvPr id="2407" name="Group"/>
          <p:cNvSpPr/>
          <p:nvPr/>
        </p:nvSpPr>
        <p:spPr>
          <a:xfrm>
            <a:off x="10274707" y="4571651"/>
            <a:ext cx="391468" cy="115164"/>
          </a:xfrm>
          <a:prstGeom prst="rect">
            <a:avLst/>
          </a:prstGeom>
          <a:solidFill>
            <a:srgbClr val="FFFFFF"/>
          </a:solidFill>
          <a:ln w="12700">
            <a:miter lim="400000"/>
          </a:ln>
        </p:spPr>
        <p:txBody>
          <a:bodyPr lIns="22860" rIns="22860" anchor="ctr"/>
          <a:lstStyle/>
          <a:p>
            <a:endParaRPr sz="1150"/>
          </a:p>
        </p:txBody>
      </p:sp>
      <p:sp>
        <p:nvSpPr>
          <p:cNvPr id="2408" name="https://keras.rstudio.com/…"/>
          <p:cNvSpPr txBox="1"/>
          <p:nvPr/>
        </p:nvSpPr>
        <p:spPr>
          <a:xfrm>
            <a:off x="9458910" y="6053315"/>
            <a:ext cx="1800705" cy="364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5"/>
              </a:rPr>
              <a:t>https://keras.rstudio.com/</a:t>
            </a:r>
          </a:p>
          <a:p>
            <a:pPr>
              <a:defRPr sz="1800"/>
            </a:pPr>
            <a:r>
              <a:rPr sz="900" u="sng">
                <a:hlinkClick r:id="rId6"/>
              </a:rPr>
              <a:t>https://tensorflow.rstudio.com/</a:t>
            </a:r>
            <a:r>
              <a:rPr sz="900"/>
              <a:t>  </a:t>
            </a:r>
          </a:p>
        </p:txBody>
      </p:sp>
      <p:pic>
        <p:nvPicPr>
          <p:cNvPr id="2409" name="McMOhuQ.png" descr="McMOhuQ.png"/>
          <p:cNvPicPr>
            <a:picLocks noChangeAspect="1"/>
          </p:cNvPicPr>
          <p:nvPr/>
        </p:nvPicPr>
        <p:blipFill>
          <a:blip r:embed="rId7"/>
          <a:srcRect l="6664" t="6821" r="20504" b="14901"/>
          <a:stretch>
            <a:fillRect/>
          </a:stretch>
        </p:blipFill>
        <p:spPr>
          <a:xfrm>
            <a:off x="9411923" y="4822239"/>
            <a:ext cx="2010399" cy="1037724"/>
          </a:xfrm>
          <a:prstGeom prst="rect">
            <a:avLst/>
          </a:prstGeom>
          <a:ln w="12700">
            <a:miter lim="400000"/>
          </a:ln>
        </p:spPr>
      </p:pic>
      <p:sp>
        <p:nvSpPr>
          <p:cNvPr id="2410" name="https://lgatto.github.io/IntroMachineLearningWithR/an-introduction-to-machine-learning-with-r.html"/>
          <p:cNvSpPr txBox="1"/>
          <p:nvPr/>
        </p:nvSpPr>
        <p:spPr>
          <a:xfrm>
            <a:off x="230448" y="1893208"/>
            <a:ext cx="2442314"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400">
                <a:solidFill>
                  <a:srgbClr val="FFFFFF"/>
                </a:solidFill>
                <a:latin typeface="Roboto-Medium"/>
                <a:ea typeface="Roboto-Medium"/>
                <a:cs typeface="Roboto-Medium"/>
                <a:sym typeface="Roboto-Medium"/>
              </a:defRPr>
            </a:pPr>
            <a:r>
              <a:rPr sz="1200" u="sng">
                <a:hlinkClick r:id="rId8"/>
              </a:rPr>
              <a:t>https://lgatto.github.io/IntroMachineLearningWithR/an-introduction-to-machine-learning-with-r.html</a:t>
            </a:r>
            <a:r>
              <a:rPr sz="1200"/>
              <a:t> </a:t>
            </a:r>
          </a:p>
        </p:txBody>
      </p:sp>
      <p:pic>
        <p:nvPicPr>
          <p:cNvPr id="2411" name="Image" descr="Image"/>
          <p:cNvPicPr>
            <a:picLocks noChangeAspect="1"/>
          </p:cNvPicPr>
          <p:nvPr/>
        </p:nvPicPr>
        <p:blipFill>
          <a:blip r:embed="rId9"/>
          <a:srcRect l="10985" t="8412"/>
          <a:stretch>
            <a:fillRect/>
          </a:stretch>
        </p:blipFill>
        <p:spPr>
          <a:xfrm>
            <a:off x="3716963" y="1754033"/>
            <a:ext cx="1342660" cy="946762"/>
          </a:xfrm>
          <a:prstGeom prst="rect">
            <a:avLst/>
          </a:prstGeom>
          <a:ln w="12700">
            <a:miter lim="400000"/>
          </a:ln>
        </p:spPr>
      </p:pic>
      <p:pic>
        <p:nvPicPr>
          <p:cNvPr id="2412" name="Image" descr="Image"/>
          <p:cNvPicPr>
            <a:picLocks noChangeAspect="1"/>
          </p:cNvPicPr>
          <p:nvPr/>
        </p:nvPicPr>
        <p:blipFill>
          <a:blip r:embed="rId10"/>
          <a:srcRect l="5232" r="9680" b="8655"/>
          <a:stretch>
            <a:fillRect/>
          </a:stretch>
        </p:blipFill>
        <p:spPr>
          <a:xfrm>
            <a:off x="4682426" y="1331216"/>
            <a:ext cx="944116" cy="810840"/>
          </a:xfrm>
          <a:prstGeom prst="rect">
            <a:avLst/>
          </a:prstGeom>
          <a:ln w="12700">
            <a:miter lim="400000"/>
          </a:ln>
        </p:spPr>
      </p:pic>
      <p:pic>
        <p:nvPicPr>
          <p:cNvPr id="2413" name="Image" descr="Image"/>
          <p:cNvPicPr>
            <a:picLocks noChangeAspect="1"/>
          </p:cNvPicPr>
          <p:nvPr/>
        </p:nvPicPr>
        <p:blipFill>
          <a:blip r:embed="rId11"/>
          <a:srcRect t="8213"/>
          <a:stretch>
            <a:fillRect/>
          </a:stretch>
        </p:blipFill>
        <p:spPr>
          <a:xfrm>
            <a:off x="6487763" y="1343966"/>
            <a:ext cx="2074634" cy="1280313"/>
          </a:xfrm>
          <a:prstGeom prst="rect">
            <a:avLst/>
          </a:prstGeom>
          <a:ln w="12700">
            <a:miter lim="400000"/>
          </a:ln>
        </p:spPr>
      </p:pic>
      <p:pic>
        <p:nvPicPr>
          <p:cNvPr id="2414" name="Image" descr="Image"/>
          <p:cNvPicPr>
            <a:picLocks noChangeAspect="1"/>
          </p:cNvPicPr>
          <p:nvPr/>
        </p:nvPicPr>
        <p:blipFill>
          <a:blip r:embed="rId12"/>
          <a:stretch>
            <a:fillRect/>
          </a:stretch>
        </p:blipFill>
        <p:spPr>
          <a:xfrm>
            <a:off x="883568" y="4488785"/>
            <a:ext cx="2010371" cy="1163537"/>
          </a:xfrm>
          <a:prstGeom prst="rect">
            <a:avLst/>
          </a:prstGeom>
          <a:ln w="12700">
            <a:miter lim="400000"/>
          </a:ln>
        </p:spPr>
      </p:pic>
      <p:pic>
        <p:nvPicPr>
          <p:cNvPr id="2415" name="Image" descr="Image"/>
          <p:cNvPicPr>
            <a:picLocks noChangeAspect="1"/>
          </p:cNvPicPr>
          <p:nvPr/>
        </p:nvPicPr>
        <p:blipFill>
          <a:blip r:embed="rId13"/>
          <a:srcRect b="25417"/>
          <a:stretch>
            <a:fillRect/>
          </a:stretch>
        </p:blipFill>
        <p:spPr>
          <a:xfrm>
            <a:off x="9430615" y="1851665"/>
            <a:ext cx="1848799" cy="751523"/>
          </a:xfrm>
          <a:prstGeom prst="rect">
            <a:avLst/>
          </a:prstGeom>
          <a:ln w="12700">
            <a:miter lim="400000"/>
          </a:ln>
        </p:spPr>
      </p:pic>
      <p:pic>
        <p:nvPicPr>
          <p:cNvPr id="2416" name="Image" descr="Image"/>
          <p:cNvPicPr>
            <a:picLocks noChangeAspect="1"/>
          </p:cNvPicPr>
          <p:nvPr/>
        </p:nvPicPr>
        <p:blipFill>
          <a:blip r:embed="rId14"/>
          <a:stretch>
            <a:fillRect/>
          </a:stretch>
        </p:blipFill>
        <p:spPr>
          <a:xfrm>
            <a:off x="9879442" y="1334154"/>
            <a:ext cx="527612" cy="614140"/>
          </a:xfrm>
          <a:prstGeom prst="rect">
            <a:avLst/>
          </a:prstGeom>
          <a:ln w="12700">
            <a:miter lim="400000"/>
          </a:ln>
        </p:spPr>
      </p:pic>
      <p:pic>
        <p:nvPicPr>
          <p:cNvPr id="2417" name="Image" descr="Image"/>
          <p:cNvPicPr>
            <a:picLocks noChangeAspect="1"/>
          </p:cNvPicPr>
          <p:nvPr/>
        </p:nvPicPr>
        <p:blipFill>
          <a:blip r:embed="rId15"/>
          <a:stretch>
            <a:fillRect/>
          </a:stretch>
        </p:blipFill>
        <p:spPr>
          <a:xfrm>
            <a:off x="3671950" y="4688879"/>
            <a:ext cx="2043546" cy="965895"/>
          </a:xfrm>
          <a:prstGeom prst="rect">
            <a:avLst/>
          </a:prstGeom>
          <a:ln w="12700">
            <a:miter lim="400000"/>
          </a:ln>
        </p:spPr>
      </p:pic>
      <p:pic>
        <p:nvPicPr>
          <p:cNvPr id="2418" name="Image" descr="Image"/>
          <p:cNvPicPr>
            <a:picLocks noChangeAspect="1"/>
          </p:cNvPicPr>
          <p:nvPr/>
        </p:nvPicPr>
        <p:blipFill>
          <a:blip r:embed="rId16"/>
          <a:srcRect l="12840" t="3444" b="13494"/>
          <a:stretch>
            <a:fillRect/>
          </a:stretch>
        </p:blipFill>
        <p:spPr>
          <a:xfrm>
            <a:off x="6823164" y="4439481"/>
            <a:ext cx="1342657" cy="1368627"/>
          </a:xfrm>
          <a:prstGeom prst="rect">
            <a:avLst/>
          </a:prstGeom>
          <a:ln w="12700">
            <a:miter lim="400000"/>
          </a:ln>
        </p:spPr>
      </p:pic>
      <p:pic>
        <p:nvPicPr>
          <p:cNvPr id="2419" name="1*dr3pZsLJg28gKwq0MXp1Mg.png" descr="1*dr3pZsLJg28gKwq0MXp1Mg.png"/>
          <p:cNvPicPr>
            <a:picLocks noChangeAspect="1"/>
          </p:cNvPicPr>
          <p:nvPr/>
        </p:nvPicPr>
        <p:blipFill>
          <a:blip r:embed="rId17"/>
          <a:srcRect l="13307" t="6511" r="13307" b="5458"/>
          <a:stretch>
            <a:fillRect/>
          </a:stretch>
        </p:blipFill>
        <p:spPr>
          <a:xfrm>
            <a:off x="10636525" y="4480261"/>
            <a:ext cx="601452" cy="405832"/>
          </a:xfrm>
          <a:prstGeom prst="rect">
            <a:avLst/>
          </a:prstGeom>
          <a:ln w="12700">
            <a:miter lim="400000"/>
          </a:ln>
        </p:spPr>
      </p:pic>
      <p:pic>
        <p:nvPicPr>
          <p:cNvPr id="2420" name="keras-logo-2018-large-1200.png" descr="keras-logo-2018-large-1200.png"/>
          <p:cNvPicPr>
            <a:picLocks noChangeAspect="1"/>
          </p:cNvPicPr>
          <p:nvPr/>
        </p:nvPicPr>
        <p:blipFill>
          <a:blip r:embed="rId18"/>
          <a:stretch>
            <a:fillRect/>
          </a:stretch>
        </p:blipFill>
        <p:spPr>
          <a:xfrm>
            <a:off x="10118902" y="4484459"/>
            <a:ext cx="672873" cy="195134"/>
          </a:xfrm>
          <a:prstGeom prst="rect">
            <a:avLst/>
          </a:prstGeom>
          <a:ln w="12700">
            <a:miter lim="400000"/>
          </a:ln>
        </p:spPr>
      </p:pic>
      <p:sp>
        <p:nvSpPr>
          <p:cNvPr id="2421" name="40"/>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40</a:t>
            </a:r>
          </a:p>
          <a:p>
            <a:pPr lvl="1">
              <a:defRPr sz="3000">
                <a:solidFill>
                  <a:srgbClr val="EBEBEB"/>
                </a:solidFill>
                <a:latin typeface="Helvetica"/>
                <a:ea typeface="Helvetica"/>
                <a:cs typeface="Helvetica"/>
                <a:sym typeface="Helvetica"/>
              </a:defRPr>
            </a:pPr>
            <a:endParaRPr sz="1500"/>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Rounded Rectangle"/>
          <p:cNvSpPr/>
          <p:nvPr/>
        </p:nvSpPr>
        <p:spPr>
          <a:xfrm>
            <a:off x="6324130" y="1272334"/>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424" name="Rounded Rectangle"/>
          <p:cNvSpPr/>
          <p:nvPr/>
        </p:nvSpPr>
        <p:spPr>
          <a:xfrm>
            <a:off x="3431188" y="1272334"/>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425" name="Rounded Rectangle"/>
          <p:cNvSpPr/>
          <p:nvPr/>
        </p:nvSpPr>
        <p:spPr>
          <a:xfrm>
            <a:off x="542306" y="1272334"/>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426" name="Rounded Rectangle"/>
          <p:cNvSpPr/>
          <p:nvPr/>
        </p:nvSpPr>
        <p:spPr>
          <a:xfrm>
            <a:off x="6320244" y="4398551"/>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427" name="Rounded Rectangle"/>
          <p:cNvSpPr/>
          <p:nvPr/>
        </p:nvSpPr>
        <p:spPr>
          <a:xfrm>
            <a:off x="544957" y="4398551"/>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428" name="Rectangle"/>
          <p:cNvSpPr/>
          <p:nvPr/>
        </p:nvSpPr>
        <p:spPr>
          <a:xfrm>
            <a:off x="9135351" y="-7047"/>
            <a:ext cx="3128231" cy="6922930"/>
          </a:xfrm>
          <a:prstGeom prst="rect">
            <a:avLst/>
          </a:prstGeom>
          <a:solidFill>
            <a:srgbClr val="374556"/>
          </a:solidFill>
          <a:ln w="12700">
            <a:miter lim="400000"/>
          </a:ln>
        </p:spPr>
        <p:txBody>
          <a:bodyPr lIns="22860" rIns="22860" anchor="ctr"/>
          <a:lstStyle/>
          <a:p>
            <a:pPr algn="ctr">
              <a:defRPr>
                <a:solidFill>
                  <a:srgbClr val="81A489"/>
                </a:solidFill>
              </a:defRPr>
            </a:pPr>
            <a:endParaRPr sz="1150"/>
          </a:p>
        </p:txBody>
      </p:sp>
      <p:grpSp>
        <p:nvGrpSpPr>
          <p:cNvPr id="2432" name="Group"/>
          <p:cNvGrpSpPr/>
          <p:nvPr/>
        </p:nvGrpSpPr>
        <p:grpSpPr>
          <a:xfrm>
            <a:off x="9746951" y="3048154"/>
            <a:ext cx="1776777" cy="761693"/>
            <a:chOff x="0" y="0"/>
            <a:chExt cx="3553553" cy="1523384"/>
          </a:xfrm>
        </p:grpSpPr>
        <p:sp>
          <p:nvSpPr>
            <p:cNvPr id="2429" name="Omics Data"/>
            <p:cNvSpPr txBox="1"/>
            <p:nvPr/>
          </p:nvSpPr>
          <p:spPr>
            <a:xfrm>
              <a:off x="0" y="447913"/>
              <a:ext cx="3553554" cy="10754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a:t>Omics Data</a:t>
              </a:r>
            </a:p>
          </p:txBody>
        </p:sp>
        <p:sp>
          <p:nvSpPr>
            <p:cNvPr id="2430" name="TEASER"/>
            <p:cNvSpPr txBox="1"/>
            <p:nvPr/>
          </p:nvSpPr>
          <p:spPr>
            <a:xfrm>
              <a:off x="1244188" y="0"/>
              <a:ext cx="1583911" cy="387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TEASER</a:t>
              </a:r>
            </a:p>
          </p:txBody>
        </p:sp>
        <p:sp>
          <p:nvSpPr>
            <p:cNvPr id="2431" name="Line"/>
            <p:cNvSpPr/>
            <p:nvPr/>
          </p:nvSpPr>
          <p:spPr>
            <a:xfrm>
              <a:off x="119621" y="193958"/>
              <a:ext cx="84247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2433" name="GWAS - QC &amp;…"/>
          <p:cNvSpPr txBox="1"/>
          <p:nvPr/>
        </p:nvSpPr>
        <p:spPr>
          <a:xfrm>
            <a:off x="650803" y="602302"/>
            <a:ext cx="1961754" cy="614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lgn="ctr">
              <a:defRPr sz="2800" b="1">
                <a:solidFill>
                  <a:srgbClr val="374556"/>
                </a:solidFill>
                <a:latin typeface="Helvetica"/>
                <a:ea typeface="Helvetica"/>
                <a:cs typeface="Helvetica"/>
                <a:sym typeface="Helvetica"/>
              </a:defRPr>
            </a:pPr>
            <a:r>
              <a:rPr sz="1400"/>
              <a:t>GWAS - QC &amp; </a:t>
            </a:r>
          </a:p>
          <a:p>
            <a:pPr algn="ctr">
              <a:lnSpc>
                <a:spcPct val="140000"/>
              </a:lnSpc>
              <a:defRPr sz="2800" b="1">
                <a:solidFill>
                  <a:srgbClr val="374556"/>
                </a:solidFill>
                <a:latin typeface="Helvetica"/>
                <a:ea typeface="Helvetica"/>
                <a:cs typeface="Helvetica"/>
                <a:sym typeface="Helvetica"/>
              </a:defRPr>
            </a:pPr>
            <a:r>
              <a:rPr sz="1400"/>
              <a:t>Data Harmonization</a:t>
            </a:r>
            <a:endParaRPr sz="600">
              <a:solidFill>
                <a:srgbClr val="000000"/>
              </a:solidFill>
            </a:endParaRPr>
          </a:p>
        </p:txBody>
      </p:sp>
      <p:sp>
        <p:nvSpPr>
          <p:cNvPr id="2434" name="EasyQC: https://www.uni-regensburg.de/medizin/epidemiologie-praeventivmedizin/genetische-epidemiologie/software/"/>
          <p:cNvSpPr txBox="1"/>
          <p:nvPr/>
        </p:nvSpPr>
        <p:spPr>
          <a:xfrm>
            <a:off x="623957" y="3045382"/>
            <a:ext cx="2071549" cy="449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EasyQC</a:t>
            </a:r>
            <a:r>
              <a:rPr sz="900"/>
              <a:t>: </a:t>
            </a:r>
            <a:r>
              <a:rPr sz="900" u="sng">
                <a:hlinkClick r:id="rId2"/>
              </a:rPr>
              <a:t>https://www.uni-regensburg.de/medizin/epidemiologie-praeventivmedizin/genetische-epidemiologie/software/</a:t>
            </a:r>
            <a:r>
              <a:rPr sz="900"/>
              <a:t> </a:t>
            </a:r>
            <a:endParaRPr sz="600">
              <a:solidFill>
                <a:srgbClr val="000000"/>
              </a:solidFill>
            </a:endParaRPr>
          </a:p>
        </p:txBody>
      </p:sp>
      <p:sp>
        <p:nvSpPr>
          <p:cNvPr id="2435" name="GWAS Data Management &amp; Plots"/>
          <p:cNvSpPr txBox="1"/>
          <p:nvPr/>
        </p:nvSpPr>
        <p:spPr>
          <a:xfrm>
            <a:off x="3604080" y="602302"/>
            <a:ext cx="1883764" cy="614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defRPr sz="2800" b="1">
                <a:solidFill>
                  <a:srgbClr val="374556"/>
                </a:solidFill>
                <a:latin typeface="Helvetica"/>
                <a:ea typeface="Helvetica"/>
                <a:cs typeface="Helvetica"/>
                <a:sym typeface="Helvetica"/>
              </a:defRPr>
            </a:lvl1pPr>
          </a:lstStyle>
          <a:p>
            <a:r>
              <a:rPr sz="1400"/>
              <a:t>GWAS Data Management &amp; Plots</a:t>
            </a:r>
            <a:endParaRPr sz="600">
              <a:solidFill>
                <a:srgbClr val="000000"/>
              </a:solidFill>
            </a:endParaRPr>
          </a:p>
        </p:txBody>
      </p:sp>
      <p:sp>
        <p:nvSpPr>
          <p:cNvPr id="2436" name="More Plotting…"/>
          <p:cNvSpPr txBox="1"/>
          <p:nvPr/>
        </p:nvSpPr>
        <p:spPr>
          <a:xfrm>
            <a:off x="6399842" y="764746"/>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a:t>More Plotting…</a:t>
            </a:r>
          </a:p>
        </p:txBody>
      </p:sp>
      <p:sp>
        <p:nvSpPr>
          <p:cNvPr id="2437" name="EasyStrata: https://www.uni-regensburg.de/medizin/epidemiologie-praeventivmedizin/genetische-epidemiologie/software/"/>
          <p:cNvSpPr txBox="1"/>
          <p:nvPr/>
        </p:nvSpPr>
        <p:spPr>
          <a:xfrm>
            <a:off x="3488418" y="3015438"/>
            <a:ext cx="2167521"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EasyStrata</a:t>
            </a:r>
            <a:r>
              <a:rPr sz="900"/>
              <a:t>: </a:t>
            </a:r>
            <a:r>
              <a:rPr sz="900" u="sng">
                <a:hlinkClick r:id="rId2"/>
              </a:rPr>
              <a:t>https://www.uni-regensburg.de/medizin/epidemiologie-praeventivmedizin/genetische-epidemiologie/software/</a:t>
            </a:r>
            <a:r>
              <a:rPr sz="900"/>
              <a:t> </a:t>
            </a:r>
            <a:endParaRPr sz="600">
              <a:solidFill>
                <a:srgbClr val="000000"/>
              </a:solidFill>
            </a:endParaRPr>
          </a:p>
        </p:txBody>
      </p:sp>
      <p:sp>
        <p:nvSpPr>
          <p:cNvPr id="2438" name="Group"/>
          <p:cNvSpPr/>
          <p:nvPr/>
        </p:nvSpPr>
        <p:spPr>
          <a:xfrm>
            <a:off x="7210067" y="1510951"/>
            <a:ext cx="391468" cy="115164"/>
          </a:xfrm>
          <a:prstGeom prst="rect">
            <a:avLst/>
          </a:prstGeom>
          <a:solidFill>
            <a:srgbClr val="FFFFFF"/>
          </a:solidFill>
          <a:ln w="12700">
            <a:miter lim="400000"/>
          </a:ln>
        </p:spPr>
        <p:txBody>
          <a:bodyPr lIns="22860" rIns="22860" anchor="ctr"/>
          <a:lstStyle/>
          <a:p>
            <a:endParaRPr sz="1150"/>
          </a:p>
        </p:txBody>
      </p:sp>
      <p:sp>
        <p:nvSpPr>
          <p:cNvPr id="2439" name="Manhattan and QQ plots: https://cran.r-project.org/web/packages/qqman/vignettes/qqman.html"/>
          <p:cNvSpPr txBox="1"/>
          <p:nvPr/>
        </p:nvSpPr>
        <p:spPr>
          <a:xfrm>
            <a:off x="6484679" y="3015438"/>
            <a:ext cx="1883764"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Manhattan and QQ plots</a:t>
            </a:r>
            <a:r>
              <a:rPr sz="900"/>
              <a:t>: https://cran.r-project.org/web/packages/qqman/vignettes/qqman.html</a:t>
            </a:r>
            <a:endParaRPr sz="600">
              <a:solidFill>
                <a:srgbClr val="000000"/>
              </a:solidFill>
            </a:endParaRPr>
          </a:p>
        </p:txBody>
      </p:sp>
      <p:sp>
        <p:nvSpPr>
          <p:cNvPr id="2440" name="Gene Expression Analysis"/>
          <p:cNvSpPr txBox="1"/>
          <p:nvPr/>
        </p:nvSpPr>
        <p:spPr>
          <a:xfrm>
            <a:off x="291251" y="3978189"/>
            <a:ext cx="268085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a:t>Gene Expression Analysis</a:t>
            </a:r>
            <a:endParaRPr sz="600"/>
          </a:p>
        </p:txBody>
      </p:sp>
      <p:sp>
        <p:nvSpPr>
          <p:cNvPr id="2441" name="Single-Cell RNASeq"/>
          <p:cNvSpPr txBox="1"/>
          <p:nvPr/>
        </p:nvSpPr>
        <p:spPr>
          <a:xfrm>
            <a:off x="6292380" y="3978189"/>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a:t>Single-Cell RNASeq </a:t>
            </a:r>
            <a:endParaRPr sz="600"/>
          </a:p>
        </p:txBody>
      </p:sp>
      <p:sp>
        <p:nvSpPr>
          <p:cNvPr id="2442" name="DESeq2, limma, EdgeR, etc.: http://www.bioconductor.org/packages/release/BiocViews.html#___RNASeq"/>
          <p:cNvSpPr txBox="1"/>
          <p:nvPr/>
        </p:nvSpPr>
        <p:spPr>
          <a:xfrm>
            <a:off x="686722" y="6152555"/>
            <a:ext cx="2005608"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DESeq2, limma, EdgeR, etc.: </a:t>
            </a:r>
            <a:r>
              <a:rPr sz="900" u="sng">
                <a:hlinkClick r:id="rId3"/>
              </a:rPr>
              <a:t>http://www.bioconductor.org/packages/release/BiocViews.html#___RNASeq</a:t>
            </a:r>
            <a:r>
              <a:rPr sz="900"/>
              <a:t> </a:t>
            </a:r>
          </a:p>
        </p:txBody>
      </p:sp>
      <p:sp>
        <p:nvSpPr>
          <p:cNvPr id="2443" name="Group"/>
          <p:cNvSpPr/>
          <p:nvPr/>
        </p:nvSpPr>
        <p:spPr>
          <a:xfrm>
            <a:off x="7208537" y="4685951"/>
            <a:ext cx="391468" cy="115164"/>
          </a:xfrm>
          <a:prstGeom prst="rect">
            <a:avLst/>
          </a:prstGeom>
          <a:solidFill>
            <a:srgbClr val="FFFFFF"/>
          </a:solidFill>
          <a:ln w="12700">
            <a:miter lim="400000"/>
          </a:ln>
        </p:spPr>
        <p:txBody>
          <a:bodyPr lIns="22860" rIns="22860" anchor="ctr"/>
          <a:lstStyle/>
          <a:p>
            <a:endParaRPr sz="1150"/>
          </a:p>
        </p:txBody>
      </p:sp>
      <p:sp>
        <p:nvSpPr>
          <p:cNvPr id="2444" name="https://cran.r-project.org/web/packages/e1071/vignettes/svmdoc.pdf"/>
          <p:cNvSpPr txBox="1"/>
          <p:nvPr/>
        </p:nvSpPr>
        <p:spPr>
          <a:xfrm>
            <a:off x="6447129" y="6199920"/>
            <a:ext cx="2005608" cy="364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1800"/>
            </a:lvl1pPr>
          </a:lstStyle>
          <a:p>
            <a:r>
              <a:rPr sz="900"/>
              <a:t>https://cran.r-project.org/web/packages/e1071/vignettes/svmdoc.pdf</a:t>
            </a:r>
          </a:p>
        </p:txBody>
      </p:sp>
      <p:sp>
        <p:nvSpPr>
          <p:cNvPr id="2445" name="Proteomics Analysis"/>
          <p:cNvSpPr txBox="1"/>
          <p:nvPr/>
        </p:nvSpPr>
        <p:spPr>
          <a:xfrm>
            <a:off x="3566522" y="3978189"/>
            <a:ext cx="195888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a:t>Proteomics Analysis</a:t>
            </a:r>
          </a:p>
        </p:txBody>
      </p:sp>
      <p:pic>
        <p:nvPicPr>
          <p:cNvPr id="2446" name="Image" descr="Image"/>
          <p:cNvPicPr>
            <a:picLocks noChangeAspect="1"/>
          </p:cNvPicPr>
          <p:nvPr/>
        </p:nvPicPr>
        <p:blipFill>
          <a:blip r:embed="rId4"/>
          <a:srcRect l="7006" b="6945"/>
          <a:stretch>
            <a:fillRect/>
          </a:stretch>
        </p:blipFill>
        <p:spPr>
          <a:xfrm>
            <a:off x="1625147" y="1933198"/>
            <a:ext cx="1033390" cy="874526"/>
          </a:xfrm>
          <a:prstGeom prst="rect">
            <a:avLst/>
          </a:prstGeom>
          <a:ln w="12700">
            <a:miter lim="400000"/>
          </a:ln>
        </p:spPr>
      </p:pic>
      <p:pic>
        <p:nvPicPr>
          <p:cNvPr id="2447" name="Image" descr="Image"/>
          <p:cNvPicPr>
            <a:picLocks noChangeAspect="1"/>
          </p:cNvPicPr>
          <p:nvPr/>
        </p:nvPicPr>
        <p:blipFill>
          <a:blip r:embed="rId5"/>
          <a:srcRect l="4165" r="492" b="12928"/>
          <a:stretch>
            <a:fillRect/>
          </a:stretch>
        </p:blipFill>
        <p:spPr>
          <a:xfrm>
            <a:off x="3765741" y="2071273"/>
            <a:ext cx="1580146" cy="735360"/>
          </a:xfrm>
          <a:prstGeom prst="rect">
            <a:avLst/>
          </a:prstGeom>
          <a:ln w="12700">
            <a:miter lim="400000"/>
          </a:ln>
        </p:spPr>
      </p:pic>
      <p:pic>
        <p:nvPicPr>
          <p:cNvPr id="2448" name="Image" descr="Image"/>
          <p:cNvPicPr>
            <a:picLocks noChangeAspect="1"/>
          </p:cNvPicPr>
          <p:nvPr/>
        </p:nvPicPr>
        <p:blipFill>
          <a:blip r:embed="rId6"/>
          <a:srcRect l="5978" r="2350" b="16499"/>
          <a:stretch>
            <a:fillRect/>
          </a:stretch>
        </p:blipFill>
        <p:spPr>
          <a:xfrm>
            <a:off x="3568593" y="1368763"/>
            <a:ext cx="1961717" cy="689298"/>
          </a:xfrm>
          <a:prstGeom prst="rect">
            <a:avLst/>
          </a:prstGeom>
          <a:ln w="12700">
            <a:miter lim="400000"/>
          </a:ln>
        </p:spPr>
      </p:pic>
      <p:pic>
        <p:nvPicPr>
          <p:cNvPr id="2449" name="Image" descr="Image"/>
          <p:cNvPicPr>
            <a:picLocks noChangeAspect="1"/>
          </p:cNvPicPr>
          <p:nvPr/>
        </p:nvPicPr>
        <p:blipFill>
          <a:blip r:embed="rId7"/>
          <a:srcRect l="8434" t="3797" r="2217" b="11985"/>
          <a:stretch>
            <a:fillRect/>
          </a:stretch>
        </p:blipFill>
        <p:spPr>
          <a:xfrm>
            <a:off x="7271404" y="1989753"/>
            <a:ext cx="1123368" cy="748693"/>
          </a:xfrm>
          <a:prstGeom prst="rect">
            <a:avLst/>
          </a:prstGeom>
          <a:ln w="3175">
            <a:solidFill>
              <a:srgbClr val="293441"/>
            </a:solidFill>
            <a:miter lim="400000"/>
          </a:ln>
        </p:spPr>
      </p:pic>
      <p:pic>
        <p:nvPicPr>
          <p:cNvPr id="2450" name="Image" descr="Image"/>
          <p:cNvPicPr>
            <a:picLocks noChangeAspect="1"/>
          </p:cNvPicPr>
          <p:nvPr/>
        </p:nvPicPr>
        <p:blipFill>
          <a:blip r:embed="rId8"/>
          <a:srcRect l="8898" r="1199" b="11903"/>
          <a:stretch>
            <a:fillRect/>
          </a:stretch>
        </p:blipFill>
        <p:spPr>
          <a:xfrm>
            <a:off x="6434774" y="1372408"/>
            <a:ext cx="1130338" cy="749611"/>
          </a:xfrm>
          <a:prstGeom prst="rect">
            <a:avLst/>
          </a:prstGeom>
          <a:ln w="3175">
            <a:solidFill>
              <a:srgbClr val="293441"/>
            </a:solidFill>
            <a:miter lim="400000"/>
          </a:ln>
        </p:spPr>
      </p:pic>
      <p:pic>
        <p:nvPicPr>
          <p:cNvPr id="2451" name="Image" descr="Image"/>
          <p:cNvPicPr>
            <a:picLocks noChangeAspect="1"/>
          </p:cNvPicPr>
          <p:nvPr/>
        </p:nvPicPr>
        <p:blipFill>
          <a:blip r:embed="rId9"/>
          <a:srcRect b="17708"/>
          <a:stretch>
            <a:fillRect/>
          </a:stretch>
        </p:blipFill>
        <p:spPr>
          <a:xfrm>
            <a:off x="839022" y="4470936"/>
            <a:ext cx="1701041" cy="1362698"/>
          </a:xfrm>
          <a:prstGeom prst="rect">
            <a:avLst/>
          </a:prstGeom>
          <a:ln w="12700">
            <a:miter lim="400000"/>
          </a:ln>
        </p:spPr>
      </p:pic>
      <p:pic>
        <p:nvPicPr>
          <p:cNvPr id="2452" name="Image" descr="Image"/>
          <p:cNvPicPr>
            <a:picLocks noChangeAspect="1"/>
          </p:cNvPicPr>
          <p:nvPr/>
        </p:nvPicPr>
        <p:blipFill>
          <a:blip r:embed="rId10"/>
          <a:srcRect b="7103"/>
          <a:stretch>
            <a:fillRect/>
          </a:stretch>
        </p:blipFill>
        <p:spPr>
          <a:xfrm>
            <a:off x="6422904" y="4528663"/>
            <a:ext cx="2032001" cy="1362651"/>
          </a:xfrm>
          <a:prstGeom prst="rect">
            <a:avLst/>
          </a:prstGeom>
          <a:ln w="12700">
            <a:miter lim="400000"/>
          </a:ln>
        </p:spPr>
      </p:pic>
      <p:pic>
        <p:nvPicPr>
          <p:cNvPr id="2453" name="Image" descr="Image"/>
          <p:cNvPicPr>
            <a:picLocks noChangeAspect="1"/>
          </p:cNvPicPr>
          <p:nvPr/>
        </p:nvPicPr>
        <p:blipFill>
          <a:blip r:embed="rId11"/>
          <a:srcRect l="7079" b="6267"/>
          <a:stretch>
            <a:fillRect/>
          </a:stretch>
        </p:blipFill>
        <p:spPr>
          <a:xfrm>
            <a:off x="630780" y="1396238"/>
            <a:ext cx="973572" cy="857093"/>
          </a:xfrm>
          <a:prstGeom prst="rect">
            <a:avLst/>
          </a:prstGeom>
          <a:ln w="12700">
            <a:miter lim="400000"/>
          </a:ln>
        </p:spPr>
      </p:pic>
      <p:sp>
        <p:nvSpPr>
          <p:cNvPr id="2454" name="Rounded Rectangle"/>
          <p:cNvSpPr/>
          <p:nvPr/>
        </p:nvSpPr>
        <p:spPr>
          <a:xfrm>
            <a:off x="3434696" y="4398551"/>
            <a:ext cx="2229549" cy="1622894"/>
          </a:xfrm>
          <a:prstGeom prst="roundRect">
            <a:avLst>
              <a:gd name="adj" fmla="val 14723"/>
            </a:avLst>
          </a:prstGeom>
          <a:solidFill>
            <a:srgbClr val="FFFFFF"/>
          </a:solidFill>
          <a:ln w="127000">
            <a:solidFill>
              <a:srgbClr val="374556"/>
            </a:solidFill>
            <a:miter lim="400000"/>
          </a:ln>
        </p:spPr>
        <p:txBody>
          <a:bodyPr lIns="22860" rIns="22860" anchor="ctr"/>
          <a:lstStyle/>
          <a:p>
            <a:endParaRPr sz="1150"/>
          </a:p>
        </p:txBody>
      </p:sp>
      <p:sp>
        <p:nvSpPr>
          <p:cNvPr id="2455" name="RforProteomics: http://www.bioconductor.org/packages/release/BiocViews.html#___Proteomics…"/>
          <p:cNvSpPr txBox="1"/>
          <p:nvPr/>
        </p:nvSpPr>
        <p:spPr>
          <a:xfrm>
            <a:off x="3618317" y="6152555"/>
            <a:ext cx="2146198"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RforProteomics: </a:t>
            </a:r>
            <a:r>
              <a:rPr sz="900"/>
              <a:t>http://www.bioconductor.org/packages/release/BiocViews.html#___Proteomics</a:t>
            </a:r>
          </a:p>
          <a:p>
            <a:pPr>
              <a:defRPr sz="1800"/>
            </a:pPr>
            <a:r>
              <a:rPr sz="900"/>
              <a:t>RforProteomics.html</a:t>
            </a:r>
          </a:p>
        </p:txBody>
      </p:sp>
      <p:pic>
        <p:nvPicPr>
          <p:cNvPr id="2456" name="pmic8083-fig-0008-m.jpg" descr="pmic8083-fig-0008-m.jpg"/>
          <p:cNvPicPr>
            <a:picLocks noChangeAspect="1"/>
          </p:cNvPicPr>
          <p:nvPr/>
        </p:nvPicPr>
        <p:blipFill>
          <a:blip r:embed="rId12"/>
          <a:srcRect l="58455" t="4879" r="483" b="34764"/>
          <a:stretch>
            <a:fillRect/>
          </a:stretch>
        </p:blipFill>
        <p:spPr>
          <a:xfrm>
            <a:off x="4306214" y="5016996"/>
            <a:ext cx="1175736" cy="856991"/>
          </a:xfrm>
          <a:prstGeom prst="rect">
            <a:avLst/>
          </a:prstGeom>
          <a:ln w="3175">
            <a:solidFill>
              <a:srgbClr val="000000"/>
            </a:solidFill>
            <a:miter lim="400000"/>
          </a:ln>
        </p:spPr>
      </p:pic>
      <p:pic>
        <p:nvPicPr>
          <p:cNvPr id="2457" name="pmic8083-fig-0008-m.jpg" descr="pmic8083-fig-0008-m.jpg"/>
          <p:cNvPicPr>
            <a:picLocks noChangeAspect="1"/>
          </p:cNvPicPr>
          <p:nvPr/>
        </p:nvPicPr>
        <p:blipFill>
          <a:blip r:embed="rId12"/>
          <a:srcRect l="3259" r="50052" b="6662"/>
          <a:stretch>
            <a:fillRect/>
          </a:stretch>
        </p:blipFill>
        <p:spPr>
          <a:xfrm>
            <a:off x="3568629" y="4549891"/>
            <a:ext cx="1033475" cy="1024545"/>
          </a:xfrm>
          <a:prstGeom prst="rect">
            <a:avLst/>
          </a:prstGeom>
          <a:ln w="12700">
            <a:miter lim="400000"/>
          </a:ln>
        </p:spPr>
      </p:pic>
      <p:sp>
        <p:nvSpPr>
          <p:cNvPr id="2458" name="http://www.bioconductor.org/packages/release/BiocViews.html"/>
          <p:cNvSpPr txBox="1"/>
          <p:nvPr/>
        </p:nvSpPr>
        <p:spPr>
          <a:xfrm>
            <a:off x="9776731" y="3820168"/>
            <a:ext cx="2074634"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400">
                <a:solidFill>
                  <a:srgbClr val="FFFFFF"/>
                </a:solidFill>
                <a:latin typeface="Roboto-Medium"/>
                <a:ea typeface="Roboto-Medium"/>
                <a:cs typeface="Roboto-Medium"/>
                <a:sym typeface="Roboto-Medium"/>
              </a:defRPr>
            </a:pPr>
            <a:r>
              <a:rPr sz="1200" u="sng">
                <a:hlinkClick r:id="rId13"/>
              </a:rPr>
              <a:t>http://www.bioconductor.org/packages/release/BiocViews.html</a:t>
            </a:r>
            <a:r>
              <a:rPr sz="1200"/>
              <a:t> </a:t>
            </a:r>
          </a:p>
        </p:txBody>
      </p:sp>
      <p:sp>
        <p:nvSpPr>
          <p:cNvPr id="2459" name="4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41</a:t>
            </a:r>
          </a:p>
          <a:p>
            <a:pPr lvl="1">
              <a:defRPr sz="3000">
                <a:solidFill>
                  <a:srgbClr val="EBEBEB"/>
                </a:solidFill>
                <a:latin typeface="Helvetica"/>
                <a:ea typeface="Helvetica"/>
                <a:cs typeface="Helvetica"/>
                <a:sym typeface="Helvetica"/>
              </a:defRPr>
            </a:pPr>
            <a:endParaRPr sz="1500"/>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 name="Rectangle"/>
          <p:cNvSpPr/>
          <p:nvPr/>
        </p:nvSpPr>
        <p:spPr>
          <a:xfrm>
            <a:off x="-24965" y="-1"/>
            <a:ext cx="3745363" cy="6858001"/>
          </a:xfrm>
          <a:prstGeom prst="rect">
            <a:avLst/>
          </a:prstGeom>
          <a:gradFill>
            <a:gsLst>
              <a:gs pos="0">
                <a:srgbClr val="89C2EA"/>
              </a:gs>
              <a:gs pos="100000">
                <a:srgbClr val="293441"/>
              </a:gs>
            </a:gsLst>
            <a:lin ang="10442512"/>
          </a:gradFill>
          <a:ln w="12700">
            <a:miter lim="400000"/>
          </a:ln>
        </p:spPr>
        <p:txBody>
          <a:bodyPr lIns="22860" rIns="22860" anchor="ctr"/>
          <a:lstStyle/>
          <a:p>
            <a:pPr algn="ctr">
              <a:defRPr>
                <a:solidFill>
                  <a:srgbClr val="FFFFFF"/>
                </a:solidFill>
              </a:defRPr>
            </a:pPr>
            <a:endParaRPr sz="1150"/>
          </a:p>
        </p:txBody>
      </p:sp>
      <p:grpSp>
        <p:nvGrpSpPr>
          <p:cNvPr id="2465" name="Group"/>
          <p:cNvGrpSpPr/>
          <p:nvPr/>
        </p:nvGrpSpPr>
        <p:grpSpPr>
          <a:xfrm>
            <a:off x="445144" y="2976503"/>
            <a:ext cx="2862293" cy="1740895"/>
            <a:chOff x="0" y="0"/>
            <a:chExt cx="5724583" cy="3481787"/>
          </a:xfrm>
        </p:grpSpPr>
        <p:sp>
          <p:nvSpPr>
            <p:cNvPr id="2462" name="COOL STUFF IN R"/>
            <p:cNvSpPr txBox="1"/>
            <p:nvPr/>
          </p:nvSpPr>
          <p:spPr>
            <a:xfrm>
              <a:off x="0" y="712243"/>
              <a:ext cx="5610288" cy="27695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a:t>COOL STUFF IN R</a:t>
              </a:r>
            </a:p>
          </p:txBody>
        </p:sp>
        <p:sp>
          <p:nvSpPr>
            <p:cNvPr id="2463" name="FROM EXCEL TO R"/>
            <p:cNvSpPr txBox="1"/>
            <p:nvPr/>
          </p:nvSpPr>
          <p:spPr>
            <a:xfrm>
              <a:off x="2138685" y="0"/>
              <a:ext cx="3585899" cy="4392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FROM EXCEL TO R</a:t>
              </a:r>
            </a:p>
          </p:txBody>
        </p:sp>
        <p:sp>
          <p:nvSpPr>
            <p:cNvPr id="2464" name="Line"/>
            <p:cNvSpPr/>
            <p:nvPr/>
          </p:nvSpPr>
          <p:spPr>
            <a:xfrm>
              <a:off x="112084" y="181675"/>
              <a:ext cx="171418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2466" name="PLOTTING IN 3D"/>
          <p:cNvSpPr txBox="1"/>
          <p:nvPr/>
        </p:nvSpPr>
        <p:spPr>
          <a:xfrm>
            <a:off x="4547152" y="630097"/>
            <a:ext cx="1490303"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a:t>PLOTTING IN 3D</a:t>
            </a:r>
          </a:p>
        </p:txBody>
      </p:sp>
      <p:sp>
        <p:nvSpPr>
          <p:cNvPr id="2467" name="INTERACTIVE PLOTS"/>
          <p:cNvSpPr txBox="1"/>
          <p:nvPr/>
        </p:nvSpPr>
        <p:spPr>
          <a:xfrm>
            <a:off x="6930237" y="3890171"/>
            <a:ext cx="217192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a:t>INTERACTIVE PLOTS</a:t>
            </a:r>
          </a:p>
        </p:txBody>
      </p:sp>
      <p:sp>
        <p:nvSpPr>
          <p:cNvPr id="2468" name="WEBPAGE WITH R SHINY"/>
          <p:cNvSpPr txBox="1"/>
          <p:nvPr/>
        </p:nvSpPr>
        <p:spPr>
          <a:xfrm>
            <a:off x="4138414" y="3890171"/>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a:t>WEBPAGE WITH R SHINY</a:t>
            </a:r>
          </a:p>
        </p:txBody>
      </p:sp>
      <p:sp>
        <p:nvSpPr>
          <p:cNvPr id="2469" name="DEEP LEARNING"/>
          <p:cNvSpPr txBox="1"/>
          <p:nvPr/>
        </p:nvSpPr>
        <p:spPr>
          <a:xfrm>
            <a:off x="7083166" y="630097"/>
            <a:ext cx="1655520"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a:t>DEEP LEARNING</a:t>
            </a:r>
          </a:p>
        </p:txBody>
      </p:sp>
      <p:sp>
        <p:nvSpPr>
          <p:cNvPr id="2470" name="BAYESIAN STATISTICS"/>
          <p:cNvSpPr txBox="1"/>
          <p:nvPr/>
        </p:nvSpPr>
        <p:spPr>
          <a:xfrm>
            <a:off x="9437419" y="630097"/>
            <a:ext cx="217192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a:t>BAYESIAN STATISTICS</a:t>
            </a:r>
          </a:p>
        </p:txBody>
      </p:sp>
      <p:sp>
        <p:nvSpPr>
          <p:cNvPr id="2471" name="Rectangle"/>
          <p:cNvSpPr/>
          <p:nvPr/>
        </p:nvSpPr>
        <p:spPr>
          <a:xfrm>
            <a:off x="4100977" y="1063144"/>
            <a:ext cx="2339898" cy="1841222"/>
          </a:xfrm>
          <a:prstGeom prst="rect">
            <a:avLst/>
          </a:prstGeom>
          <a:solidFill>
            <a:srgbClr val="374556"/>
          </a:solidFill>
          <a:ln w="12700">
            <a:miter lim="400000"/>
          </a:ln>
        </p:spPr>
        <p:txBody>
          <a:bodyPr lIns="22860" rIns="22860" anchor="ctr"/>
          <a:lstStyle/>
          <a:p>
            <a:endParaRPr sz="1150"/>
          </a:p>
        </p:txBody>
      </p:sp>
      <p:sp>
        <p:nvSpPr>
          <p:cNvPr id="2472" name="Rectangle"/>
          <p:cNvSpPr/>
          <p:nvPr/>
        </p:nvSpPr>
        <p:spPr>
          <a:xfrm>
            <a:off x="6727203" y="1063144"/>
            <a:ext cx="2339898" cy="1841222"/>
          </a:xfrm>
          <a:prstGeom prst="rect">
            <a:avLst/>
          </a:prstGeom>
          <a:solidFill>
            <a:srgbClr val="374556"/>
          </a:solidFill>
          <a:ln w="12700">
            <a:miter lim="400000"/>
          </a:ln>
        </p:spPr>
        <p:txBody>
          <a:bodyPr lIns="22860" rIns="22860" anchor="ctr"/>
          <a:lstStyle/>
          <a:p>
            <a:endParaRPr sz="1150"/>
          </a:p>
        </p:txBody>
      </p:sp>
      <p:sp>
        <p:nvSpPr>
          <p:cNvPr id="2473" name="Rectangle"/>
          <p:cNvSpPr/>
          <p:nvPr/>
        </p:nvSpPr>
        <p:spPr>
          <a:xfrm>
            <a:off x="9353430" y="1063144"/>
            <a:ext cx="2339898" cy="1841222"/>
          </a:xfrm>
          <a:prstGeom prst="rect">
            <a:avLst/>
          </a:prstGeom>
          <a:solidFill>
            <a:srgbClr val="374556"/>
          </a:solidFill>
          <a:ln w="12700">
            <a:miter lim="400000"/>
          </a:ln>
        </p:spPr>
        <p:txBody>
          <a:bodyPr lIns="22860" rIns="22860" anchor="ctr"/>
          <a:lstStyle/>
          <a:p>
            <a:endParaRPr sz="1150"/>
          </a:p>
        </p:txBody>
      </p:sp>
      <p:sp>
        <p:nvSpPr>
          <p:cNvPr id="2474" name="Rectangle"/>
          <p:cNvSpPr/>
          <p:nvPr/>
        </p:nvSpPr>
        <p:spPr>
          <a:xfrm>
            <a:off x="4100977" y="4306614"/>
            <a:ext cx="2339898" cy="1841222"/>
          </a:xfrm>
          <a:prstGeom prst="rect">
            <a:avLst/>
          </a:prstGeom>
          <a:solidFill>
            <a:srgbClr val="374556"/>
          </a:solidFill>
          <a:ln w="12700">
            <a:miter lim="400000"/>
          </a:ln>
        </p:spPr>
        <p:txBody>
          <a:bodyPr lIns="22860" rIns="22860" anchor="ctr"/>
          <a:lstStyle/>
          <a:p>
            <a:endParaRPr sz="1150"/>
          </a:p>
        </p:txBody>
      </p:sp>
      <p:sp>
        <p:nvSpPr>
          <p:cNvPr id="2475" name="Rectangle"/>
          <p:cNvSpPr/>
          <p:nvPr/>
        </p:nvSpPr>
        <p:spPr>
          <a:xfrm>
            <a:off x="6754751" y="4306614"/>
            <a:ext cx="2339898" cy="1841222"/>
          </a:xfrm>
          <a:prstGeom prst="rect">
            <a:avLst/>
          </a:prstGeom>
          <a:solidFill>
            <a:srgbClr val="374556"/>
          </a:solidFill>
          <a:ln w="12700">
            <a:miter lim="400000"/>
          </a:ln>
        </p:spPr>
        <p:txBody>
          <a:bodyPr lIns="22860" rIns="22860" anchor="ctr"/>
          <a:lstStyle/>
          <a:p>
            <a:endParaRPr sz="1150"/>
          </a:p>
        </p:txBody>
      </p:sp>
      <p:sp>
        <p:nvSpPr>
          <p:cNvPr id="2476" name="Rectangle"/>
          <p:cNvSpPr/>
          <p:nvPr/>
        </p:nvSpPr>
        <p:spPr>
          <a:xfrm>
            <a:off x="9380978" y="4306614"/>
            <a:ext cx="2339898" cy="1841222"/>
          </a:xfrm>
          <a:prstGeom prst="rect">
            <a:avLst/>
          </a:prstGeom>
          <a:solidFill>
            <a:srgbClr val="374556"/>
          </a:solidFill>
          <a:ln w="12700">
            <a:miter lim="400000"/>
          </a:ln>
        </p:spPr>
        <p:txBody>
          <a:bodyPr lIns="22860" rIns="22860" anchor="ctr"/>
          <a:lstStyle/>
          <a:p>
            <a:endParaRPr sz="1150"/>
          </a:p>
        </p:txBody>
      </p:sp>
      <p:sp>
        <p:nvSpPr>
          <p:cNvPr id="2477" name="Group"/>
          <p:cNvSpPr/>
          <p:nvPr/>
        </p:nvSpPr>
        <p:spPr>
          <a:xfrm>
            <a:off x="6802166" y="1122831"/>
            <a:ext cx="2203352" cy="1711455"/>
          </a:xfrm>
          <a:prstGeom prst="rect">
            <a:avLst/>
          </a:prstGeom>
          <a:solidFill>
            <a:srgbClr val="FFFFFF"/>
          </a:solidFill>
          <a:ln w="12700">
            <a:miter lim="400000"/>
          </a:ln>
        </p:spPr>
        <p:txBody>
          <a:bodyPr lIns="22860" rIns="22860" anchor="ctr"/>
          <a:lstStyle/>
          <a:p>
            <a:endParaRPr sz="1150"/>
          </a:p>
        </p:txBody>
      </p:sp>
      <p:pic>
        <p:nvPicPr>
          <p:cNvPr id="2478" name="1*dr3pZsLJg28gKwq0MXp1Mg.png" descr="1*dr3pZsLJg28gKwq0MXp1Mg.png"/>
          <p:cNvPicPr>
            <a:picLocks noChangeAspect="1"/>
          </p:cNvPicPr>
          <p:nvPr/>
        </p:nvPicPr>
        <p:blipFill>
          <a:blip r:embed="rId2"/>
          <a:srcRect l="13307" t="6511" r="13307" b="5458"/>
          <a:stretch>
            <a:fillRect/>
          </a:stretch>
        </p:blipFill>
        <p:spPr>
          <a:xfrm>
            <a:off x="8183439" y="1219764"/>
            <a:ext cx="601452" cy="405832"/>
          </a:xfrm>
          <a:prstGeom prst="rect">
            <a:avLst/>
          </a:prstGeom>
          <a:ln w="12700">
            <a:miter lim="400000"/>
          </a:ln>
        </p:spPr>
      </p:pic>
      <p:pic>
        <p:nvPicPr>
          <p:cNvPr id="2479" name="keras-logo-2018-large-1200.png" descr="keras-logo-2018-large-1200.png"/>
          <p:cNvPicPr>
            <a:picLocks noChangeAspect="1"/>
          </p:cNvPicPr>
          <p:nvPr/>
        </p:nvPicPr>
        <p:blipFill>
          <a:blip r:embed="rId3"/>
          <a:stretch>
            <a:fillRect/>
          </a:stretch>
        </p:blipFill>
        <p:spPr>
          <a:xfrm>
            <a:off x="7691215" y="1306512"/>
            <a:ext cx="672873" cy="195134"/>
          </a:xfrm>
          <a:prstGeom prst="rect">
            <a:avLst/>
          </a:prstGeom>
          <a:ln w="12700">
            <a:miter lim="400000"/>
          </a:ln>
        </p:spPr>
      </p:pic>
      <p:sp>
        <p:nvSpPr>
          <p:cNvPr id="2480" name="Group"/>
          <p:cNvSpPr/>
          <p:nvPr/>
        </p:nvSpPr>
        <p:spPr>
          <a:xfrm>
            <a:off x="9423645" y="1122831"/>
            <a:ext cx="2198999" cy="1708074"/>
          </a:xfrm>
          <a:prstGeom prst="rect">
            <a:avLst/>
          </a:prstGeom>
          <a:solidFill>
            <a:srgbClr val="FFFFFF"/>
          </a:solidFill>
          <a:ln w="12700">
            <a:miter lim="400000"/>
          </a:ln>
        </p:spPr>
        <p:txBody>
          <a:bodyPr lIns="22860" rIns="22860" anchor="ctr"/>
          <a:lstStyle/>
          <a:p>
            <a:endParaRPr sz="1150"/>
          </a:p>
        </p:txBody>
      </p:sp>
      <p:pic>
        <p:nvPicPr>
          <p:cNvPr id="2481" name="probabilistic-language-stan.jpg" descr="probabilistic-language-stan.jpg"/>
          <p:cNvPicPr>
            <a:picLocks noChangeAspect="1"/>
          </p:cNvPicPr>
          <p:nvPr/>
        </p:nvPicPr>
        <p:blipFill>
          <a:blip r:embed="rId4"/>
          <a:srcRect r="7342" b="22205"/>
          <a:stretch>
            <a:fillRect/>
          </a:stretch>
        </p:blipFill>
        <p:spPr>
          <a:xfrm>
            <a:off x="9614429" y="1225221"/>
            <a:ext cx="1782058" cy="1503261"/>
          </a:xfrm>
          <a:prstGeom prst="rect">
            <a:avLst/>
          </a:prstGeom>
          <a:ln w="12700">
            <a:miter lim="400000"/>
          </a:ln>
        </p:spPr>
      </p:pic>
      <p:pic>
        <p:nvPicPr>
          <p:cNvPr id="2482" name="probabilistic-language-stan.jpg" descr="probabilistic-language-stan.jpg"/>
          <p:cNvPicPr>
            <a:picLocks noChangeAspect="1"/>
          </p:cNvPicPr>
          <p:nvPr/>
        </p:nvPicPr>
        <p:blipFill>
          <a:blip r:embed="rId4"/>
          <a:srcRect l="29625" t="82186" r="35235"/>
          <a:stretch>
            <a:fillRect/>
          </a:stretch>
        </p:blipFill>
        <p:spPr>
          <a:xfrm>
            <a:off x="10606201" y="2370421"/>
            <a:ext cx="675804" cy="344224"/>
          </a:xfrm>
          <a:prstGeom prst="rect">
            <a:avLst/>
          </a:prstGeom>
          <a:ln w="12700">
            <a:miter lim="400000"/>
          </a:ln>
        </p:spPr>
      </p:pic>
      <p:sp>
        <p:nvSpPr>
          <p:cNvPr id="2483" name="Group"/>
          <p:cNvSpPr/>
          <p:nvPr/>
        </p:nvSpPr>
        <p:spPr>
          <a:xfrm>
            <a:off x="4171426" y="4373188"/>
            <a:ext cx="2198999" cy="1708074"/>
          </a:xfrm>
          <a:prstGeom prst="rect">
            <a:avLst/>
          </a:prstGeom>
          <a:solidFill>
            <a:srgbClr val="FFFFFF"/>
          </a:solidFill>
          <a:ln w="12700">
            <a:miter lim="400000"/>
          </a:ln>
        </p:spPr>
        <p:txBody>
          <a:bodyPr lIns="22860" rIns="22860" anchor="ctr"/>
          <a:lstStyle/>
          <a:p>
            <a:endParaRPr sz="1150"/>
          </a:p>
        </p:txBody>
      </p:sp>
      <p:pic>
        <p:nvPicPr>
          <p:cNvPr id="2484" name="06_tabsets.png" descr="06_tabsets.png"/>
          <p:cNvPicPr>
            <a:picLocks noChangeAspect="1"/>
          </p:cNvPicPr>
          <p:nvPr/>
        </p:nvPicPr>
        <p:blipFill>
          <a:blip r:embed="rId5"/>
          <a:srcRect l="37210" t="7884" r="4598" b="10794"/>
          <a:stretch>
            <a:fillRect/>
          </a:stretch>
        </p:blipFill>
        <p:spPr>
          <a:xfrm>
            <a:off x="4279577" y="4436536"/>
            <a:ext cx="2025378" cy="1542283"/>
          </a:xfrm>
          <a:prstGeom prst="rect">
            <a:avLst/>
          </a:prstGeom>
          <a:ln w="12700">
            <a:miter lim="400000"/>
          </a:ln>
        </p:spPr>
      </p:pic>
      <p:pic>
        <p:nvPicPr>
          <p:cNvPr id="2485" name="06_tabsets.png" descr="06_tabsets.png"/>
          <p:cNvPicPr>
            <a:picLocks noChangeAspect="1"/>
          </p:cNvPicPr>
          <p:nvPr/>
        </p:nvPicPr>
        <p:blipFill>
          <a:blip r:embed="rId5"/>
          <a:srcRect t="9339" r="66010" b="34610"/>
          <a:stretch>
            <a:fillRect/>
          </a:stretch>
        </p:blipFill>
        <p:spPr>
          <a:xfrm>
            <a:off x="5590466" y="4404143"/>
            <a:ext cx="748863" cy="672881"/>
          </a:xfrm>
          <a:prstGeom prst="rect">
            <a:avLst/>
          </a:prstGeom>
          <a:ln w="12700">
            <a:miter lim="400000"/>
          </a:ln>
        </p:spPr>
      </p:pic>
      <p:pic>
        <p:nvPicPr>
          <p:cNvPr id="2486" name="flat,750x1000,075,f.u2.jpg" descr="flat,750x1000,075,f.u2.jpg"/>
          <p:cNvPicPr>
            <a:picLocks noChangeAspect="1"/>
          </p:cNvPicPr>
          <p:nvPr/>
        </p:nvPicPr>
        <p:blipFill>
          <a:blip r:embed="rId6"/>
          <a:srcRect t="8826" b="8826"/>
          <a:stretch>
            <a:fillRect/>
          </a:stretch>
        </p:blipFill>
        <p:spPr>
          <a:xfrm>
            <a:off x="4585604" y="4735124"/>
            <a:ext cx="507865" cy="513006"/>
          </a:xfrm>
          <a:prstGeom prst="rect">
            <a:avLst/>
          </a:prstGeom>
          <a:ln w="12700">
            <a:miter lim="400000"/>
          </a:ln>
        </p:spPr>
      </p:pic>
      <p:sp>
        <p:nvSpPr>
          <p:cNvPr id="2487" name="MAIL AND MESSAGES"/>
          <p:cNvSpPr txBox="1"/>
          <p:nvPr/>
        </p:nvSpPr>
        <p:spPr>
          <a:xfrm>
            <a:off x="9533708" y="3890171"/>
            <a:ext cx="211063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a:t>MAIL AND MESSAGES</a:t>
            </a:r>
          </a:p>
        </p:txBody>
      </p:sp>
      <p:sp>
        <p:nvSpPr>
          <p:cNvPr id="2488" name="Group"/>
          <p:cNvSpPr/>
          <p:nvPr/>
        </p:nvSpPr>
        <p:spPr>
          <a:xfrm>
            <a:off x="9450681" y="4373188"/>
            <a:ext cx="2198998" cy="1708074"/>
          </a:xfrm>
          <a:prstGeom prst="rect">
            <a:avLst/>
          </a:prstGeom>
          <a:solidFill>
            <a:srgbClr val="FFFFFF"/>
          </a:solidFill>
          <a:ln w="12700">
            <a:miter lim="400000"/>
          </a:ln>
        </p:spPr>
        <p:txBody>
          <a:bodyPr lIns="22860" rIns="22860" anchor="ctr"/>
          <a:lstStyle/>
          <a:p>
            <a:endParaRPr sz="1150"/>
          </a:p>
        </p:txBody>
      </p:sp>
      <p:pic>
        <p:nvPicPr>
          <p:cNvPr id="2489" name="Screenshot 2020-09-16 at 17.25.37 (2).png" descr="Screenshot 2020-09-16 at 17.25.37 (2).png"/>
          <p:cNvPicPr>
            <a:picLocks noChangeAspect="1"/>
          </p:cNvPicPr>
          <p:nvPr/>
        </p:nvPicPr>
        <p:blipFill>
          <a:blip r:embed="rId7"/>
          <a:srcRect l="23257" t="44568" r="45308" b="31615"/>
          <a:stretch>
            <a:fillRect/>
          </a:stretch>
        </p:blipFill>
        <p:spPr>
          <a:xfrm>
            <a:off x="9618497" y="5033200"/>
            <a:ext cx="1864923" cy="883105"/>
          </a:xfrm>
          <a:prstGeom prst="rect">
            <a:avLst/>
          </a:prstGeom>
          <a:ln w="12700">
            <a:miter lim="400000"/>
          </a:ln>
        </p:spPr>
      </p:pic>
      <p:sp>
        <p:nvSpPr>
          <p:cNvPr id="2490" name="https://github.com/briandconnelly/pushoverr"/>
          <p:cNvSpPr txBox="1"/>
          <p:nvPr/>
        </p:nvSpPr>
        <p:spPr>
          <a:xfrm>
            <a:off x="9426282" y="6223374"/>
            <a:ext cx="2401403"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8"/>
              </a:rPr>
              <a:t>https://github.com/briandconnelly/pushoverr</a:t>
            </a:r>
            <a:r>
              <a:rPr sz="900"/>
              <a:t> </a:t>
            </a:r>
          </a:p>
        </p:txBody>
      </p:sp>
      <p:pic>
        <p:nvPicPr>
          <p:cNvPr id="2491" name="07 Brands service pages-22_0.png" descr="07 Brands service pages-22_0.png"/>
          <p:cNvPicPr>
            <a:picLocks noChangeAspect="1"/>
          </p:cNvPicPr>
          <p:nvPr/>
        </p:nvPicPr>
        <p:blipFill>
          <a:blip r:embed="rId9"/>
          <a:srcRect t="25610" b="25610"/>
          <a:stretch>
            <a:fillRect/>
          </a:stretch>
        </p:blipFill>
        <p:spPr>
          <a:xfrm>
            <a:off x="9575896" y="4520575"/>
            <a:ext cx="1804312" cy="440060"/>
          </a:xfrm>
          <a:prstGeom prst="rect">
            <a:avLst/>
          </a:prstGeom>
          <a:ln w="12700">
            <a:miter lim="400000"/>
          </a:ln>
        </p:spPr>
      </p:pic>
      <p:sp>
        <p:nvSpPr>
          <p:cNvPr id="2492" name="https://mc-stan.org/users/interfaces/rstan"/>
          <p:cNvSpPr txBox="1"/>
          <p:nvPr/>
        </p:nvSpPr>
        <p:spPr>
          <a:xfrm>
            <a:off x="9419737" y="2975532"/>
            <a:ext cx="2235309"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0"/>
              </a:rPr>
              <a:t>https://mc-stan.org/users/interfaces/rstan</a:t>
            </a:r>
            <a:r>
              <a:rPr sz="900"/>
              <a:t> </a:t>
            </a:r>
          </a:p>
        </p:txBody>
      </p:sp>
      <p:sp>
        <p:nvSpPr>
          <p:cNvPr id="2493" name="https://keras.rstudio.com/…"/>
          <p:cNvSpPr txBox="1"/>
          <p:nvPr/>
        </p:nvSpPr>
        <p:spPr>
          <a:xfrm>
            <a:off x="7078098" y="2899776"/>
            <a:ext cx="1693203" cy="3581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lgn="ctr">
              <a:defRPr sz="1800"/>
            </a:pPr>
            <a:r>
              <a:rPr sz="900" u="sng">
                <a:hlinkClick r:id="rId11"/>
              </a:rPr>
              <a:t>https://keras.rstudio.com/</a:t>
            </a:r>
          </a:p>
          <a:p>
            <a:pPr algn="ctr">
              <a:defRPr sz="1800"/>
            </a:pPr>
            <a:r>
              <a:rPr sz="900" u="sng">
                <a:hlinkClick r:id="rId12"/>
              </a:rPr>
              <a:t>https://tensorflow.rstudio.com/</a:t>
            </a:r>
            <a:r>
              <a:rPr sz="900"/>
              <a:t> </a:t>
            </a:r>
          </a:p>
        </p:txBody>
      </p:sp>
      <p:sp>
        <p:nvSpPr>
          <p:cNvPr id="2494" name="https://plotly-r.com/d-charts.html"/>
          <p:cNvSpPr txBox="1"/>
          <p:nvPr/>
        </p:nvSpPr>
        <p:spPr>
          <a:xfrm>
            <a:off x="4384586" y="2975532"/>
            <a:ext cx="1800705"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3"/>
              </a:rPr>
              <a:t>https://plotly-r.com/d-charts.html</a:t>
            </a:r>
            <a:r>
              <a:rPr sz="900"/>
              <a:t> </a:t>
            </a:r>
          </a:p>
        </p:txBody>
      </p:sp>
      <p:sp>
        <p:nvSpPr>
          <p:cNvPr id="2495" name="Group"/>
          <p:cNvSpPr/>
          <p:nvPr/>
        </p:nvSpPr>
        <p:spPr>
          <a:xfrm>
            <a:off x="4164381" y="1122831"/>
            <a:ext cx="2198999" cy="1708074"/>
          </a:xfrm>
          <a:prstGeom prst="rect">
            <a:avLst/>
          </a:prstGeom>
          <a:solidFill>
            <a:srgbClr val="FFFFFF"/>
          </a:solidFill>
          <a:ln w="12700">
            <a:miter lim="400000"/>
          </a:ln>
        </p:spPr>
        <p:txBody>
          <a:bodyPr lIns="22860" rIns="22860" anchor="ctr"/>
          <a:lstStyle/>
          <a:p>
            <a:endParaRPr sz="1150"/>
          </a:p>
        </p:txBody>
      </p:sp>
      <p:pic>
        <p:nvPicPr>
          <p:cNvPr id="2496" name="Screenshot 2020-09-16 at 17.48.06 (2).png" descr="Screenshot 2020-09-16 at 17.48.06 (2).png"/>
          <p:cNvPicPr>
            <a:picLocks noChangeAspect="1"/>
          </p:cNvPicPr>
          <p:nvPr/>
        </p:nvPicPr>
        <p:blipFill>
          <a:blip r:embed="rId14"/>
          <a:srcRect t="6587"/>
          <a:stretch>
            <a:fillRect/>
          </a:stretch>
        </p:blipFill>
        <p:spPr>
          <a:xfrm>
            <a:off x="4442951" y="1177999"/>
            <a:ext cx="1528086" cy="1625310"/>
          </a:xfrm>
          <a:prstGeom prst="rect">
            <a:avLst/>
          </a:prstGeom>
          <a:ln w="12700">
            <a:miter lim="400000"/>
          </a:ln>
        </p:spPr>
      </p:pic>
      <p:sp>
        <p:nvSpPr>
          <p:cNvPr id="2497" name="Group"/>
          <p:cNvSpPr/>
          <p:nvPr/>
        </p:nvSpPr>
        <p:spPr>
          <a:xfrm>
            <a:off x="6825201" y="4366301"/>
            <a:ext cx="2198999" cy="1708074"/>
          </a:xfrm>
          <a:prstGeom prst="rect">
            <a:avLst/>
          </a:prstGeom>
          <a:solidFill>
            <a:srgbClr val="FFFFFF"/>
          </a:solidFill>
          <a:ln w="12700">
            <a:miter lim="400000"/>
          </a:ln>
        </p:spPr>
        <p:txBody>
          <a:bodyPr lIns="22860" rIns="22860" anchor="ctr"/>
          <a:lstStyle/>
          <a:p>
            <a:endParaRPr sz="1150"/>
          </a:p>
        </p:txBody>
      </p:sp>
      <p:pic>
        <p:nvPicPr>
          <p:cNvPr id="2498" name="view_follow.gif" descr="view_follow.gif"/>
          <p:cNvPicPr>
            <a:picLocks/>
          </p:cNvPicPr>
          <p:nvPr/>
        </p:nvPicPr>
        <p:blipFill>
          <a:blip r:embed="rId15"/>
          <a:stretch>
            <a:fillRect/>
          </a:stretch>
        </p:blipFill>
        <p:spPr>
          <a:xfrm>
            <a:off x="7091180" y="4435225"/>
            <a:ext cx="1639491" cy="1639491"/>
          </a:xfrm>
          <a:prstGeom prst="rect">
            <a:avLst/>
          </a:prstGeom>
          <a:ln w="12700">
            <a:solidFill>
              <a:srgbClr val="000000"/>
            </a:solidFill>
            <a:miter lim="400000"/>
          </a:ln>
        </p:spPr>
      </p:pic>
      <p:sp>
        <p:nvSpPr>
          <p:cNvPr id="2499" name="Group"/>
          <p:cNvSpPr/>
          <p:nvPr/>
        </p:nvSpPr>
        <p:spPr>
          <a:xfrm>
            <a:off x="8711926" y="4404233"/>
            <a:ext cx="145734" cy="1645983"/>
          </a:xfrm>
          <a:prstGeom prst="rect">
            <a:avLst/>
          </a:prstGeom>
          <a:solidFill>
            <a:srgbClr val="FFFFFF"/>
          </a:solidFill>
          <a:ln w="12700">
            <a:miter lim="400000"/>
          </a:ln>
        </p:spPr>
        <p:txBody>
          <a:bodyPr lIns="22860" rIns="22860" anchor="ctr"/>
          <a:lstStyle/>
          <a:p>
            <a:endParaRPr sz="1150"/>
          </a:p>
        </p:txBody>
      </p:sp>
      <p:sp>
        <p:nvSpPr>
          <p:cNvPr id="2500" name="Group"/>
          <p:cNvSpPr/>
          <p:nvPr/>
        </p:nvSpPr>
        <p:spPr>
          <a:xfrm>
            <a:off x="6985383" y="4390459"/>
            <a:ext cx="202142" cy="1645983"/>
          </a:xfrm>
          <a:prstGeom prst="rect">
            <a:avLst/>
          </a:prstGeom>
          <a:solidFill>
            <a:srgbClr val="FFFFFF"/>
          </a:solidFill>
          <a:ln w="12700">
            <a:miter lim="400000"/>
          </a:ln>
        </p:spPr>
        <p:txBody>
          <a:bodyPr lIns="22860" rIns="22860" anchor="ctr"/>
          <a:lstStyle/>
          <a:p>
            <a:endParaRPr sz="1150"/>
          </a:p>
        </p:txBody>
      </p:sp>
      <p:sp>
        <p:nvSpPr>
          <p:cNvPr id="2501" name="Group"/>
          <p:cNvSpPr/>
          <p:nvPr/>
        </p:nvSpPr>
        <p:spPr>
          <a:xfrm>
            <a:off x="6905702" y="5979245"/>
            <a:ext cx="2010448" cy="94503"/>
          </a:xfrm>
          <a:prstGeom prst="rect">
            <a:avLst/>
          </a:prstGeom>
          <a:solidFill>
            <a:srgbClr val="FFFFFF"/>
          </a:solidFill>
          <a:ln w="12700">
            <a:miter lim="400000"/>
          </a:ln>
        </p:spPr>
        <p:txBody>
          <a:bodyPr lIns="22860" rIns="22860" anchor="ctr"/>
          <a:lstStyle/>
          <a:p>
            <a:endParaRPr sz="1150"/>
          </a:p>
        </p:txBody>
      </p:sp>
      <p:sp>
        <p:nvSpPr>
          <p:cNvPr id="2502" name="Group"/>
          <p:cNvSpPr/>
          <p:nvPr/>
        </p:nvSpPr>
        <p:spPr>
          <a:xfrm>
            <a:off x="6919476" y="4387062"/>
            <a:ext cx="2010448" cy="115164"/>
          </a:xfrm>
          <a:prstGeom prst="rect">
            <a:avLst/>
          </a:prstGeom>
          <a:solidFill>
            <a:srgbClr val="FFFFFF"/>
          </a:solidFill>
          <a:ln w="12700">
            <a:miter lim="400000"/>
          </a:ln>
        </p:spPr>
        <p:txBody>
          <a:bodyPr lIns="22860" rIns="22860" anchor="ctr"/>
          <a:lstStyle/>
          <a:p>
            <a:endParaRPr sz="1150"/>
          </a:p>
        </p:txBody>
      </p:sp>
      <p:sp>
        <p:nvSpPr>
          <p:cNvPr id="2503" name="Group"/>
          <p:cNvSpPr/>
          <p:nvPr/>
        </p:nvSpPr>
        <p:spPr>
          <a:xfrm>
            <a:off x="5179324" y="4696828"/>
            <a:ext cx="391468" cy="115164"/>
          </a:xfrm>
          <a:prstGeom prst="rect">
            <a:avLst/>
          </a:prstGeom>
          <a:solidFill>
            <a:srgbClr val="FFFFFF"/>
          </a:solidFill>
          <a:ln w="12700">
            <a:miter lim="400000"/>
          </a:ln>
        </p:spPr>
        <p:txBody>
          <a:bodyPr lIns="22860" rIns="22860" anchor="ctr"/>
          <a:lstStyle/>
          <a:p>
            <a:endParaRPr sz="1150"/>
          </a:p>
        </p:txBody>
      </p:sp>
      <p:sp>
        <p:nvSpPr>
          <p:cNvPr id="2504" name="https://gganimate.com/articles/gganimate.html"/>
          <p:cNvSpPr txBox="1"/>
          <p:nvPr/>
        </p:nvSpPr>
        <p:spPr>
          <a:xfrm>
            <a:off x="6750248" y="6223374"/>
            <a:ext cx="2554807"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6"/>
              </a:rPr>
              <a:t>https://gganimate.com/articles/gganimate.html</a:t>
            </a:r>
            <a:r>
              <a:rPr sz="900"/>
              <a:t> </a:t>
            </a:r>
          </a:p>
        </p:txBody>
      </p:sp>
      <p:sp>
        <p:nvSpPr>
          <p:cNvPr id="2505" name="https://shiny.rstudio.com/"/>
          <p:cNvSpPr txBox="1"/>
          <p:nvPr/>
        </p:nvSpPr>
        <p:spPr>
          <a:xfrm>
            <a:off x="4567054" y="6223374"/>
            <a:ext cx="1407745"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7"/>
              </a:rPr>
              <a:t>https://shiny.rstudio.com/</a:t>
            </a:r>
            <a:r>
              <a:rPr sz="900"/>
              <a:t> </a:t>
            </a:r>
          </a:p>
        </p:txBody>
      </p:sp>
      <p:pic>
        <p:nvPicPr>
          <p:cNvPr id="2506" name="McMOhuQ.png" descr="McMOhuQ.png"/>
          <p:cNvPicPr>
            <a:picLocks noChangeAspect="1"/>
          </p:cNvPicPr>
          <p:nvPr/>
        </p:nvPicPr>
        <p:blipFill>
          <a:blip r:embed="rId18"/>
          <a:srcRect l="6664" t="6821" r="20504" b="14901"/>
          <a:stretch>
            <a:fillRect/>
          </a:stretch>
        </p:blipFill>
        <p:spPr>
          <a:xfrm>
            <a:off x="6927087" y="1628136"/>
            <a:ext cx="2010399" cy="1037724"/>
          </a:xfrm>
          <a:prstGeom prst="rect">
            <a:avLst/>
          </a:prstGeom>
          <a:ln w="12700">
            <a:miter lim="400000"/>
          </a:ln>
        </p:spPr>
      </p:pic>
      <p:sp>
        <p:nvSpPr>
          <p:cNvPr id="2507" name="42"/>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FFFFFF"/>
                </a:solidFill>
                <a:latin typeface="Helvetica"/>
                <a:ea typeface="Helvetica"/>
                <a:cs typeface="Helvetica"/>
                <a:sym typeface="Helvetica"/>
              </a:defRPr>
            </a:pPr>
            <a:r>
              <a:rPr sz="1300"/>
              <a:t>42</a:t>
            </a:r>
          </a:p>
          <a:p>
            <a:pPr lvl="1">
              <a:defRPr sz="3000">
                <a:solidFill>
                  <a:srgbClr val="EBEBEB"/>
                </a:solidFill>
                <a:latin typeface="Helvetica"/>
                <a:ea typeface="Helvetica"/>
                <a:cs typeface="Helvetica"/>
                <a:sym typeface="Helvetica"/>
              </a:defRPr>
            </a:pPr>
            <a:endParaRPr sz="150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Interactive HPC with </a:t>
            </a:r>
            <a:r>
              <a:rPr lang="en-GB" sz="2800" dirty="0" err="1">
                <a:latin typeface="Trebuchet MS" panose="020B0703020202090204" pitchFamily="34" charset="0"/>
                <a:ea typeface="Helvetica Neue"/>
                <a:cs typeface="Helvetica Neue"/>
                <a:sym typeface="Helvetica Neue"/>
              </a:rPr>
              <a:t>UCloud</a:t>
            </a:r>
            <a:endParaRPr lang="en-GB" sz="2800" dirty="0">
              <a:latin typeface="Trebuchet MS" panose="020B0703020202090204" pitchFamily="34" charset="0"/>
            </a:endParaRPr>
          </a:p>
        </p:txBody>
      </p:sp>
      <p:grpSp>
        <p:nvGrpSpPr>
          <p:cNvPr id="10" name="Group 9">
            <a:extLst>
              <a:ext uri="{FF2B5EF4-FFF2-40B4-BE49-F238E27FC236}">
                <a16:creationId xmlns:a16="http://schemas.microsoft.com/office/drawing/2014/main" id="{1A33CB92-D3DE-62BB-4C8C-E2996BB3B7FB}"/>
              </a:ext>
            </a:extLst>
          </p:cNvPr>
          <p:cNvGrpSpPr/>
          <p:nvPr/>
        </p:nvGrpSpPr>
        <p:grpSpPr>
          <a:xfrm>
            <a:off x="489420" y="1167071"/>
            <a:ext cx="11702580" cy="5690929"/>
            <a:chOff x="922763" y="2451160"/>
            <a:chExt cx="23124217" cy="11245236"/>
          </a:xfrm>
        </p:grpSpPr>
        <p:pic>
          <p:nvPicPr>
            <p:cNvPr id="3" name="Picture 2">
              <a:extLst>
                <a:ext uri="{FF2B5EF4-FFF2-40B4-BE49-F238E27FC236}">
                  <a16:creationId xmlns:a16="http://schemas.microsoft.com/office/drawing/2014/main" id="{41372106-2F81-B275-A424-F5F31A99E3F7}"/>
                </a:ext>
              </a:extLst>
            </p:cNvPr>
            <p:cNvPicPr>
              <a:picLocks noChangeAspect="1"/>
            </p:cNvPicPr>
            <p:nvPr/>
          </p:nvPicPr>
          <p:blipFill>
            <a:blip r:embed="rId3"/>
            <a:stretch>
              <a:fillRect/>
            </a:stretch>
          </p:blipFill>
          <p:spPr>
            <a:xfrm>
              <a:off x="12117387" y="2451160"/>
              <a:ext cx="11929593" cy="11245236"/>
            </a:xfrm>
            <a:prstGeom prst="rect">
              <a:avLst/>
            </a:prstGeom>
          </p:spPr>
        </p:pic>
        <p:pic>
          <p:nvPicPr>
            <p:cNvPr id="4" name="Picture 3">
              <a:extLst>
                <a:ext uri="{FF2B5EF4-FFF2-40B4-BE49-F238E27FC236}">
                  <a16:creationId xmlns:a16="http://schemas.microsoft.com/office/drawing/2014/main" id="{93C3E40F-5F7B-468F-4F27-76EDFBDE0186}"/>
                </a:ext>
              </a:extLst>
            </p:cNvPr>
            <p:cNvPicPr>
              <a:picLocks noChangeAspect="1"/>
            </p:cNvPicPr>
            <p:nvPr/>
          </p:nvPicPr>
          <p:blipFill>
            <a:blip r:embed="rId4"/>
            <a:stretch>
              <a:fillRect/>
            </a:stretch>
          </p:blipFill>
          <p:spPr>
            <a:xfrm>
              <a:off x="922763" y="3354620"/>
              <a:ext cx="10604222" cy="5750030"/>
            </a:xfrm>
            <a:prstGeom prst="rect">
              <a:avLst/>
            </a:prstGeom>
            <a:ln>
              <a:solidFill>
                <a:schemeClr val="tx1"/>
              </a:solidFill>
            </a:ln>
          </p:spPr>
        </p:pic>
        <p:sp>
          <p:nvSpPr>
            <p:cNvPr id="5" name="Freeform 4">
              <a:extLst>
                <a:ext uri="{FF2B5EF4-FFF2-40B4-BE49-F238E27FC236}">
                  <a16:creationId xmlns:a16="http://schemas.microsoft.com/office/drawing/2014/main" id="{24D9BD49-9E53-EEF5-FF97-826BF31EA915}"/>
                </a:ext>
              </a:extLst>
            </p:cNvPr>
            <p:cNvSpPr/>
            <p:nvPr/>
          </p:nvSpPr>
          <p:spPr bwMode="auto">
            <a:xfrm rot="1509338" flipH="1">
              <a:off x="9361098" y="6137837"/>
              <a:ext cx="6966442" cy="1440323"/>
            </a:xfrm>
            <a:custGeom>
              <a:avLst/>
              <a:gdLst>
                <a:gd name="connsiteX0" fmla="*/ 0 w 2382981"/>
                <a:gd name="connsiteY0" fmla="*/ 318755 h 720537"/>
                <a:gd name="connsiteX1" fmla="*/ 1288472 w 2382981"/>
                <a:gd name="connsiteY1" fmla="*/ 13955 h 720537"/>
                <a:gd name="connsiteX2" fmla="*/ 2382981 w 2382981"/>
                <a:gd name="connsiteY2" fmla="*/ 720537 h 720537"/>
              </a:gdLst>
              <a:ahLst/>
              <a:cxnLst>
                <a:cxn ang="0">
                  <a:pos x="connsiteX0" y="connsiteY0"/>
                </a:cxn>
                <a:cxn ang="0">
                  <a:pos x="connsiteX1" y="connsiteY1"/>
                </a:cxn>
                <a:cxn ang="0">
                  <a:pos x="connsiteX2" y="connsiteY2"/>
                </a:cxn>
              </a:cxnLst>
              <a:rect l="l" t="t" r="r" b="b"/>
              <a:pathLst>
                <a:path w="2382981" h="720537">
                  <a:moveTo>
                    <a:pt x="0" y="318755"/>
                  </a:moveTo>
                  <a:cubicBezTo>
                    <a:pt x="445654" y="132873"/>
                    <a:pt x="891309" y="-53009"/>
                    <a:pt x="1288472" y="13955"/>
                  </a:cubicBezTo>
                  <a:cubicBezTo>
                    <a:pt x="1685635" y="80919"/>
                    <a:pt x="2034308" y="400728"/>
                    <a:pt x="2382981" y="720537"/>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6" name="TextBox 5">
              <a:extLst>
                <a:ext uri="{FF2B5EF4-FFF2-40B4-BE49-F238E27FC236}">
                  <a16:creationId xmlns:a16="http://schemas.microsoft.com/office/drawing/2014/main" id="{63C06A36-F70F-4D08-EEF3-836083C98A96}"/>
                </a:ext>
              </a:extLst>
            </p:cNvPr>
            <p:cNvSpPr txBox="1"/>
            <p:nvPr/>
          </p:nvSpPr>
          <p:spPr>
            <a:xfrm>
              <a:off x="6135217" y="4725496"/>
              <a:ext cx="3250115" cy="2006943"/>
            </a:xfrm>
            <a:prstGeom prst="rect">
              <a:avLst/>
            </a:prstGeom>
            <a:noFill/>
          </p:spPr>
          <p:txBody>
            <a:bodyPr wrap="square">
              <a:spAutoFit/>
            </a:bodyPr>
            <a:lstStyle/>
            <a:p>
              <a:pPr algn="ctr" defTabSz="1827886" eaLnBrk="0" fontAlgn="base">
                <a:spcBef>
                  <a:spcPct val="0"/>
                </a:spcBef>
                <a:spcAft>
                  <a:spcPct val="0"/>
                </a:spcAft>
              </a:pPr>
              <a:r>
                <a:rPr lang="en-US" sz="2000" kern="1200" dirty="0">
                  <a:solidFill>
                    <a:srgbClr val="902327"/>
                  </a:solidFill>
                  <a:latin typeface="Trebuchet MS" panose="020B0703020202090204" pitchFamily="34" charset="0"/>
                </a:rPr>
                <a:t>1. Search &amp; then click on link</a:t>
              </a:r>
              <a:endParaRPr lang="en-DK" sz="2000" kern="1200" dirty="0">
                <a:solidFill>
                  <a:srgbClr val="902327"/>
                </a:solidFill>
                <a:latin typeface="Times New Roman" panose="02020603050405020304" pitchFamily="18" charset="0"/>
              </a:endParaRPr>
            </a:p>
          </p:txBody>
        </p:sp>
        <p:sp>
          <p:nvSpPr>
            <p:cNvPr id="7" name="Freeform 6">
              <a:extLst>
                <a:ext uri="{FF2B5EF4-FFF2-40B4-BE49-F238E27FC236}">
                  <a16:creationId xmlns:a16="http://schemas.microsoft.com/office/drawing/2014/main" id="{D38AD2EA-987F-147A-E717-8E5250AB4036}"/>
                </a:ext>
              </a:extLst>
            </p:cNvPr>
            <p:cNvSpPr/>
            <p:nvPr/>
          </p:nvSpPr>
          <p:spPr bwMode="auto">
            <a:xfrm>
              <a:off x="7394477" y="7730382"/>
              <a:ext cx="941617" cy="3489528"/>
            </a:xfrm>
            <a:custGeom>
              <a:avLst/>
              <a:gdLst>
                <a:gd name="connsiteX0" fmla="*/ 360218 w 758027"/>
                <a:gd name="connsiteY0" fmla="*/ 0 h 1745673"/>
                <a:gd name="connsiteX1" fmla="*/ 748145 w 758027"/>
                <a:gd name="connsiteY1" fmla="*/ 858982 h 1745673"/>
                <a:gd name="connsiteX2" fmla="*/ 0 w 758027"/>
                <a:gd name="connsiteY2" fmla="*/ 1745673 h 1745673"/>
              </a:gdLst>
              <a:ahLst/>
              <a:cxnLst>
                <a:cxn ang="0">
                  <a:pos x="connsiteX0" y="connsiteY0"/>
                </a:cxn>
                <a:cxn ang="0">
                  <a:pos x="connsiteX1" y="connsiteY1"/>
                </a:cxn>
                <a:cxn ang="0">
                  <a:pos x="connsiteX2" y="connsiteY2"/>
                </a:cxn>
              </a:cxnLst>
              <a:rect l="l" t="t" r="r" b="b"/>
              <a:pathLst>
                <a:path w="758027" h="1745673">
                  <a:moveTo>
                    <a:pt x="360218" y="0"/>
                  </a:moveTo>
                  <a:cubicBezTo>
                    <a:pt x="584199" y="284018"/>
                    <a:pt x="808181" y="568037"/>
                    <a:pt x="748145" y="858982"/>
                  </a:cubicBezTo>
                  <a:cubicBezTo>
                    <a:pt x="688109" y="1149927"/>
                    <a:pt x="344054" y="1447800"/>
                    <a:pt x="0" y="1745673"/>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8" name="TextBox 7">
              <a:extLst>
                <a:ext uri="{FF2B5EF4-FFF2-40B4-BE49-F238E27FC236}">
                  <a16:creationId xmlns:a16="http://schemas.microsoft.com/office/drawing/2014/main" id="{97666101-E207-E67D-9AE7-2125E24CA755}"/>
                </a:ext>
              </a:extLst>
            </p:cNvPr>
            <p:cNvSpPr txBox="1"/>
            <p:nvPr/>
          </p:nvSpPr>
          <p:spPr>
            <a:xfrm>
              <a:off x="3613186" y="10694477"/>
              <a:ext cx="3705202" cy="1398778"/>
            </a:xfrm>
            <a:prstGeom prst="rect">
              <a:avLst/>
            </a:prstGeom>
            <a:noFill/>
          </p:spPr>
          <p:txBody>
            <a:bodyPr wrap="square">
              <a:spAutoFit/>
            </a:bodyPr>
            <a:lstStyle/>
            <a:p>
              <a:pPr algn="ctr" defTabSz="1827886" eaLnBrk="0" fontAlgn="base">
                <a:spcBef>
                  <a:spcPct val="0"/>
                </a:spcBef>
                <a:spcAft>
                  <a:spcPct val="0"/>
                </a:spcAft>
              </a:pPr>
              <a:r>
                <a:rPr lang="en-US" sz="2000" kern="1200" dirty="0">
                  <a:solidFill>
                    <a:srgbClr val="902327"/>
                  </a:solidFill>
                  <a:latin typeface="Trebuchet MS" panose="020B0703020202090204" pitchFamily="34" charset="0"/>
                </a:rPr>
                <a:t>2. Sign-in via KU portal</a:t>
              </a:r>
              <a:endParaRPr lang="en-DK" sz="2000" kern="1200" dirty="0">
                <a:solidFill>
                  <a:srgbClr val="902327"/>
                </a:solidFill>
                <a:latin typeface="Times New Roman" panose="02020603050405020304" pitchFamily="18" charset="0"/>
              </a:endParaRPr>
            </a:p>
          </p:txBody>
        </p:sp>
        <p:pic>
          <p:nvPicPr>
            <p:cNvPr id="9" name="Graphic 8" descr="Cursor with solid fill">
              <a:extLst>
                <a:ext uri="{FF2B5EF4-FFF2-40B4-BE49-F238E27FC236}">
                  <a16:creationId xmlns:a16="http://schemas.microsoft.com/office/drawing/2014/main" id="{F894222E-2AA1-66C6-E811-B390A10FC5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37101" y="9436992"/>
              <a:ext cx="1827848" cy="1827848"/>
            </a:xfrm>
            <a:prstGeom prst="rect">
              <a:avLst/>
            </a:prstGeom>
          </p:spPr>
        </p:pic>
      </p:grpSp>
    </p:spTree>
    <p:extLst>
      <p:ext uri="{BB962C8B-B14F-4D97-AF65-F5344CB8AC3E}">
        <p14:creationId xmlns:p14="http://schemas.microsoft.com/office/powerpoint/2010/main" val="6668422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err="1">
                <a:ln>
                  <a:noFill/>
                </a:ln>
                <a:solidFill>
                  <a:schemeClr val="bg1"/>
                </a:solidFill>
                <a:effectLst/>
                <a:latin typeface="Trebuchet MS" panose="020B0703020202090204" pitchFamily="34" charset="0"/>
              </a:rPr>
              <a:t>Cheatsheet</a:t>
            </a:r>
            <a:r>
              <a:rPr lang="en-US" dirty="0" err="1">
                <a:solidFill>
                  <a:schemeClr val="bg1"/>
                </a:solidFill>
                <a:latin typeface="Trebuchet MS" panose="020B0703020202090204" pitchFamily="34" charset="0"/>
              </a:rPr>
              <a:t>s</a:t>
            </a:r>
            <a:endParaRPr kumimoji="0" lang="en-DK" sz="230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1843414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Rectangle"/>
          <p:cNvSpPr/>
          <p:nvPr/>
        </p:nvSpPr>
        <p:spPr>
          <a:xfrm>
            <a:off x="-11519" y="-26657"/>
            <a:ext cx="12215038" cy="2002696"/>
          </a:xfrm>
          <a:prstGeom prst="rect">
            <a:avLst/>
          </a:prstGeom>
          <a:solidFill>
            <a:srgbClr val="355B6E"/>
          </a:solidFill>
          <a:ln w="12700">
            <a:miter lim="400000"/>
          </a:ln>
        </p:spPr>
        <p:txBody>
          <a:bodyPr lIns="22860" rIns="22860" anchor="ctr"/>
          <a:lstStyle/>
          <a:p>
            <a:endParaRPr sz="1150"/>
          </a:p>
        </p:txBody>
      </p:sp>
      <p:sp>
        <p:nvSpPr>
          <p:cNvPr id="1312"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a:p>
        </p:txBody>
      </p:sp>
      <p:sp>
        <p:nvSpPr>
          <p:cNvPr id="1313" name="25"/>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a:t>25</a:t>
            </a:r>
          </a:p>
          <a:p>
            <a:pPr lvl="1">
              <a:defRPr sz="3000">
                <a:solidFill>
                  <a:srgbClr val="EBEBEB"/>
                </a:solidFill>
                <a:latin typeface="Helvetica"/>
                <a:ea typeface="Helvetica"/>
                <a:cs typeface="Helvetica"/>
                <a:sym typeface="Helvetica"/>
              </a:defRPr>
            </a:pPr>
            <a:endParaRPr sz="1500"/>
          </a:p>
        </p:txBody>
      </p:sp>
      <p:grpSp>
        <p:nvGrpSpPr>
          <p:cNvPr id="1317" name="Group"/>
          <p:cNvGrpSpPr/>
          <p:nvPr/>
        </p:nvGrpSpPr>
        <p:grpSpPr>
          <a:xfrm>
            <a:off x="3651418" y="559626"/>
            <a:ext cx="5154621" cy="1155869"/>
            <a:chOff x="88391" y="0"/>
            <a:chExt cx="10309239" cy="2311735"/>
          </a:xfrm>
        </p:grpSpPr>
        <p:sp>
          <p:nvSpPr>
            <p:cNvPr id="1314" name="RMARKDOWN CHEAT SHEET"/>
            <p:cNvSpPr txBox="1"/>
            <p:nvPr/>
          </p:nvSpPr>
          <p:spPr>
            <a:xfrm>
              <a:off x="1447799" y="1194407"/>
              <a:ext cx="7520027" cy="1117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a:t>RMARKDOWN CHEAT SHEET </a:t>
              </a:r>
            </a:p>
          </p:txBody>
        </p:sp>
        <p:sp>
          <p:nvSpPr>
            <p:cNvPr id="1315" name="https://rstudio.com/wp-content/uploads/2016/03/rmarkdown-cheatsheet-2.0.pdf"/>
            <p:cNvSpPr txBox="1"/>
            <p:nvPr/>
          </p:nvSpPr>
          <p:spPr>
            <a:xfrm>
              <a:off x="1686609" y="-1"/>
              <a:ext cx="8711023" cy="1007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a:t>https://rstudio.com/wp-content/uploads/2016/03/rmarkdown-cheatsheet-2.0.pdf</a:t>
              </a:r>
            </a:p>
          </p:txBody>
        </p:sp>
        <p:sp>
          <p:nvSpPr>
            <p:cNvPr id="1316" name="Line"/>
            <p:cNvSpPr/>
            <p:nvPr/>
          </p:nvSpPr>
          <p:spPr>
            <a:xfrm>
              <a:off x="88391" y="173029"/>
              <a:ext cx="135184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a:p>
          </p:txBody>
        </p:sp>
      </p:grpSp>
      <p:sp>
        <p:nvSpPr>
          <p:cNvPr id="1318" name="Группа 36"/>
          <p:cNvSpPr/>
          <p:nvPr/>
        </p:nvSpPr>
        <p:spPr>
          <a:xfrm>
            <a:off x="636306" y="2298485"/>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19" name="Группа 63"/>
          <p:cNvSpPr/>
          <p:nvPr/>
        </p:nvSpPr>
        <p:spPr>
          <a:xfrm>
            <a:off x="636306" y="3759800"/>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20" name="Группа 69"/>
          <p:cNvSpPr/>
          <p:nvPr/>
        </p:nvSpPr>
        <p:spPr>
          <a:xfrm>
            <a:off x="636306" y="5221115"/>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21" name="Line"/>
          <p:cNvSpPr/>
          <p:nvPr/>
        </p:nvSpPr>
        <p:spPr>
          <a:xfrm flipV="1">
            <a:off x="5206525" y="2389649"/>
            <a:ext cx="1" cy="1021156"/>
          </a:xfrm>
          <a:prstGeom prst="line">
            <a:avLst/>
          </a:prstGeom>
          <a:ln w="50800">
            <a:solidFill>
              <a:srgbClr val="3C3A4B"/>
            </a:solidFill>
            <a:miter lim="400000"/>
          </a:ln>
        </p:spPr>
        <p:txBody>
          <a:bodyPr lIns="0" tIns="0" rIns="0" bIns="0"/>
          <a:lstStyle/>
          <a:p>
            <a:endParaRPr sz="1150"/>
          </a:p>
        </p:txBody>
      </p:sp>
      <p:sp>
        <p:nvSpPr>
          <p:cNvPr id="1322" name="Line"/>
          <p:cNvSpPr/>
          <p:nvPr/>
        </p:nvSpPr>
        <p:spPr>
          <a:xfrm flipV="1">
            <a:off x="4753014" y="5321814"/>
            <a:ext cx="1" cy="1057902"/>
          </a:xfrm>
          <a:prstGeom prst="line">
            <a:avLst/>
          </a:prstGeom>
          <a:ln w="50800">
            <a:solidFill>
              <a:srgbClr val="880C0A">
                <a:alpha val="67831"/>
              </a:srgbClr>
            </a:solidFill>
            <a:miter lim="400000"/>
          </a:ln>
        </p:spPr>
        <p:txBody>
          <a:bodyPr lIns="0" tIns="0" rIns="0" bIns="0"/>
          <a:lstStyle/>
          <a:p>
            <a:endParaRPr sz="1150"/>
          </a:p>
        </p:txBody>
      </p:sp>
      <p:sp>
        <p:nvSpPr>
          <p:cNvPr id="1323" name="Begin .Rmd:"/>
          <p:cNvSpPr txBox="1"/>
          <p:nvPr/>
        </p:nvSpPr>
        <p:spPr>
          <a:xfrm>
            <a:off x="796805" y="2391342"/>
            <a:ext cx="1139067"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Begin .Rmd:</a:t>
            </a:r>
          </a:p>
        </p:txBody>
      </p:sp>
      <p:sp>
        <p:nvSpPr>
          <p:cNvPr id="1324" name="Code Chunk:"/>
          <p:cNvSpPr txBox="1"/>
          <p:nvPr/>
        </p:nvSpPr>
        <p:spPr>
          <a:xfrm>
            <a:off x="5428261" y="2377783"/>
            <a:ext cx="150021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Code Chunk:</a:t>
            </a:r>
          </a:p>
        </p:txBody>
      </p:sp>
      <p:sp>
        <p:nvSpPr>
          <p:cNvPr id="1325" name="---…"/>
          <p:cNvSpPr txBox="1"/>
          <p:nvPr/>
        </p:nvSpPr>
        <p:spPr>
          <a:xfrm>
            <a:off x="1927736" y="2495836"/>
            <a:ext cx="3255638" cy="1013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a:t>
            </a:r>
          </a:p>
          <a:p>
            <a:pPr>
              <a:defRPr sz="2500" spc="-200">
                <a:solidFill>
                  <a:srgbClr val="000000"/>
                </a:solidFill>
                <a:latin typeface="Courier"/>
                <a:ea typeface="Courier"/>
                <a:cs typeface="Courier"/>
                <a:sym typeface="Courier"/>
              </a:defRPr>
            </a:pPr>
            <a:r>
              <a:rPr sz="1250"/>
              <a:t>title: My Project Name</a:t>
            </a:r>
          </a:p>
          <a:p>
            <a:pPr>
              <a:defRPr sz="2500" spc="-200">
                <a:solidFill>
                  <a:srgbClr val="000000"/>
                </a:solidFill>
                <a:latin typeface="Courier"/>
                <a:ea typeface="Courier"/>
                <a:cs typeface="Courier"/>
                <a:sym typeface="Courier"/>
              </a:defRPr>
            </a:pPr>
            <a:r>
              <a:rPr sz="1250"/>
              <a:t>output:</a:t>
            </a:r>
          </a:p>
          <a:p>
            <a:pPr lvl="1">
              <a:defRPr sz="2500" spc="-200">
                <a:solidFill>
                  <a:srgbClr val="000000"/>
                </a:solidFill>
                <a:latin typeface="Courier"/>
                <a:ea typeface="Courier"/>
                <a:cs typeface="Courier"/>
                <a:sym typeface="Courier"/>
              </a:defRPr>
            </a:pPr>
            <a:r>
              <a:rPr sz="1250"/>
              <a:t>html_document (pdf_document, …)</a:t>
            </a:r>
          </a:p>
          <a:p>
            <a:pPr>
              <a:defRPr sz="2500" spc="-200">
                <a:solidFill>
                  <a:srgbClr val="000000"/>
                </a:solidFill>
                <a:latin typeface="Courier"/>
                <a:ea typeface="Courier"/>
                <a:cs typeface="Courier"/>
                <a:sym typeface="Courier"/>
              </a:defRPr>
            </a:pPr>
            <a:r>
              <a:rPr sz="1250"/>
              <a:t>---</a:t>
            </a:r>
          </a:p>
        </p:txBody>
      </p:sp>
      <p:sp>
        <p:nvSpPr>
          <p:cNvPr id="1326" name="Figure Options:"/>
          <p:cNvSpPr txBox="1"/>
          <p:nvPr/>
        </p:nvSpPr>
        <p:spPr>
          <a:xfrm>
            <a:off x="6024199" y="3836667"/>
            <a:ext cx="2130795"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Figure Options:</a:t>
            </a:r>
          </a:p>
        </p:txBody>
      </p:sp>
      <p:sp>
        <p:nvSpPr>
          <p:cNvPr id="1327" name="Code Options:"/>
          <p:cNvSpPr txBox="1"/>
          <p:nvPr/>
        </p:nvSpPr>
        <p:spPr>
          <a:xfrm>
            <a:off x="798243" y="3839098"/>
            <a:ext cx="2134509"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Code Options:</a:t>
            </a:r>
          </a:p>
        </p:txBody>
      </p:sp>
      <p:sp>
        <p:nvSpPr>
          <p:cNvPr id="1328" name="Header:"/>
          <p:cNvSpPr txBox="1"/>
          <p:nvPr/>
        </p:nvSpPr>
        <p:spPr>
          <a:xfrm>
            <a:off x="759285" y="5314214"/>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Header:</a:t>
            </a:r>
          </a:p>
        </p:txBody>
      </p:sp>
      <p:sp>
        <p:nvSpPr>
          <p:cNvPr id="1329" name="Rectangle"/>
          <p:cNvSpPr/>
          <p:nvPr/>
        </p:nvSpPr>
        <p:spPr>
          <a:xfrm>
            <a:off x="10320961" y="2298727"/>
            <a:ext cx="1322253" cy="1212535"/>
          </a:xfrm>
          <a:prstGeom prst="rect">
            <a:avLst/>
          </a:prstGeom>
          <a:solidFill>
            <a:srgbClr val="525067"/>
          </a:solidFill>
          <a:ln w="12700">
            <a:miter lim="400000"/>
          </a:ln>
        </p:spPr>
        <p:txBody>
          <a:bodyPr lIns="22860" rIns="22860" anchor="ctr"/>
          <a:lstStyle/>
          <a:p>
            <a:endParaRPr sz="1150"/>
          </a:p>
        </p:txBody>
      </p:sp>
      <p:sp>
        <p:nvSpPr>
          <p:cNvPr id="1330" name="Rectangle"/>
          <p:cNvSpPr/>
          <p:nvPr/>
        </p:nvSpPr>
        <p:spPr>
          <a:xfrm>
            <a:off x="10326530" y="3756658"/>
            <a:ext cx="1316684" cy="1212535"/>
          </a:xfrm>
          <a:prstGeom prst="rect">
            <a:avLst/>
          </a:prstGeom>
          <a:solidFill>
            <a:srgbClr val="747193"/>
          </a:solidFill>
          <a:ln w="12700">
            <a:miter lim="400000"/>
          </a:ln>
        </p:spPr>
        <p:txBody>
          <a:bodyPr lIns="22860" rIns="22860" anchor="ctr"/>
          <a:lstStyle/>
          <a:p>
            <a:endParaRPr sz="1150"/>
          </a:p>
        </p:txBody>
      </p:sp>
      <p:sp>
        <p:nvSpPr>
          <p:cNvPr id="1331" name="Rectangle"/>
          <p:cNvSpPr/>
          <p:nvPr/>
        </p:nvSpPr>
        <p:spPr>
          <a:xfrm>
            <a:off x="10326530" y="5221357"/>
            <a:ext cx="1316684" cy="1212535"/>
          </a:xfrm>
          <a:prstGeom prst="rect">
            <a:avLst/>
          </a:prstGeom>
          <a:solidFill>
            <a:srgbClr val="880C0A">
              <a:alpha val="67831"/>
            </a:srgbClr>
          </a:solidFill>
          <a:ln w="12700">
            <a:miter lim="400000"/>
          </a:ln>
        </p:spPr>
        <p:txBody>
          <a:bodyPr lIns="22860" rIns="22860" anchor="ctr"/>
          <a:lstStyle/>
          <a:p>
            <a:endParaRPr sz="1150"/>
          </a:p>
        </p:txBody>
      </p:sp>
      <p:sp>
        <p:nvSpPr>
          <p:cNvPr id="1332" name="CHUNK OPTIONS"/>
          <p:cNvSpPr txBox="1"/>
          <p:nvPr/>
        </p:nvSpPr>
        <p:spPr>
          <a:xfrm>
            <a:off x="10507497" y="4109829"/>
            <a:ext cx="936481"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a:t>CHUNK OPTIONS</a:t>
            </a:r>
          </a:p>
        </p:txBody>
      </p:sp>
      <p:sp>
        <p:nvSpPr>
          <p:cNvPr id="1333" name="GETTING…"/>
          <p:cNvSpPr txBox="1"/>
          <p:nvPr/>
        </p:nvSpPr>
        <p:spPr>
          <a:xfrm>
            <a:off x="10513847" y="2533098"/>
            <a:ext cx="936481"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b="1">
                <a:solidFill>
                  <a:srgbClr val="FFFFFF"/>
                </a:solidFill>
                <a:latin typeface="Helvetica"/>
                <a:ea typeface="Helvetica"/>
                <a:cs typeface="Helvetica"/>
                <a:sym typeface="Helvetica"/>
              </a:defRPr>
            </a:pPr>
            <a:r>
              <a:rPr sz="1500"/>
              <a:t>GETTING</a:t>
            </a:r>
          </a:p>
          <a:p>
            <a:pPr>
              <a:defRPr sz="3000" b="1">
                <a:solidFill>
                  <a:srgbClr val="FFFFFF"/>
                </a:solidFill>
                <a:latin typeface="Helvetica"/>
                <a:ea typeface="Helvetica"/>
                <a:cs typeface="Helvetica"/>
                <a:sym typeface="Helvetica"/>
              </a:defRPr>
            </a:pPr>
            <a:r>
              <a:rPr sz="1500"/>
              <a:t>STARTED</a:t>
            </a:r>
          </a:p>
        </p:txBody>
      </p:sp>
      <p:sp>
        <p:nvSpPr>
          <p:cNvPr id="1334" name="```{r}…"/>
          <p:cNvSpPr txBox="1"/>
          <p:nvPr/>
        </p:nvSpPr>
        <p:spPr>
          <a:xfrm>
            <a:off x="5485066" y="2749036"/>
            <a:ext cx="1139068"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a:t>
            </a:r>
          </a:p>
          <a:p>
            <a:pPr>
              <a:defRPr sz="2500" spc="-200">
                <a:solidFill>
                  <a:srgbClr val="000000"/>
                </a:solidFill>
                <a:latin typeface="Courier"/>
                <a:ea typeface="Courier"/>
                <a:cs typeface="Courier"/>
                <a:sym typeface="Courier"/>
              </a:defRPr>
            </a:pPr>
            <a:r>
              <a:rPr sz="1250"/>
              <a:t>some R code</a:t>
            </a:r>
          </a:p>
          <a:p>
            <a:pPr>
              <a:defRPr sz="2500" spc="-200">
                <a:solidFill>
                  <a:srgbClr val="000000"/>
                </a:solidFill>
                <a:latin typeface="Courier"/>
                <a:ea typeface="Courier"/>
                <a:cs typeface="Courier"/>
                <a:sym typeface="Courier"/>
              </a:defRPr>
            </a:pPr>
            <a:r>
              <a:rPr sz="1250"/>
              <a:t>```</a:t>
            </a:r>
          </a:p>
        </p:txBody>
      </p:sp>
      <p:sp>
        <p:nvSpPr>
          <p:cNvPr id="1335" name="```{r setup, include=FALSE}…"/>
          <p:cNvSpPr txBox="1"/>
          <p:nvPr/>
        </p:nvSpPr>
        <p:spPr>
          <a:xfrm>
            <a:off x="7192018" y="2723636"/>
            <a:ext cx="2913211"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 setup, include=FALSE}</a:t>
            </a:r>
          </a:p>
          <a:p>
            <a:pPr>
              <a:defRPr sz="2500" spc="-200">
                <a:solidFill>
                  <a:srgbClr val="000000"/>
                </a:solidFill>
                <a:latin typeface="Courier"/>
                <a:ea typeface="Courier"/>
                <a:cs typeface="Courier"/>
                <a:sym typeface="Courier"/>
              </a:defRPr>
            </a:pPr>
            <a:r>
              <a:rPr sz="1250"/>
              <a:t>knitr::opts_chunk$set(echo = TRUE)</a:t>
            </a:r>
          </a:p>
          <a:p>
            <a:pPr>
              <a:defRPr sz="2500" spc="-200">
                <a:solidFill>
                  <a:srgbClr val="000000"/>
                </a:solidFill>
                <a:latin typeface="Courier"/>
                <a:ea typeface="Courier"/>
                <a:cs typeface="Courier"/>
                <a:sym typeface="Courier"/>
              </a:defRPr>
            </a:pPr>
            <a:r>
              <a:rPr sz="1250"/>
              <a:t>```</a:t>
            </a:r>
          </a:p>
        </p:txBody>
      </p:sp>
      <p:sp>
        <p:nvSpPr>
          <p:cNvPr id="1336" name="Global Option:"/>
          <p:cNvSpPr txBox="1"/>
          <p:nvPr/>
        </p:nvSpPr>
        <p:spPr>
          <a:xfrm>
            <a:off x="7163488" y="2377090"/>
            <a:ext cx="150021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Global Option:</a:t>
            </a:r>
          </a:p>
        </p:txBody>
      </p:sp>
      <p:sp>
        <p:nvSpPr>
          <p:cNvPr id="1337" name="Line"/>
          <p:cNvSpPr/>
          <p:nvPr/>
        </p:nvSpPr>
        <p:spPr>
          <a:xfrm flipV="1">
            <a:off x="6991573" y="2396557"/>
            <a:ext cx="1" cy="1021156"/>
          </a:xfrm>
          <a:prstGeom prst="line">
            <a:avLst/>
          </a:prstGeom>
          <a:ln w="50800">
            <a:solidFill>
              <a:srgbClr val="3C3A4B"/>
            </a:solidFill>
            <a:miter lim="400000"/>
          </a:ln>
        </p:spPr>
        <p:txBody>
          <a:bodyPr lIns="0" tIns="0" rIns="0" bIns="0"/>
          <a:lstStyle/>
          <a:p>
            <a:endParaRPr sz="1150"/>
          </a:p>
        </p:txBody>
      </p:sp>
      <p:sp>
        <p:nvSpPr>
          <p:cNvPr id="1338" name="echo (= TRUE or FALSE - print my code)…"/>
          <p:cNvSpPr txBox="1"/>
          <p:nvPr/>
        </p:nvSpPr>
        <p:spPr>
          <a:xfrm>
            <a:off x="1228006" y="4167643"/>
            <a:ext cx="4318001"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echo (= TRUE or FALSE - print my code)</a:t>
            </a:r>
          </a:p>
          <a:p>
            <a:pPr>
              <a:defRPr sz="2500" spc="-200">
                <a:solidFill>
                  <a:srgbClr val="000000"/>
                </a:solidFill>
                <a:latin typeface="Courier"/>
                <a:ea typeface="Courier"/>
                <a:cs typeface="Courier"/>
                <a:sym typeface="Courier"/>
              </a:defRPr>
            </a:pPr>
            <a:r>
              <a:rPr sz="1250"/>
              <a:t>eval (= TRUE or FALSE - run my code)</a:t>
            </a:r>
          </a:p>
          <a:p>
            <a:pPr>
              <a:defRPr sz="2500" spc="-200">
                <a:solidFill>
                  <a:srgbClr val="000000"/>
                </a:solidFill>
                <a:latin typeface="Courier"/>
                <a:ea typeface="Courier"/>
                <a:cs typeface="Courier"/>
                <a:sym typeface="Courier"/>
              </a:defRPr>
            </a:pPr>
            <a:r>
              <a:rPr sz="1250"/>
              <a:t>warning (= TRUE or FALSE display warning messages)</a:t>
            </a:r>
          </a:p>
        </p:txBody>
      </p:sp>
      <p:sp>
        <p:nvSpPr>
          <p:cNvPr id="1339" name="fig.align (= 'left', 'right', 'center')…"/>
          <p:cNvSpPr txBox="1"/>
          <p:nvPr/>
        </p:nvSpPr>
        <p:spPr>
          <a:xfrm>
            <a:off x="6702864" y="4167643"/>
            <a:ext cx="4121853"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fig.align (= 'left', 'right', 'center')</a:t>
            </a:r>
          </a:p>
          <a:p>
            <a:pPr>
              <a:defRPr sz="2500" spc="-200">
                <a:solidFill>
                  <a:srgbClr val="000000"/>
                </a:solidFill>
                <a:latin typeface="Courier"/>
                <a:ea typeface="Courier"/>
                <a:cs typeface="Courier"/>
                <a:sym typeface="Courier"/>
              </a:defRPr>
            </a:pPr>
            <a:r>
              <a:rPr sz="1250"/>
              <a:t>fig.cap (= 'my figure cation’)</a:t>
            </a:r>
          </a:p>
          <a:p>
            <a:pPr>
              <a:defRPr sz="2500" spc="-200">
                <a:solidFill>
                  <a:srgbClr val="000000"/>
                </a:solidFill>
                <a:latin typeface="Courier"/>
                <a:ea typeface="Courier"/>
                <a:cs typeface="Courier"/>
                <a:sym typeface="Courier"/>
              </a:defRPr>
            </a:pPr>
            <a:r>
              <a:rPr sz="1250"/>
              <a:t>fig.height (= n), fig.width (= n)</a:t>
            </a:r>
          </a:p>
        </p:txBody>
      </p:sp>
      <p:sp>
        <p:nvSpPr>
          <p:cNvPr id="1340" name="TEXT"/>
          <p:cNvSpPr txBox="1"/>
          <p:nvPr/>
        </p:nvSpPr>
        <p:spPr>
          <a:xfrm>
            <a:off x="10700366" y="5686560"/>
            <a:ext cx="626942"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a:t>TEXT</a:t>
            </a:r>
          </a:p>
        </p:txBody>
      </p:sp>
      <p:sp>
        <p:nvSpPr>
          <p:cNvPr id="1341" name="Header size ranging from largest (one #) to smallest (six #):…"/>
          <p:cNvSpPr txBox="1"/>
          <p:nvPr/>
        </p:nvSpPr>
        <p:spPr>
          <a:xfrm>
            <a:off x="1110351" y="5611651"/>
            <a:ext cx="3555928"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Header size ranging from largest (one #) to smallest (six #):</a:t>
            </a:r>
          </a:p>
          <a:p>
            <a:pPr>
              <a:defRPr sz="2500" spc="-200">
                <a:solidFill>
                  <a:srgbClr val="000000"/>
                </a:solidFill>
                <a:latin typeface="Courier"/>
                <a:ea typeface="Courier"/>
                <a:cs typeface="Courier"/>
                <a:sym typeface="Courier"/>
              </a:defRPr>
            </a:pPr>
            <a:r>
              <a:rPr sz="1250"/>
              <a:t># my.text, ## my.text, ### my.text, etc.</a:t>
            </a:r>
          </a:p>
        </p:txBody>
      </p:sp>
      <p:sp>
        <p:nvSpPr>
          <p:cNvPr id="1342" name="*italics*…"/>
          <p:cNvSpPr txBox="1"/>
          <p:nvPr/>
        </p:nvSpPr>
        <p:spPr>
          <a:xfrm>
            <a:off x="5188960" y="5706901"/>
            <a:ext cx="1242414"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*italics*</a:t>
            </a:r>
          </a:p>
          <a:p>
            <a:pPr>
              <a:defRPr sz="2500" spc="-200">
                <a:solidFill>
                  <a:srgbClr val="000000"/>
                </a:solidFill>
                <a:latin typeface="Courier"/>
                <a:ea typeface="Courier"/>
                <a:cs typeface="Courier"/>
                <a:sym typeface="Courier"/>
              </a:defRPr>
            </a:pPr>
            <a:r>
              <a:rPr sz="1250"/>
              <a:t>**bold**</a:t>
            </a:r>
          </a:p>
          <a:p>
            <a:pPr>
              <a:defRPr sz="2500" spc="-200">
                <a:solidFill>
                  <a:srgbClr val="000000"/>
                </a:solidFill>
                <a:latin typeface="Courier"/>
                <a:ea typeface="Courier"/>
                <a:cs typeface="Courier"/>
                <a:sym typeface="Courier"/>
              </a:defRPr>
            </a:pPr>
            <a:r>
              <a:rPr sz="1250"/>
              <a:t>`highlighted`</a:t>
            </a:r>
          </a:p>
        </p:txBody>
      </p:sp>
      <p:sp>
        <p:nvSpPr>
          <p:cNvPr id="1343" name="Text:"/>
          <p:cNvSpPr txBox="1"/>
          <p:nvPr/>
        </p:nvSpPr>
        <p:spPr>
          <a:xfrm>
            <a:off x="4866189" y="5293062"/>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Text:</a:t>
            </a:r>
          </a:p>
        </p:txBody>
      </p:sp>
      <p:sp>
        <p:nvSpPr>
          <p:cNvPr id="1344" name="Lists:"/>
          <p:cNvSpPr txBox="1"/>
          <p:nvPr/>
        </p:nvSpPr>
        <p:spPr>
          <a:xfrm>
            <a:off x="6760016" y="5293062"/>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a:t>Lists:</a:t>
            </a:r>
          </a:p>
        </p:txBody>
      </p:sp>
      <p:sp>
        <p:nvSpPr>
          <p:cNvPr id="1345" name="List item1 (filled dot)…"/>
          <p:cNvSpPr txBox="1"/>
          <p:nvPr/>
        </p:nvSpPr>
        <p:spPr>
          <a:xfrm>
            <a:off x="7398517" y="5586031"/>
            <a:ext cx="2856834"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List item1 (filled dot)</a:t>
            </a:r>
          </a:p>
          <a:p>
            <a:pPr lvl="2">
              <a:defRPr sz="2500" spc="-200">
                <a:solidFill>
                  <a:srgbClr val="000000"/>
                </a:solidFill>
                <a:latin typeface="Courier"/>
                <a:ea typeface="Courier"/>
                <a:cs typeface="Courier"/>
                <a:sym typeface="Courier"/>
              </a:defRPr>
            </a:pPr>
            <a:r>
              <a:rPr sz="1250"/>
              <a:t>     + sub-item1 (open dot)</a:t>
            </a:r>
          </a:p>
          <a:p>
            <a:pPr marL="231510" indent="-231510">
              <a:buSzPct val="100000"/>
              <a:buAutoNum type="arabicPeriod"/>
              <a:defRPr sz="2500" spc="-200">
                <a:solidFill>
                  <a:srgbClr val="000000"/>
                </a:solidFill>
                <a:latin typeface="Courier"/>
                <a:ea typeface="Courier"/>
                <a:cs typeface="Courier"/>
                <a:sym typeface="Courier"/>
              </a:defRPr>
            </a:pPr>
            <a:r>
              <a:rPr sz="1250"/>
              <a:t>List item1 (numbered)</a:t>
            </a:r>
          </a:p>
          <a:p>
            <a:pPr lvl="1" indent="444500">
              <a:defRPr sz="2500" spc="-200">
                <a:solidFill>
                  <a:srgbClr val="000000"/>
                </a:solidFill>
                <a:latin typeface="Courier"/>
                <a:ea typeface="Courier"/>
                <a:cs typeface="Courier"/>
                <a:sym typeface="Courier"/>
              </a:defRPr>
            </a:pPr>
            <a:r>
              <a:rPr sz="1250"/>
              <a:t>i) sub-item1 (roman)</a:t>
            </a:r>
          </a:p>
          <a:p>
            <a:pPr marL="676010" lvl="1" indent="-231510">
              <a:buSzPct val="100000"/>
              <a:buAutoNum type="arabicPeriod"/>
              <a:defRPr sz="2500" spc="-200">
                <a:solidFill>
                  <a:srgbClr val="000000"/>
                </a:solidFill>
                <a:latin typeface="Courier"/>
                <a:ea typeface="Courier"/>
                <a:cs typeface="Courier"/>
                <a:sym typeface="Courier"/>
              </a:defRPr>
            </a:pPr>
            <a:endParaRPr sz="1250"/>
          </a:p>
          <a:p>
            <a:pPr>
              <a:defRPr sz="2500" spc="-200">
                <a:solidFill>
                  <a:srgbClr val="000000"/>
                </a:solidFill>
                <a:latin typeface="Courier"/>
                <a:ea typeface="Courier"/>
                <a:cs typeface="Courier"/>
                <a:sym typeface="Courier"/>
              </a:defRPr>
            </a:pPr>
            <a:endParaRPr sz="1250"/>
          </a:p>
        </p:txBody>
      </p:sp>
      <p:sp>
        <p:nvSpPr>
          <p:cNvPr id="1346" name="Line"/>
          <p:cNvSpPr/>
          <p:nvPr/>
        </p:nvSpPr>
        <p:spPr>
          <a:xfrm flipV="1">
            <a:off x="6565717" y="5298673"/>
            <a:ext cx="1" cy="1057903"/>
          </a:xfrm>
          <a:prstGeom prst="line">
            <a:avLst/>
          </a:prstGeom>
          <a:ln w="50800">
            <a:solidFill>
              <a:srgbClr val="880C0A">
                <a:alpha val="67831"/>
              </a:srgbClr>
            </a:solidFill>
            <a:miter lim="400000"/>
          </a:ln>
        </p:spPr>
        <p:txBody>
          <a:bodyPr lIns="0" tIns="0" rIns="0" bIns="0"/>
          <a:lstStyle/>
          <a:p>
            <a:endParaRPr sz="1150"/>
          </a:p>
        </p:txBody>
      </p:sp>
      <p:sp>
        <p:nvSpPr>
          <p:cNvPr id="1347" name="Line"/>
          <p:cNvSpPr/>
          <p:nvPr/>
        </p:nvSpPr>
        <p:spPr>
          <a:xfrm flipV="1">
            <a:off x="5784767" y="3833974"/>
            <a:ext cx="1" cy="1057903"/>
          </a:xfrm>
          <a:prstGeom prst="line">
            <a:avLst/>
          </a:prstGeom>
          <a:ln w="50800">
            <a:solidFill>
              <a:srgbClr val="747193"/>
            </a:solidFill>
            <a:miter lim="400000"/>
          </a:ln>
        </p:spPr>
        <p:txBody>
          <a:bodyPr lIns="0" tIns="0" rIns="0" bIns="0"/>
          <a:lstStyle/>
          <a:p>
            <a:endParaRPr sz="1150"/>
          </a:p>
        </p:txBody>
      </p:sp>
    </p:spTree>
    <p:extLst>
      <p:ext uri="{BB962C8B-B14F-4D97-AF65-F5344CB8AC3E}">
        <p14:creationId xmlns:p14="http://schemas.microsoft.com/office/powerpoint/2010/main" val="418092635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Trebuchet MS" panose="020B0703020202090204" pitchFamily="34" charset="0"/>
                <a:ea typeface="Helvetica Neue"/>
                <a:cs typeface="Helvetica Neue"/>
                <a:sym typeface="Helvetica Neue"/>
              </a:rPr>
              <a:t>Interactive HPC with </a:t>
            </a:r>
            <a:r>
              <a:rPr lang="en-GB" sz="2800" dirty="0" err="1">
                <a:latin typeface="Trebuchet MS" panose="020B0703020202090204" pitchFamily="34" charset="0"/>
                <a:ea typeface="Helvetica Neue"/>
                <a:cs typeface="Helvetica Neue"/>
                <a:sym typeface="Helvetica Neue"/>
              </a:rPr>
              <a:t>UCloud</a:t>
            </a:r>
            <a:endParaRPr lang="en-GB" sz="2800" dirty="0">
              <a:latin typeface="Trebuchet MS" panose="020B070302020209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7213601"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Trebuchet MS" panose="020B0703020202090204" pitchFamily="34" charset="0"/>
              </a:rPr>
              <a:t>You’ve been sent a </a:t>
            </a:r>
            <a:r>
              <a:rPr lang="en-US" sz="2400" dirty="0" err="1">
                <a:solidFill>
                  <a:schemeClr val="tx2"/>
                </a:solidFill>
                <a:latin typeface="Trebuchet MS" panose="020B0703020202090204" pitchFamily="34" charset="0"/>
              </a:rPr>
              <a:t>UCloud</a:t>
            </a:r>
            <a:r>
              <a:rPr lang="en-US" sz="2400" dirty="0">
                <a:solidFill>
                  <a:schemeClr val="tx2"/>
                </a:solidFill>
                <a:latin typeface="Trebuchet MS" panose="020B0703020202090204" pitchFamily="34" charset="0"/>
              </a:rPr>
              <a:t> project invite from From </a:t>
            </a:r>
            <a:r>
              <a:rPr lang="en-US" sz="2400" dirty="0" err="1">
                <a:solidFill>
                  <a:schemeClr val="tx2"/>
                </a:solidFill>
                <a:latin typeface="Trebuchet MS" panose="020B0703020202090204" pitchFamily="34" charset="0"/>
              </a:rPr>
              <a:t>Realworld</a:t>
            </a:r>
            <a:r>
              <a:rPr lang="en-US" sz="2400" dirty="0">
                <a:solidFill>
                  <a:schemeClr val="tx2"/>
                </a:solidFill>
                <a:latin typeface="Trebuchet MS" panose="020B0703020202090204" pitchFamily="34" charset="0"/>
              </a:rPr>
              <a:t> Data </a:t>
            </a:r>
            <a:r>
              <a:rPr lang="en-US" sz="2400" dirty="0" err="1">
                <a:solidFill>
                  <a:schemeClr val="tx2"/>
                </a:solidFill>
                <a:latin typeface="Trebuchet MS" panose="020B0703020202090204" pitchFamily="34" charset="0"/>
              </a:rPr>
              <a:t>Til</a:t>
            </a:r>
            <a:r>
              <a:rPr lang="en-US" sz="2400" dirty="0">
                <a:solidFill>
                  <a:schemeClr val="tx2"/>
                </a:solidFill>
                <a:latin typeface="Trebuchet MS" panose="020B0703020202090204" pitchFamily="34" charset="0"/>
              </a:rPr>
              <a:t> </a:t>
            </a:r>
            <a:r>
              <a:rPr lang="en-US" sz="2400" dirty="0" err="1">
                <a:solidFill>
                  <a:schemeClr val="tx2"/>
                </a:solidFill>
                <a:latin typeface="Trebuchet MS" panose="020B0703020202090204" pitchFamily="34" charset="0"/>
              </a:rPr>
              <a:t>Personlig</a:t>
            </a:r>
            <a:r>
              <a:rPr lang="en-US" sz="2400" dirty="0">
                <a:solidFill>
                  <a:schemeClr val="tx2"/>
                </a:solidFill>
                <a:latin typeface="Trebuchet MS" panose="020B0703020202090204" pitchFamily="34" charset="0"/>
              </a:rPr>
              <a:t> </a:t>
            </a:r>
            <a:r>
              <a:rPr lang="en-US" sz="2400" dirty="0" err="1">
                <a:solidFill>
                  <a:schemeClr val="tx2"/>
                </a:solidFill>
                <a:latin typeface="Trebuchet MS" panose="020B0703020202090204" pitchFamily="34" charset="0"/>
              </a:rPr>
              <a:t>Medicin</a:t>
            </a:r>
            <a:r>
              <a:rPr lang="en-US" sz="2400" dirty="0">
                <a:solidFill>
                  <a:schemeClr val="tx2"/>
                </a:solidFill>
                <a:latin typeface="Trebuchet MS" panose="020B0703020202090204" pitchFamily="34" charset="0"/>
              </a:rPr>
              <a:t>!</a:t>
            </a:r>
          </a:p>
        </p:txBody>
      </p:sp>
      <p:pic>
        <p:nvPicPr>
          <p:cNvPr id="4" name="Picture 3">
            <a:extLst>
              <a:ext uri="{FF2B5EF4-FFF2-40B4-BE49-F238E27FC236}">
                <a16:creationId xmlns:a16="http://schemas.microsoft.com/office/drawing/2014/main" id="{65161843-BD78-8DBD-AF78-B2189EE97B85}"/>
              </a:ext>
            </a:extLst>
          </p:cNvPr>
          <p:cNvPicPr>
            <a:picLocks noChangeAspect="1"/>
          </p:cNvPicPr>
          <p:nvPr/>
        </p:nvPicPr>
        <p:blipFill>
          <a:blip r:embed="rId3"/>
          <a:stretch>
            <a:fillRect/>
          </a:stretch>
        </p:blipFill>
        <p:spPr>
          <a:xfrm>
            <a:off x="914400" y="3007339"/>
            <a:ext cx="10312400" cy="3093720"/>
          </a:xfrm>
          <a:prstGeom prst="rect">
            <a:avLst/>
          </a:prstGeom>
          <a:ln w="12700">
            <a:solidFill>
              <a:schemeClr val="accent2"/>
            </a:solidFill>
          </a:ln>
        </p:spPr>
      </p:pic>
      <p:pic>
        <p:nvPicPr>
          <p:cNvPr id="5" name="Graphic 4" descr="Cursor with solid fill">
            <a:extLst>
              <a:ext uri="{FF2B5EF4-FFF2-40B4-BE49-F238E27FC236}">
                <a16:creationId xmlns:a16="http://schemas.microsoft.com/office/drawing/2014/main" id="{FD1057B6-4677-ABA3-4552-320482EA1C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2076" y="4222411"/>
            <a:ext cx="1142524" cy="1142524"/>
          </a:xfrm>
          <a:prstGeom prst="rect">
            <a:avLst/>
          </a:prstGeom>
        </p:spPr>
      </p:pic>
    </p:spTree>
    <p:extLst>
      <p:ext uri="{BB962C8B-B14F-4D97-AF65-F5344CB8AC3E}">
        <p14:creationId xmlns:p14="http://schemas.microsoft.com/office/powerpoint/2010/main" val="4145041966"/>
      </p:ext>
    </p:extLst>
  </p:cSld>
  <p:clrMapOvr>
    <a:masterClrMapping/>
  </p:clrMapOvr>
</p:sld>
</file>

<file path=ppt/theme/theme1.xml><?xml version="1.0" encoding="utf-8"?>
<a:theme xmlns:a="http://schemas.openxmlformats.org/drawingml/2006/main" name="Sandbox">
  <a:themeElements>
    <a:clrScheme name="Sandbox">
      <a:dk1>
        <a:srgbClr val="000000"/>
      </a:dk1>
      <a:lt1>
        <a:srgbClr val="FFFFFF"/>
      </a:lt1>
      <a:dk2>
        <a:srgbClr val="000000"/>
      </a:dk2>
      <a:lt2>
        <a:srgbClr val="808080"/>
      </a:lt2>
      <a:accent1>
        <a:srgbClr val="4365A3"/>
      </a:accent1>
      <a:accent2>
        <a:srgbClr val="B4D3E3"/>
      </a:accent2>
      <a:accent3>
        <a:srgbClr val="F6BF52"/>
      </a:accent3>
      <a:accent4>
        <a:srgbClr val="902327"/>
      </a:accent4>
      <a:accent5>
        <a:srgbClr val="B0B0AC"/>
      </a:accent5>
      <a:accent6>
        <a:srgbClr val="902327"/>
      </a:accent6>
      <a:hlink>
        <a:srgbClr val="4365A3"/>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sz="2300" b="0" i="0" u="none" strike="noStrike" cap="none" normalizeH="0" baseline="0" dirty="0" smtClean="0">
            <a:ln>
              <a:noFill/>
            </a:ln>
            <a:solidFill>
              <a:schemeClr val="bg1"/>
            </a:solidFill>
            <a:effectLst/>
            <a:latin typeface="Trebuchet MS" panose="020B0703020202090204" pitchFamily="34" charset="0"/>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da-DK" altLang="en-US" sz="2300" b="0" i="0" u="none" strike="noStrike" cap="none" normalizeH="0" baseline="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ndbox_2024_Temp" id="{F3E64872-7E5B-2846-9044-7206E8FB426E}" vid="{8630B511-2AF5-9E4D-9012-C982A23BBC6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andbox_2024_Temp" id="{F3E64872-7E5B-2846-9044-7206E8FB426E}" vid="{F958F9C4-7A8B-1248-8B45-D71D2C20AD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8ef6bbe-8468-4369-8ed2-70f0a5f4019f">
      <Terms xmlns="http://schemas.microsoft.com/office/infopath/2007/PartnerControls"/>
    </lcf76f155ced4ddcb4097134ff3c332f>
    <TaxCatchAll xmlns="061755cc-30f5-4ca2-b181-5bcaf58210d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9420856B5805C47B5FF34C6A59CFC4D" ma:contentTypeVersion="13" ma:contentTypeDescription="Create a new document." ma:contentTypeScope="" ma:versionID="42de265f49a35f999fcee86b1fd8d06b">
  <xsd:schema xmlns:xsd="http://www.w3.org/2001/XMLSchema" xmlns:xs="http://www.w3.org/2001/XMLSchema" xmlns:p="http://schemas.microsoft.com/office/2006/metadata/properties" xmlns:ns2="28ef6bbe-8468-4369-8ed2-70f0a5f4019f" xmlns:ns3="061755cc-30f5-4ca2-b181-5bcaf58210dd" targetNamespace="http://schemas.microsoft.com/office/2006/metadata/properties" ma:root="true" ma:fieldsID="2ec9a5e34d4fd7f9c2524a95b68a4a9b" ns2:_="" ns3:_="">
    <xsd:import namespace="28ef6bbe-8468-4369-8ed2-70f0a5f4019f"/>
    <xsd:import namespace="061755cc-30f5-4ca2-b181-5bcaf58210d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ef6bbe-8468-4369-8ed2-70f0a5f40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1755cc-30f5-4ca2-b181-5bcaf58210d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b885a62-89db-4b50-8e8a-2f3170a6d40f}" ma:internalName="TaxCatchAll" ma:showField="CatchAllData" ma:web="061755cc-30f5-4ca2-b181-5bcaf58210d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BC6C8E-142A-4EF4-B146-6C14FBFA1F87}">
  <ds:schemaRefs>
    <ds:schemaRef ds:uri="http://schemas.microsoft.com/sharepoint/v3/contenttype/forms"/>
  </ds:schemaRefs>
</ds:datastoreItem>
</file>

<file path=customXml/itemProps2.xml><?xml version="1.0" encoding="utf-8"?>
<ds:datastoreItem xmlns:ds="http://schemas.openxmlformats.org/officeDocument/2006/customXml" ds:itemID="{62584B76-FE34-4AD5-80D9-6592671B42FE}">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061755cc-30f5-4ca2-b181-5bcaf58210dd"/>
    <ds:schemaRef ds:uri="28ef6bbe-8468-4369-8ed2-70f0a5f4019f"/>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A480D50-7713-4D13-977C-FDB7D67AB9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ef6bbe-8468-4369-8ed2-70f0a5f4019f"/>
    <ds:schemaRef ds:uri="061755cc-30f5-4ca2-b181-5bcaf58210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Sandbox</Template>
  <TotalTime>4082</TotalTime>
  <Words>5833</Words>
  <Application>Microsoft Macintosh PowerPoint</Application>
  <PresentationFormat>Widescreen</PresentationFormat>
  <Paragraphs>1089</Paragraphs>
  <Slides>81</Slides>
  <Notes>37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81</vt:i4>
      </vt:variant>
    </vt:vector>
  </HeadingPairs>
  <TitlesOfParts>
    <vt:vector size="95" baseType="lpstr">
      <vt:lpstr>Aptos</vt:lpstr>
      <vt:lpstr>Aptos Display</vt:lpstr>
      <vt:lpstr>Arial</vt:lpstr>
      <vt:lpstr>Courier</vt:lpstr>
      <vt:lpstr>Helvetica</vt:lpstr>
      <vt:lpstr>Helvetica Neue</vt:lpstr>
      <vt:lpstr>Montserrat</vt:lpstr>
      <vt:lpstr>Now</vt:lpstr>
      <vt:lpstr>Roboto-Medium</vt:lpstr>
      <vt:lpstr>Times New Roman</vt:lpstr>
      <vt:lpstr>Times Roman</vt:lpstr>
      <vt:lpstr>Trebuchet MS</vt:lpstr>
      <vt:lpstr>Sandbox</vt:lpstr>
      <vt:lpstr>Custom Design</vt:lpstr>
      <vt:lpstr>PowerPoint Presentation</vt:lpstr>
      <vt:lpstr>Who are we?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making an Rmarkdown in your personal working folder</vt:lpstr>
      <vt:lpstr>Practice setting your working directory and referencing shared files</vt:lpstr>
      <vt:lpstr>Structure of a function</vt:lpstr>
      <vt:lpstr>PowerPoint Presentation</vt:lpstr>
      <vt:lpstr>PowerPoint Presentation</vt:lpstr>
      <vt:lpstr>Practice using a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does data structure matter?</vt:lpstr>
      <vt:lpstr>Why does data type matter?</vt:lpstr>
      <vt:lpstr>PowerPoint Presentation</vt:lpstr>
      <vt:lpstr>PowerPoint Presentation</vt:lpstr>
      <vt:lpstr>PowerPoint Presentation</vt:lpstr>
      <vt:lpstr>Practice loading a file from the shared folder</vt:lpstr>
      <vt:lpstr>PowerPoint Presentation</vt:lpstr>
      <vt:lpstr>PowerPoint Presentation</vt:lpstr>
      <vt:lpstr>Practice saving, shutting down, and restarting your work</vt:lpstr>
      <vt:lpstr>PowerPoint Presentation</vt:lpstr>
      <vt:lpstr>PowerPoint Presentation</vt:lpstr>
      <vt:lpstr>PowerPoint Presentation</vt:lpstr>
      <vt:lpstr>PowerPoint Presentation</vt:lpstr>
      <vt:lpstr>Examples of plot types from ggplot</vt:lpstr>
      <vt:lpstr>More examples 😅 </vt:lpstr>
      <vt:lpstr>PowerPoint Presentation</vt:lpstr>
      <vt:lpstr>PowerPoint Presentation</vt:lpstr>
      <vt:lpstr>PowerPoint Presentation</vt:lpstr>
      <vt:lpstr>PowerPoint Presentation</vt:lpstr>
      <vt:lpstr>PowerPoint Presentation</vt:lpstr>
      <vt:lpstr>PowerPoint Presentation</vt:lpstr>
      <vt:lpstr>Recap: how does everybody feel?</vt:lpstr>
      <vt:lpstr>PowerPoint Presentation</vt:lpstr>
      <vt:lpstr>PowerPoint Presentation</vt:lpstr>
      <vt:lpstr>PowerPoint Presentation</vt:lpstr>
      <vt:lpstr>PowerPoint Presentation</vt:lpstr>
      <vt:lpstr>PowerPoint Presentation</vt:lpstr>
      <vt:lpstr> Calibrating expectations for data analysis</vt:lpstr>
      <vt:lpstr> Data analysis: a discussion of terms</vt:lpstr>
      <vt:lpstr> Data analysis: a discussion of terms</vt:lpstr>
      <vt:lpstr> Data analysis: a discussion of terms</vt:lpstr>
      <vt:lpstr> Data analysis: a discussion of terms </vt:lpstr>
      <vt:lpstr> Data analysis: a discussion of terms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Jennifer Anne Bartell</dc:creator>
  <cp:lastModifiedBy>Jennifer Anne Bartell</cp:lastModifiedBy>
  <cp:revision>5</cp:revision>
  <dcterms:created xsi:type="dcterms:W3CDTF">2024-09-10T13:22:37Z</dcterms:created>
  <dcterms:modified xsi:type="dcterms:W3CDTF">2024-09-13T09:28:15Z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0x01010059420856B5805C47B5FF34C6A59CFC4D</vt:lpwstr>
  </property>
  <property fmtid="{D5CDD505-2E9C-101B-9397-08002B2CF9AE}" pid="3" name="MediaServiceImageTags">
    <vt:lpwstr/>
  </property>
</Properties>
</file>